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60" r:id="rId3"/>
    <p:sldId id="264" r:id="rId4"/>
    <p:sldId id="268" r:id="rId5"/>
    <p:sldId id="269" r:id="rId6"/>
    <p:sldId id="266" r:id="rId7"/>
    <p:sldId id="263" r:id="rId8"/>
    <p:sldId id="265" r:id="rId9"/>
    <p:sldId id="256" r:id="rId10"/>
    <p:sldId id="257" r:id="rId11"/>
    <p:sldId id="258" r:id="rId12"/>
    <p:sldId id="259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3C3F02F-1909-4091-AE9D-2F1BEFAB2A90}">
          <p14:sldIdLst>
            <p14:sldId id="262"/>
          </p14:sldIdLst>
        </p14:section>
        <p14:section name="Fig" id="{848EB37F-F1EE-4AD9-8FF2-5243F8D4B475}">
          <p14:sldIdLst>
            <p14:sldId id="260"/>
            <p14:sldId id="264"/>
            <p14:sldId id="268"/>
            <p14:sldId id="269"/>
            <p14:sldId id="266"/>
          </p14:sldIdLst>
        </p14:section>
        <p14:section name="SupplementaryData" id="{EA11FCF8-4481-4667-9AF4-E3435BD53BFA}">
          <p14:sldIdLst>
            <p14:sldId id="263"/>
            <p14:sldId id="265"/>
          </p14:sldIdLst>
        </p14:section>
        <p14:section name="Others(JustInCase)" id="{2751B50D-4CB5-4E41-B99D-0A8196A1C3BF}">
          <p14:sldIdLst>
            <p14:sldId id="256"/>
            <p14:sldId id="257"/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B4C7E7"/>
    <a:srgbClr val="007BCF"/>
    <a:srgbClr val="0095F0"/>
    <a:srgbClr val="F6B238"/>
    <a:srgbClr val="FFFFFF"/>
    <a:srgbClr val="8ED973"/>
    <a:srgbClr val="83CBEB"/>
    <a:srgbClr val="FF0000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66" d="100"/>
          <a:sy n="66" d="100"/>
        </p:scale>
        <p:origin x="3150" y="1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7FE8D-238D-4EE6-80A4-85F1DD8976F8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1DA44-60AB-41A9-A0E4-71F5E4171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4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1DA44-60AB-41A9-A0E4-71F5E41717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436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1DA44-60AB-41A9-A0E4-71F5E41717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46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1DA44-60AB-41A9-A0E4-71F5E41717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1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8F135-F210-4648-CF1B-8D28873C7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127D4E-21A9-8B0A-B591-158841728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93478-1404-C85D-3527-8A9A3D89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EE4C7-13DC-6911-849C-CEE02398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BDACF-CFD5-F744-5C42-D2D37F71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2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99D54-52F9-9B05-943F-50E0ECD9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F5CA0F-AC49-7BEB-90DA-5ABCD8B5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AECDB-8428-8652-496D-B979364B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9AE68-0061-C6CC-7826-66056C8E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6A569-1152-2F43-4762-CFFE3783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17E75E-54C5-7BCF-FE09-3459AE85D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6E73B9-D775-4A45-60EB-79EC7278E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DF3B4-186E-1DB3-5692-69FE55D8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89E38-97F1-A9E1-9117-5E804AB4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8052C-CCC6-C754-8457-885BA0CD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0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275E8-AE03-DB4D-C081-319A2830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1463A-206A-0BFF-11D1-558A4A3A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CD69B-E5F6-D0A1-D1A8-7425F38B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37CD3-7ADF-6BD8-88D5-831B875B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6CBF3-D0EC-C193-FA6D-7E020B96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0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AD22A-5DF5-957A-D77E-C08877B5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7002C6-7C95-4CB1-0556-5605C31F9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6C35F-6B3C-59EF-93B0-CD9C4749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132F8-37E5-B608-E9CF-9C77D94A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8E2C9-BED3-0599-FD07-A04ACFA3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9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E0DD4-0228-068B-D67F-9BFADA7A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25CC5-E3FF-4F28-27C7-90BC24CD9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84C15C-2AC0-6345-9605-BBA8605EE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8D5C9-7EDA-9EC0-A655-E9EE21C2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0214E-D0A2-7573-7185-F32796EB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EFDD39-0792-6DE2-74B7-CA863658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1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2B80D-5D1C-FE3A-E6BA-7321E1BA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9DBC4-A818-68F2-E31F-E807D7478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B1946E-A17D-DD79-8EB9-F5BB7C08F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AC2BF-96B4-6CD5-A34B-607D2AD1C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2DCE0A-50B0-1E9B-B6AF-4B67E1CEA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29AC7D-365A-B10B-B168-4BC7182F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0E9AB6-759A-509A-477C-8ED76FA1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1AED18-2ECD-BA21-C7AE-FC9EDEC9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7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750A8-DF84-1317-6040-575ED2FE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3CCAFF-1C47-40F7-284C-710E2813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BCBBDA-11D5-5FCD-7771-4F3E003A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A11BF9-244C-67A3-1F4B-5024A5A2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012965-CB92-F5EB-6E4B-7B304F65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374855-5592-9B7E-06AD-6521D4B1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CF957-9287-0BED-3D38-3F39E649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4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B823A-129E-B767-F991-87EEBCF6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38DEE-CD9A-94E9-E611-A3117E85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A2E19B-57DF-8C42-556D-5E7867F75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8308B1-AC3E-40C6-FD50-5DAF0DAB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3F8AE2-1623-BA40-C3E8-7AE84217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372CA-C7F0-494C-4062-2A974B88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7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F7C7-158B-EA25-C6A6-FA3E787D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3CDF3E-4D4B-6A79-28C3-9067A48C1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7DAC5A-0225-E978-B51D-F53C962C2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9A2EA-DA41-B883-D5B3-BC6C295A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3EE90-0DB1-524E-9E87-C14F4C06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D72C79-3963-B2EE-53DB-AC2320FD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F232E0-BB48-9E11-4FA7-C701BF99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37A5A-C2A7-E3C1-4918-F11FED7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ACABA-A60B-C3EF-E09E-3E00E6BE9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E928F-484F-4321-94D7-7697F8901549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43C9E-A0F2-EA18-B721-142C81F9C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34D02-61BA-4566-3F56-B5A133CF5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0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0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C1D5AD-9EAE-871F-102B-DA53C38B751A}"/>
              </a:ext>
            </a:extLst>
          </p:cNvPr>
          <p:cNvSpPr/>
          <p:nvPr/>
        </p:nvSpPr>
        <p:spPr>
          <a:xfrm>
            <a:off x="-1781587" y="-1994863"/>
            <a:ext cx="7198539" cy="9047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E014F-58AA-BBCD-B1A8-51F945D18354}"/>
              </a:ext>
            </a:extLst>
          </p:cNvPr>
          <p:cNvCxnSpPr>
            <a:cxnSpLocks/>
          </p:cNvCxnSpPr>
          <p:nvPr/>
        </p:nvCxnSpPr>
        <p:spPr>
          <a:xfrm flipV="1">
            <a:off x="-1511681" y="-180038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18984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465235" y="653590"/>
            <a:ext cx="5499826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(GIS-based approach) Exploration of individual potential sites by the nine land-use types</a:t>
            </a:r>
          </a:p>
          <a:p>
            <a:r>
              <a:rPr lang="en-US" altLang="ko-KR" dirty="0"/>
              <a:t>(Geographical constraint)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465235" y="1066767"/>
            <a:ext cx="5321700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Slope : (Mountainous area) below 15˚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330858" y="173714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223998" y="173714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-1502271" y="3292030"/>
            <a:ext cx="0" cy="1584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-1465236" y="3340718"/>
            <a:ext cx="5178840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based on observed PV installation sites data.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Ratio : Area covered by PV panel to the total area (%)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Capacity factor : The ratio of the expected annual average energy production </a:t>
            </a:r>
          </a:p>
          <a:p>
            <a:pPr marL="25200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252000" indent="0">
              <a:buNone/>
            </a:pPr>
            <a:r>
              <a:rPr lang="en-US" altLang="ko-KR" dirty="0"/>
              <a:t>every hour of the year (%)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-1330859" y="461701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3223997" y="461701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4A45A4-48A5-82DF-AAA2-B4D57C7002FF}"/>
              </a:ext>
            </a:extLst>
          </p:cNvPr>
          <p:cNvCxnSpPr>
            <a:cxnSpLocks/>
          </p:cNvCxnSpPr>
          <p:nvPr/>
        </p:nvCxnSpPr>
        <p:spPr>
          <a:xfrm flipV="1">
            <a:off x="-1500230" y="5551600"/>
            <a:ext cx="0" cy="90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9E7381-E8DE-4B98-6020-C24B51465E7F}"/>
              </a:ext>
            </a:extLst>
          </p:cNvPr>
          <p:cNvSpPr txBox="1"/>
          <p:nvPr/>
        </p:nvSpPr>
        <p:spPr>
          <a:xfrm>
            <a:off x="-1490636" y="5585870"/>
            <a:ext cx="1970077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  <a:p>
            <a:r>
              <a:rPr lang="en-US" altLang="ko-KR" dirty="0"/>
              <a:t>Equation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2AAF0C-DD8C-2BB0-A70E-913C5DDC99DB}"/>
              </a:ext>
            </a:extLst>
          </p:cNvPr>
          <p:cNvCxnSpPr>
            <a:cxnSpLocks/>
          </p:cNvCxnSpPr>
          <p:nvPr/>
        </p:nvCxnSpPr>
        <p:spPr>
          <a:xfrm>
            <a:off x="-1356259" y="6252570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E0F736-331F-3F3F-F33B-421C4E354A32}"/>
              </a:ext>
            </a:extLst>
          </p:cNvPr>
          <p:cNvCxnSpPr>
            <a:cxnSpLocks/>
          </p:cNvCxnSpPr>
          <p:nvPr/>
        </p:nvCxnSpPr>
        <p:spPr>
          <a:xfrm>
            <a:off x="3198597" y="6252570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97C4C85-EA55-DC5C-4BC7-CF4A761E501C}"/>
              </a:ext>
            </a:extLst>
          </p:cNvPr>
          <p:cNvSpPr/>
          <p:nvPr/>
        </p:nvSpPr>
        <p:spPr>
          <a:xfrm rot="16200000">
            <a:off x="-1549740" y="3128559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13">
            <a:extLst>
              <a:ext uri="{FF2B5EF4-FFF2-40B4-BE49-F238E27FC236}">
                <a16:creationId xmlns:a16="http://schemas.microsoft.com/office/drawing/2014/main" id="{F733D7D8-B9D6-253C-BA57-37BD81782064}"/>
              </a:ext>
            </a:extLst>
          </p:cNvPr>
          <p:cNvSpPr/>
          <p:nvPr/>
        </p:nvSpPr>
        <p:spPr>
          <a:xfrm>
            <a:off x="-1616047" y="2935222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6A2B1D-3640-6CA8-5828-2854CA8D516E}"/>
              </a:ext>
            </a:extLst>
          </p:cNvPr>
          <p:cNvSpPr txBox="1"/>
          <p:nvPr/>
        </p:nvSpPr>
        <p:spPr>
          <a:xfrm>
            <a:off x="-1616047" y="2935859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Calculate PV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A7848F1-1952-7B8D-094D-B9854C699873}"/>
              </a:ext>
            </a:extLst>
          </p:cNvPr>
          <p:cNvSpPr/>
          <p:nvPr/>
        </p:nvSpPr>
        <p:spPr>
          <a:xfrm rot="16200000">
            <a:off x="-1587299" y="5399845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13">
            <a:extLst>
              <a:ext uri="{FF2B5EF4-FFF2-40B4-BE49-F238E27FC236}">
                <a16:creationId xmlns:a16="http://schemas.microsoft.com/office/drawing/2014/main" id="{CB2B7C6C-6ACA-0A3B-5DD0-D321326F7484}"/>
              </a:ext>
            </a:extLst>
          </p:cNvPr>
          <p:cNvSpPr/>
          <p:nvPr/>
        </p:nvSpPr>
        <p:spPr>
          <a:xfrm>
            <a:off x="-1641447" y="5194347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84BDA4-99B6-7BCF-5F5E-3F4B62EAD4AC}"/>
              </a:ext>
            </a:extLst>
          </p:cNvPr>
          <p:cNvSpPr txBox="1"/>
          <p:nvPr/>
        </p:nvSpPr>
        <p:spPr>
          <a:xfrm>
            <a:off x="-1641447" y="5194984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Derive supply curve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50904E04-E2F3-6248-3461-D04E9D37D479}"/>
              </a:ext>
            </a:extLst>
          </p:cNvPr>
          <p:cNvSpPr/>
          <p:nvPr/>
        </p:nvSpPr>
        <p:spPr>
          <a:xfrm rot="16200000">
            <a:off x="-1549740" y="371317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3">
            <a:extLst>
              <a:ext uri="{FF2B5EF4-FFF2-40B4-BE49-F238E27FC236}">
                <a16:creationId xmlns:a16="http://schemas.microsoft.com/office/drawing/2014/main" id="{D7FFEA14-8EFE-E648-B000-905D7C336CC1}"/>
              </a:ext>
            </a:extLst>
          </p:cNvPr>
          <p:cNvSpPr/>
          <p:nvPr/>
        </p:nvSpPr>
        <p:spPr>
          <a:xfrm>
            <a:off x="-1616046" y="177981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78EA89-69DE-F7DA-DA63-EF9076283AC0}"/>
              </a:ext>
            </a:extLst>
          </p:cNvPr>
          <p:cNvSpPr txBox="1"/>
          <p:nvPr/>
        </p:nvSpPr>
        <p:spPr>
          <a:xfrm>
            <a:off x="-1616048" y="176311"/>
            <a:ext cx="4295741" cy="32316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Explore PV-available sites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3BEADC6-0F29-457E-FAA5-394A3E2D0DF2}"/>
              </a:ext>
            </a:extLst>
          </p:cNvPr>
          <p:cNvSpPr/>
          <p:nvPr/>
        </p:nvSpPr>
        <p:spPr>
          <a:xfrm rot="16200000">
            <a:off x="-1549740" y="-1644790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3">
            <a:extLst>
              <a:ext uri="{FF2B5EF4-FFF2-40B4-BE49-F238E27FC236}">
                <a16:creationId xmlns:a16="http://schemas.microsoft.com/office/drawing/2014/main" id="{50F9E4ED-DAFA-05C1-0FDD-ED34A2F044B9}"/>
              </a:ext>
            </a:extLst>
          </p:cNvPr>
          <p:cNvSpPr/>
          <p:nvPr/>
        </p:nvSpPr>
        <p:spPr>
          <a:xfrm>
            <a:off x="-1616046" y="-1838126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C02D9E-842B-8794-4F2D-5BD82192BFD0}"/>
              </a:ext>
            </a:extLst>
          </p:cNvPr>
          <p:cNvSpPr txBox="1"/>
          <p:nvPr/>
        </p:nvSpPr>
        <p:spPr>
          <a:xfrm>
            <a:off x="-1616048" y="-1839796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Categorize Land-use &amp; PV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311A21F-3D90-0DBF-FD1E-ED84D3B9738E}"/>
              </a:ext>
            </a:extLst>
          </p:cNvPr>
          <p:cNvSpPr txBox="1"/>
          <p:nvPr/>
        </p:nvSpPr>
        <p:spPr>
          <a:xfrm>
            <a:off x="-1465235" y="-142527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870895-1842-287F-9CE0-A2783E4EB28B}"/>
              </a:ext>
            </a:extLst>
          </p:cNvPr>
          <p:cNvSpPr txBox="1"/>
          <p:nvPr/>
        </p:nvSpPr>
        <p:spPr>
          <a:xfrm>
            <a:off x="-1465235" y="-118430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E0FD442-079C-77F6-A0A5-E2B5C9DD8F39}"/>
              </a:ext>
            </a:extLst>
          </p:cNvPr>
          <p:cNvCxnSpPr>
            <a:cxnSpLocks/>
          </p:cNvCxnSpPr>
          <p:nvPr/>
        </p:nvCxnSpPr>
        <p:spPr>
          <a:xfrm>
            <a:off x="-1330858" y="-2852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F87B2EF-62D7-2862-266B-9C0E12E7ED30}"/>
              </a:ext>
            </a:extLst>
          </p:cNvPr>
          <p:cNvCxnSpPr>
            <a:cxnSpLocks/>
          </p:cNvCxnSpPr>
          <p:nvPr/>
        </p:nvCxnSpPr>
        <p:spPr>
          <a:xfrm>
            <a:off x="3223998" y="-2852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F5D1F4D-E2D0-F525-9C3A-181B0D0CB606}"/>
              </a:ext>
            </a:extLst>
          </p:cNvPr>
          <p:cNvSpPr/>
          <p:nvPr/>
        </p:nvSpPr>
        <p:spPr>
          <a:xfrm>
            <a:off x="6096000" y="104600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53E8A0-1FE5-66CA-C234-3520717A100F}"/>
              </a:ext>
            </a:extLst>
          </p:cNvPr>
          <p:cNvSpPr/>
          <p:nvPr/>
        </p:nvSpPr>
        <p:spPr>
          <a:xfrm>
            <a:off x="-1248912" y="1482053"/>
            <a:ext cx="4658862" cy="155833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AutoShape 13">
            <a:extLst>
              <a:ext uri="{FF2B5EF4-FFF2-40B4-BE49-F238E27FC236}">
                <a16:creationId xmlns:a16="http://schemas.microsoft.com/office/drawing/2014/main" id="{7588A8F1-A237-0CFA-042A-6428AF7F5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932" y="2564640"/>
            <a:ext cx="8137148" cy="950616"/>
          </a:xfrm>
          <a:prstGeom prst="roundRect">
            <a:avLst>
              <a:gd name="adj" fmla="val 361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900" spc="-60" dirty="0">
              <a:ln w="3175">
                <a:solidFill>
                  <a:srgbClr val="F67C31">
                    <a:alpha val="10000"/>
                  </a:srgbClr>
                </a:solidFill>
              </a:ln>
              <a:gradFill>
                <a:gsLst>
                  <a:gs pos="0">
                    <a:srgbClr val="EC600A"/>
                  </a:gs>
                  <a:gs pos="100000">
                    <a:srgbClr val="EC600A"/>
                  </a:gs>
                </a:gsLst>
                <a:lin ang="5400000" scaled="1"/>
              </a:gra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680DA0C3-4CB7-4BEE-780F-F8DE5123F19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58422" y="2144156"/>
            <a:ext cx="950617" cy="1791587"/>
          </a:xfrm>
          <a:prstGeom prst="roundRect">
            <a:avLst>
              <a:gd name="adj" fmla="val 3616"/>
            </a:avLst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60" dirty="0">
              <a:solidFill>
                <a:srgbClr val="1F6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8" name="모서리가 둥근 직사각형 219">
            <a:extLst>
              <a:ext uri="{FF2B5EF4-FFF2-40B4-BE49-F238E27FC236}">
                <a16:creationId xmlns:a16="http://schemas.microsoft.com/office/drawing/2014/main" id="{104B7BBE-549D-A203-1AB8-31FD4840B33A}"/>
              </a:ext>
            </a:extLst>
          </p:cNvPr>
          <p:cNvSpPr/>
          <p:nvPr/>
        </p:nvSpPr>
        <p:spPr>
          <a:xfrm>
            <a:off x="5843156" y="2654219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No Regulation</a:t>
            </a:r>
            <a:endParaRPr lang="ko-KR" altLang="en-US" sz="1400" spc="-60" dirty="0">
              <a:ln w="3175">
                <a:noFill/>
              </a:ln>
              <a:solidFill>
                <a:schemeClr val="tx1">
                  <a:lumMod val="75000"/>
                  <a:lumOff val="25000"/>
                  <a:alpha val="6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5F5D68-5D87-2B0B-F1D6-B7129BB75A4C}"/>
              </a:ext>
            </a:extLst>
          </p:cNvPr>
          <p:cNvSpPr txBox="1"/>
          <p:nvPr/>
        </p:nvSpPr>
        <p:spPr>
          <a:xfrm>
            <a:off x="7998053" y="2656128"/>
            <a:ext cx="13683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All is available  </a:t>
            </a:r>
            <a:endParaRPr lang="ko-KR" altLang="en-US" sz="1400" b="1" spc="-60" dirty="0">
              <a:ln w="317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3D585DF5-FEB7-86A2-70C5-EA92304732E5}"/>
              </a:ext>
            </a:extLst>
          </p:cNvPr>
          <p:cNvSpPr>
            <a:spLocks/>
          </p:cNvSpPr>
          <p:nvPr/>
        </p:nvSpPr>
        <p:spPr bwMode="auto">
          <a:xfrm>
            <a:off x="7911258" y="2739672"/>
            <a:ext cx="160065" cy="111487"/>
          </a:xfrm>
          <a:custGeom>
            <a:avLst/>
            <a:gdLst>
              <a:gd name="T0" fmla="*/ 409 w 501"/>
              <a:gd name="T1" fmla="*/ 1 h 442"/>
              <a:gd name="T2" fmla="*/ 227 w 501"/>
              <a:gd name="T3" fmla="*/ 195 h 442"/>
              <a:gd name="T4" fmla="*/ 161 w 501"/>
              <a:gd name="T5" fmla="*/ 320 h 442"/>
              <a:gd name="T6" fmla="*/ 92 w 501"/>
              <a:gd name="T7" fmla="*/ 237 h 442"/>
              <a:gd name="T8" fmla="*/ 0 w 501"/>
              <a:gd name="T9" fmla="*/ 237 h 442"/>
              <a:gd name="T10" fmla="*/ 117 w 501"/>
              <a:gd name="T11" fmla="*/ 439 h 442"/>
              <a:gd name="T12" fmla="*/ 210 w 501"/>
              <a:gd name="T13" fmla="*/ 439 h 442"/>
              <a:gd name="T14" fmla="*/ 320 w 501"/>
              <a:gd name="T15" fmla="*/ 195 h 442"/>
              <a:gd name="T16" fmla="*/ 501 w 501"/>
              <a:gd name="T17" fmla="*/ 1 h 442"/>
              <a:gd name="T18" fmla="*/ 409 w 501"/>
              <a:gd name="T19" fmla="*/ 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1" h="442">
                <a:moveTo>
                  <a:pt x="409" y="1"/>
                </a:moveTo>
                <a:cubicBezTo>
                  <a:pt x="328" y="38"/>
                  <a:pt x="271" y="122"/>
                  <a:pt x="227" y="195"/>
                </a:cubicBezTo>
                <a:cubicBezTo>
                  <a:pt x="203" y="235"/>
                  <a:pt x="181" y="277"/>
                  <a:pt x="161" y="320"/>
                </a:cubicBezTo>
                <a:cubicBezTo>
                  <a:pt x="143" y="288"/>
                  <a:pt x="121" y="259"/>
                  <a:pt x="92" y="237"/>
                </a:cubicBezTo>
                <a:cubicBezTo>
                  <a:pt x="91" y="236"/>
                  <a:pt x="1" y="238"/>
                  <a:pt x="0" y="237"/>
                </a:cubicBezTo>
                <a:cubicBezTo>
                  <a:pt x="61" y="286"/>
                  <a:pt x="95" y="366"/>
                  <a:pt x="117" y="439"/>
                </a:cubicBezTo>
                <a:cubicBezTo>
                  <a:pt x="118" y="442"/>
                  <a:pt x="209" y="442"/>
                  <a:pt x="210" y="439"/>
                </a:cubicBezTo>
                <a:cubicBezTo>
                  <a:pt x="234" y="354"/>
                  <a:pt x="274" y="271"/>
                  <a:pt x="320" y="195"/>
                </a:cubicBezTo>
                <a:cubicBezTo>
                  <a:pt x="364" y="122"/>
                  <a:pt x="421" y="38"/>
                  <a:pt x="501" y="1"/>
                </a:cubicBezTo>
                <a:cubicBezTo>
                  <a:pt x="499" y="2"/>
                  <a:pt x="411" y="0"/>
                  <a:pt x="409" y="1"/>
                </a:cubicBezTo>
                <a:close/>
              </a:path>
            </a:pathLst>
          </a:cu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00" spc="-60" dirty="0">
              <a:solidFill>
                <a:schemeClr val="lt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4" name="모서리가 둥근 직사각형 219">
            <a:extLst>
              <a:ext uri="{FF2B5EF4-FFF2-40B4-BE49-F238E27FC236}">
                <a16:creationId xmlns:a16="http://schemas.microsoft.com/office/drawing/2014/main" id="{D76A4942-5D0C-857D-6176-EBDF9AE284CF}"/>
              </a:ext>
            </a:extLst>
          </p:cNvPr>
          <p:cNvSpPr/>
          <p:nvPr/>
        </p:nvSpPr>
        <p:spPr>
          <a:xfrm>
            <a:off x="5843156" y="3109703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Regulation</a:t>
            </a:r>
            <a:endParaRPr lang="ko-KR" altLang="en-US" sz="1400" spc="-60" dirty="0">
              <a:ln w="3175">
                <a:noFill/>
              </a:ln>
              <a:solidFill>
                <a:schemeClr val="tx1">
                  <a:lumMod val="75000"/>
                  <a:lumOff val="25000"/>
                  <a:alpha val="6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A8AC4C-EBC6-3A87-B237-83B514DE8045}"/>
              </a:ext>
            </a:extLst>
          </p:cNvPr>
          <p:cNvSpPr txBox="1"/>
          <p:nvPr/>
        </p:nvSpPr>
        <p:spPr>
          <a:xfrm>
            <a:off x="7998053" y="3111612"/>
            <a:ext cx="226119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내용입력 </a:t>
            </a:r>
            <a:r>
              <a:rPr lang="en-US" altLang="ko-KR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내용을 입력해주세요</a:t>
            </a: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6425B7C6-0F0C-8DFF-DDC1-F5F3CCB597DA}"/>
              </a:ext>
            </a:extLst>
          </p:cNvPr>
          <p:cNvSpPr>
            <a:spLocks/>
          </p:cNvSpPr>
          <p:nvPr/>
        </p:nvSpPr>
        <p:spPr bwMode="auto">
          <a:xfrm>
            <a:off x="7911258" y="3195156"/>
            <a:ext cx="160065" cy="111487"/>
          </a:xfrm>
          <a:custGeom>
            <a:avLst/>
            <a:gdLst>
              <a:gd name="T0" fmla="*/ 409 w 501"/>
              <a:gd name="T1" fmla="*/ 1 h 442"/>
              <a:gd name="T2" fmla="*/ 227 w 501"/>
              <a:gd name="T3" fmla="*/ 195 h 442"/>
              <a:gd name="T4" fmla="*/ 161 w 501"/>
              <a:gd name="T5" fmla="*/ 320 h 442"/>
              <a:gd name="T6" fmla="*/ 92 w 501"/>
              <a:gd name="T7" fmla="*/ 237 h 442"/>
              <a:gd name="T8" fmla="*/ 0 w 501"/>
              <a:gd name="T9" fmla="*/ 237 h 442"/>
              <a:gd name="T10" fmla="*/ 117 w 501"/>
              <a:gd name="T11" fmla="*/ 439 h 442"/>
              <a:gd name="T12" fmla="*/ 210 w 501"/>
              <a:gd name="T13" fmla="*/ 439 h 442"/>
              <a:gd name="T14" fmla="*/ 320 w 501"/>
              <a:gd name="T15" fmla="*/ 195 h 442"/>
              <a:gd name="T16" fmla="*/ 501 w 501"/>
              <a:gd name="T17" fmla="*/ 1 h 442"/>
              <a:gd name="T18" fmla="*/ 409 w 501"/>
              <a:gd name="T19" fmla="*/ 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1" h="442">
                <a:moveTo>
                  <a:pt x="409" y="1"/>
                </a:moveTo>
                <a:cubicBezTo>
                  <a:pt x="328" y="38"/>
                  <a:pt x="271" y="122"/>
                  <a:pt x="227" y="195"/>
                </a:cubicBezTo>
                <a:cubicBezTo>
                  <a:pt x="203" y="235"/>
                  <a:pt x="181" y="277"/>
                  <a:pt x="161" y="320"/>
                </a:cubicBezTo>
                <a:cubicBezTo>
                  <a:pt x="143" y="288"/>
                  <a:pt x="121" y="259"/>
                  <a:pt x="92" y="237"/>
                </a:cubicBezTo>
                <a:cubicBezTo>
                  <a:pt x="91" y="236"/>
                  <a:pt x="1" y="238"/>
                  <a:pt x="0" y="237"/>
                </a:cubicBezTo>
                <a:cubicBezTo>
                  <a:pt x="61" y="286"/>
                  <a:pt x="95" y="366"/>
                  <a:pt x="117" y="439"/>
                </a:cubicBezTo>
                <a:cubicBezTo>
                  <a:pt x="118" y="442"/>
                  <a:pt x="209" y="442"/>
                  <a:pt x="210" y="439"/>
                </a:cubicBezTo>
                <a:cubicBezTo>
                  <a:pt x="234" y="354"/>
                  <a:pt x="274" y="271"/>
                  <a:pt x="320" y="195"/>
                </a:cubicBezTo>
                <a:cubicBezTo>
                  <a:pt x="364" y="122"/>
                  <a:pt x="421" y="38"/>
                  <a:pt x="501" y="1"/>
                </a:cubicBezTo>
                <a:cubicBezTo>
                  <a:pt x="499" y="2"/>
                  <a:pt x="411" y="0"/>
                  <a:pt x="409" y="1"/>
                </a:cubicBezTo>
                <a:close/>
              </a:path>
            </a:pathLst>
          </a:cu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00" spc="-60">
              <a:solidFill>
                <a:schemeClr val="lt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551AB0-D7CA-B2AC-937E-5AE8EF9570FD}"/>
              </a:ext>
            </a:extLst>
          </p:cNvPr>
          <p:cNvSpPr/>
          <p:nvPr/>
        </p:nvSpPr>
        <p:spPr bwMode="auto">
          <a:xfrm>
            <a:off x="5835720" y="2282130"/>
            <a:ext cx="1802710" cy="310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273B9C-B509-2741-1ACD-CE5F88D9C383}"/>
              </a:ext>
            </a:extLst>
          </p:cNvPr>
          <p:cNvSpPr txBox="1"/>
          <p:nvPr/>
        </p:nvSpPr>
        <p:spPr>
          <a:xfrm>
            <a:off x="5839257" y="2283735"/>
            <a:ext cx="1732642" cy="30777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Scenario</a:t>
            </a:r>
          </a:p>
        </p:txBody>
      </p:sp>
      <p:sp>
        <p:nvSpPr>
          <p:cNvPr id="36" name="AutoShape 13">
            <a:extLst>
              <a:ext uri="{FF2B5EF4-FFF2-40B4-BE49-F238E27FC236}">
                <a16:creationId xmlns:a16="http://schemas.microsoft.com/office/drawing/2014/main" id="{06BC7C6B-3B19-DD7B-D545-C67F50BE0B6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60279" y="-690417"/>
            <a:ext cx="464494" cy="1791587"/>
          </a:xfrm>
          <a:prstGeom prst="roundRect">
            <a:avLst>
              <a:gd name="adj" fmla="val 3616"/>
            </a:avLst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60" dirty="0">
              <a:solidFill>
                <a:srgbClr val="1F6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7" name="모서리가 둥근 직사각형 219">
            <a:extLst>
              <a:ext uri="{FF2B5EF4-FFF2-40B4-BE49-F238E27FC236}">
                <a16:creationId xmlns:a16="http://schemas.microsoft.com/office/drawing/2014/main" id="{3D7244AD-F42C-86D6-B241-60D1146A7158}"/>
              </a:ext>
            </a:extLst>
          </p:cNvPr>
          <p:cNvSpPr/>
          <p:nvPr/>
        </p:nvSpPr>
        <p:spPr>
          <a:xfrm>
            <a:off x="8001952" y="62707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rgbClr val="FF0000">
                    <a:alpha val="60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No Setback</a:t>
            </a:r>
            <a:endParaRPr lang="ko-KR" altLang="en-US" sz="1400" spc="-60" dirty="0">
              <a:ln w="3175">
                <a:noFill/>
              </a:ln>
              <a:solidFill>
                <a:srgbClr val="FF0000">
                  <a:alpha val="60000"/>
                </a:srgb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5D4EFEF-E33D-39D5-FAC5-8E97ED06AEC7}"/>
              </a:ext>
            </a:extLst>
          </p:cNvPr>
          <p:cNvSpPr/>
          <p:nvPr/>
        </p:nvSpPr>
        <p:spPr bwMode="auto">
          <a:xfrm>
            <a:off x="7992135" y="-309382"/>
            <a:ext cx="3640271" cy="310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4BF808-0780-8857-CBA5-BABD50A2D8EB}"/>
              </a:ext>
            </a:extLst>
          </p:cNvPr>
          <p:cNvSpPr txBox="1"/>
          <p:nvPr/>
        </p:nvSpPr>
        <p:spPr>
          <a:xfrm>
            <a:off x="7998053" y="-307777"/>
            <a:ext cx="3617572" cy="30777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Scenario</a:t>
            </a:r>
          </a:p>
        </p:txBody>
      </p:sp>
      <p:sp>
        <p:nvSpPr>
          <p:cNvPr id="43" name="AutoShape 13">
            <a:extLst>
              <a:ext uri="{FF2B5EF4-FFF2-40B4-BE49-F238E27FC236}">
                <a16:creationId xmlns:a16="http://schemas.microsoft.com/office/drawing/2014/main" id="{EBF73CCF-297C-9684-DE86-72F727BA21A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487584" y="-690417"/>
            <a:ext cx="464494" cy="1791587"/>
          </a:xfrm>
          <a:prstGeom prst="roundRect">
            <a:avLst>
              <a:gd name="adj" fmla="val 3616"/>
            </a:avLst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60" dirty="0">
              <a:solidFill>
                <a:srgbClr val="1F6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4" name="모서리가 둥근 직사각형 219">
            <a:extLst>
              <a:ext uri="{FF2B5EF4-FFF2-40B4-BE49-F238E27FC236}">
                <a16:creationId xmlns:a16="http://schemas.microsoft.com/office/drawing/2014/main" id="{0CC2B502-2DEF-96E2-9C0A-712A8AC7AC10}"/>
              </a:ext>
            </a:extLst>
          </p:cNvPr>
          <p:cNvSpPr/>
          <p:nvPr/>
        </p:nvSpPr>
        <p:spPr>
          <a:xfrm>
            <a:off x="9806895" y="62707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rgbClr val="FF0000">
                    <a:alpha val="60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Setback</a:t>
            </a:r>
            <a:endParaRPr lang="ko-KR" altLang="en-US" sz="1400" spc="-60" dirty="0">
              <a:ln w="3175">
                <a:noFill/>
              </a:ln>
              <a:solidFill>
                <a:srgbClr val="FF0000">
                  <a:alpha val="60000"/>
                </a:srgb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6" name="그래픽 7">
            <a:extLst>
              <a:ext uri="{FF2B5EF4-FFF2-40B4-BE49-F238E27FC236}">
                <a16:creationId xmlns:a16="http://schemas.microsoft.com/office/drawing/2014/main" id="{CD887209-2A31-BB55-1BFE-2634C771C491}"/>
              </a:ext>
            </a:extLst>
          </p:cNvPr>
          <p:cNvSpPr/>
          <p:nvPr/>
        </p:nvSpPr>
        <p:spPr>
          <a:xfrm rot="5400000">
            <a:off x="306361" y="1818242"/>
            <a:ext cx="1099595" cy="96378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E5E921B5-74D8-D5C5-6748-362E5626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5598" y="1985422"/>
            <a:ext cx="2749070" cy="56639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FF521491-7B56-0DE8-8C99-B3644F719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7623" y="1979269"/>
            <a:ext cx="2751096" cy="56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640969" y="-1195071"/>
            <a:ext cx="0" cy="9108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590752" y="-811439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536604" y="-1016936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536603" y="-1018606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953631" y="-60408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953631" y="-36311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B6CABEF-8F1B-EC5D-5D2B-1946C61B145A}"/>
              </a:ext>
            </a:extLst>
          </p:cNvPr>
          <p:cNvSpPr/>
          <p:nvPr/>
        </p:nvSpPr>
        <p:spPr>
          <a:xfrm rot="16200000">
            <a:off x="590752" y="2874956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A3F0D4AB-E9E9-028C-E9D6-E2823E5BC410}"/>
              </a:ext>
            </a:extLst>
          </p:cNvPr>
          <p:cNvSpPr/>
          <p:nvPr/>
        </p:nvSpPr>
        <p:spPr>
          <a:xfrm>
            <a:off x="536604" y="266945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A9E724-1597-D82A-F0DA-F6A073967742}"/>
              </a:ext>
            </a:extLst>
          </p:cNvPr>
          <p:cNvSpPr txBox="1"/>
          <p:nvPr/>
        </p:nvSpPr>
        <p:spPr>
          <a:xfrm>
            <a:off x="953631" y="3082068"/>
            <a:ext cx="6443609" cy="100181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every hour of the year (%)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6AC2D20-B087-C9F1-1F3A-F6713CFDE46C}"/>
              </a:ext>
            </a:extLst>
          </p:cNvPr>
          <p:cNvSpPr/>
          <p:nvPr/>
        </p:nvSpPr>
        <p:spPr>
          <a:xfrm rot="16200000">
            <a:off x="590752" y="583724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13">
            <a:extLst>
              <a:ext uri="{FF2B5EF4-FFF2-40B4-BE49-F238E27FC236}">
                <a16:creationId xmlns:a16="http://schemas.microsoft.com/office/drawing/2014/main" id="{150F1F84-9C44-560D-C35C-655A051E5E5E}"/>
              </a:ext>
            </a:extLst>
          </p:cNvPr>
          <p:cNvSpPr/>
          <p:nvPr/>
        </p:nvSpPr>
        <p:spPr>
          <a:xfrm>
            <a:off x="536604" y="5638838"/>
            <a:ext cx="3909497" cy="328588"/>
          </a:xfrm>
          <a:prstGeom prst="rect">
            <a:avLst/>
          </a:prstGeom>
          <a:solidFill>
            <a:srgbClr val="0095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1088008" y="53592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6F447B-71CA-9EE0-1D1E-4218B82132B7}"/>
              </a:ext>
            </a:extLst>
          </p:cNvPr>
          <p:cNvCxnSpPr>
            <a:cxnSpLocks/>
          </p:cNvCxnSpPr>
          <p:nvPr/>
        </p:nvCxnSpPr>
        <p:spPr>
          <a:xfrm>
            <a:off x="1088008" y="658926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5642864" y="53592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81759F-0B3F-51E0-493F-BF1801A08E1A}"/>
              </a:ext>
            </a:extLst>
          </p:cNvPr>
          <p:cNvCxnSpPr>
            <a:cxnSpLocks/>
          </p:cNvCxnSpPr>
          <p:nvPr/>
        </p:nvCxnSpPr>
        <p:spPr>
          <a:xfrm>
            <a:off x="5642864" y="658926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3892FD-BE81-A601-8FA6-3F8E4D61F7C8}"/>
              </a:ext>
            </a:extLst>
          </p:cNvPr>
          <p:cNvSpPr txBox="1"/>
          <p:nvPr/>
        </p:nvSpPr>
        <p:spPr>
          <a:xfrm>
            <a:off x="536604" y="2670095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B6A55E-F8D4-7E8C-F81D-B045213AD05A}"/>
              </a:ext>
            </a:extLst>
          </p:cNvPr>
          <p:cNvSpPr txBox="1"/>
          <p:nvPr/>
        </p:nvSpPr>
        <p:spPr>
          <a:xfrm>
            <a:off x="536604" y="5641549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6893795-A0C0-19FE-ADCE-34BC016F1B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758164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A57BAB7-F1E7-75F1-A270-9F6C5F442680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93091" y="-1304532"/>
            <a:ext cx="516507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2645F26-B1ED-390D-7599-27FB695D5D3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943466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AA4BC3-30D3-7877-2110-EB36E23F11E3}"/>
              </a:ext>
            </a:extLst>
          </p:cNvPr>
          <p:cNvCxnSpPr>
            <a:cxnSpLocks/>
          </p:cNvCxnSpPr>
          <p:nvPr/>
        </p:nvCxnSpPr>
        <p:spPr>
          <a:xfrm rot="10800000" flipH="1">
            <a:off x="8260805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5477497-CC6D-571D-209F-7A3F780447B0}"/>
              </a:ext>
            </a:extLst>
          </p:cNvPr>
          <p:cNvCxnSpPr>
            <a:cxnSpLocks/>
          </p:cNvCxnSpPr>
          <p:nvPr/>
        </p:nvCxnSpPr>
        <p:spPr>
          <a:xfrm rot="10800000" flipH="1">
            <a:off x="9691935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ABA5E4-B3FE-40FA-5E78-BCB22CAF9A63}"/>
              </a:ext>
            </a:extLst>
          </p:cNvPr>
          <p:cNvCxnSpPr>
            <a:cxnSpLocks/>
          </p:cNvCxnSpPr>
          <p:nvPr/>
        </p:nvCxnSpPr>
        <p:spPr>
          <a:xfrm>
            <a:off x="5933206" y="-1304533"/>
            <a:ext cx="0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87F901-0E31-4B7B-4C5E-B20819F90AA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928530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21EDC86-EF8A-2B3A-AEBF-7140812842A6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877361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E8E271E-7677-D9BE-E540-B57323093D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874083" y="-1304532"/>
            <a:ext cx="405444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D0B5E34-C44A-8E8E-CAE2-716D6FD9F562}"/>
              </a:ext>
            </a:extLst>
          </p:cNvPr>
          <p:cNvCxnSpPr>
            <a:cxnSpLocks/>
          </p:cNvCxnSpPr>
          <p:nvPr/>
        </p:nvCxnSpPr>
        <p:spPr>
          <a:xfrm>
            <a:off x="7023159" y="-1210293"/>
            <a:ext cx="0" cy="17916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1B008FA-B46A-73D3-FD2A-FE7219852AF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598080" y="-1304531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314AA1F-C0C8-6304-F7D5-B55CE5DD5F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23159" y="-1204976"/>
            <a:ext cx="558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875F26-A418-D182-F294-886220FC450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227530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F32A610-500D-5CAE-38FB-AB7CF4EB2991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043505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74B3BED-F522-6A99-A77C-D47A66B080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938724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C799D23-4399-BC56-085C-FE70B0A41E3F}"/>
              </a:ext>
            </a:extLst>
          </p:cNvPr>
          <p:cNvCxnSpPr>
            <a:cxnSpLocks/>
          </p:cNvCxnSpPr>
          <p:nvPr/>
        </p:nvCxnSpPr>
        <p:spPr>
          <a:xfrm>
            <a:off x="8550535" y="-1102662"/>
            <a:ext cx="0" cy="10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679E4FD-B11B-046A-6EB2-7E0AC4B7B96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037316" y="-1397871"/>
            <a:ext cx="3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FDF6C3F-C3F6-42DC-FA68-1DEB0917207A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51385" y="-1102106"/>
            <a:ext cx="64872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590752" y="85437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536604" y="65172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536604" y="65668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953631" y="1071524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590752" y="1661086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536604" y="1458440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536604" y="146339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953631" y="1878240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1088008" y="254861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5642864" y="254861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1088008" y="135888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5642864" y="135888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E9CD76F-76F1-0624-D997-2F87CB56411B}"/>
              </a:ext>
            </a:extLst>
          </p:cNvPr>
          <p:cNvCxnSpPr>
            <a:cxnSpLocks/>
          </p:cNvCxnSpPr>
          <p:nvPr/>
        </p:nvCxnSpPr>
        <p:spPr>
          <a:xfrm>
            <a:off x="1088008" y="41678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A4E6C01-4745-62C9-E7A1-02C092203FCA}"/>
              </a:ext>
            </a:extLst>
          </p:cNvPr>
          <p:cNvCxnSpPr>
            <a:cxnSpLocks/>
          </p:cNvCxnSpPr>
          <p:nvPr/>
        </p:nvCxnSpPr>
        <p:spPr>
          <a:xfrm>
            <a:off x="5642864" y="41678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C6370D98-889F-E8A6-E0C3-C9129DB59E49}"/>
              </a:ext>
            </a:extLst>
          </p:cNvPr>
          <p:cNvSpPr/>
          <p:nvPr/>
        </p:nvSpPr>
        <p:spPr>
          <a:xfrm rot="16200000">
            <a:off x="590752" y="446801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13">
            <a:extLst>
              <a:ext uri="{FF2B5EF4-FFF2-40B4-BE49-F238E27FC236}">
                <a16:creationId xmlns:a16="http://schemas.microsoft.com/office/drawing/2014/main" id="{A2D9434D-5A75-5098-543C-122DB315FADA}"/>
              </a:ext>
            </a:extLst>
          </p:cNvPr>
          <p:cNvSpPr/>
          <p:nvPr/>
        </p:nvSpPr>
        <p:spPr>
          <a:xfrm>
            <a:off x="536604" y="4262515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843BB6-9C44-EF95-7388-48EE3A31E145}"/>
              </a:ext>
            </a:extLst>
          </p:cNvPr>
          <p:cNvSpPr txBox="1"/>
          <p:nvPr/>
        </p:nvSpPr>
        <p:spPr>
          <a:xfrm>
            <a:off x="536604" y="4263152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992621-2BED-4E7C-A4D9-63D8C415161C}"/>
              </a:ext>
            </a:extLst>
          </p:cNvPr>
          <p:cNvSpPr txBox="1"/>
          <p:nvPr/>
        </p:nvSpPr>
        <p:spPr>
          <a:xfrm>
            <a:off x="953631" y="4665629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26A7CB-65AD-9C60-1090-24C5906A173C}"/>
              </a:ext>
            </a:extLst>
          </p:cNvPr>
          <p:cNvSpPr txBox="1"/>
          <p:nvPr/>
        </p:nvSpPr>
        <p:spPr>
          <a:xfrm>
            <a:off x="953631" y="6035557"/>
            <a:ext cx="3474143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</p:txBody>
      </p:sp>
    </p:spTree>
    <p:extLst>
      <p:ext uri="{BB962C8B-B14F-4D97-AF65-F5344CB8AC3E}">
        <p14:creationId xmlns:p14="http://schemas.microsoft.com/office/powerpoint/2010/main" val="179280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-1561898" y="-611414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-1616046" y="-816911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-1616047" y="-818581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-1199019" y="-404064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-1199019" y="-163089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-1064642" y="73594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3490214" y="73594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-1561898" y="1054395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-1616046" y="851749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-1616046" y="856705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199019" y="1271549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-1561898" y="186111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-1616046" y="1658465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-1616046" y="166342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199019" y="2078265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064642" y="2748643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490214" y="2748643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-1064642" y="155890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3490214" y="155890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5466969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F6BBDE1-0B90-0621-A7C6-2EA58BF16B00}"/>
              </a:ext>
            </a:extLst>
          </p:cNvPr>
          <p:cNvCxnSpPr>
            <a:cxnSpLocks/>
          </p:cNvCxnSpPr>
          <p:nvPr/>
        </p:nvCxnSpPr>
        <p:spPr>
          <a:xfrm flipV="1">
            <a:off x="11252647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8222B9C6-0101-209B-46AD-9B91FEE655D6}"/>
              </a:ext>
            </a:extLst>
          </p:cNvPr>
          <p:cNvSpPr/>
          <p:nvPr/>
        </p:nvSpPr>
        <p:spPr>
          <a:xfrm rot="16200000">
            <a:off x="5407341" y="-61372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13">
            <a:extLst>
              <a:ext uri="{FF2B5EF4-FFF2-40B4-BE49-F238E27FC236}">
                <a16:creationId xmlns:a16="http://schemas.microsoft.com/office/drawing/2014/main" id="{CEBDE043-52DD-6B30-BEB9-D9275ABD5AC4}"/>
              </a:ext>
            </a:extLst>
          </p:cNvPr>
          <p:cNvSpPr/>
          <p:nvPr/>
        </p:nvSpPr>
        <p:spPr>
          <a:xfrm>
            <a:off x="5353193" y="-81921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5770220" y="-406608"/>
            <a:ext cx="4924284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0" indent="0">
              <a:buNone/>
            </a:pPr>
            <a:r>
              <a:rPr lang="en-US" altLang="ko-KR" dirty="0"/>
              <a:t>every hour of the year (%)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E2414E-E5C9-E5FC-E8B1-A5326B07F9EB}"/>
              </a:ext>
            </a:extLst>
          </p:cNvPr>
          <p:cNvSpPr txBox="1"/>
          <p:nvPr/>
        </p:nvSpPr>
        <p:spPr>
          <a:xfrm>
            <a:off x="5353193" y="-81858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 for calculating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5904597" y="86969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10459453" y="86969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C51F903E-1F32-4DB6-9A48-66C4E1F10A14}"/>
              </a:ext>
            </a:extLst>
          </p:cNvPr>
          <p:cNvSpPr/>
          <p:nvPr/>
        </p:nvSpPr>
        <p:spPr>
          <a:xfrm rot="16200000">
            <a:off x="5407341" y="1169837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13">
            <a:extLst>
              <a:ext uri="{FF2B5EF4-FFF2-40B4-BE49-F238E27FC236}">
                <a16:creationId xmlns:a16="http://schemas.microsoft.com/office/drawing/2014/main" id="{366B7FD5-7CE1-3343-38A8-0AA171B540DD}"/>
              </a:ext>
            </a:extLst>
          </p:cNvPr>
          <p:cNvSpPr/>
          <p:nvPr/>
        </p:nvSpPr>
        <p:spPr>
          <a:xfrm>
            <a:off x="5353193" y="964339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B24195-08A9-1A39-0448-62A0354C7253}"/>
              </a:ext>
            </a:extLst>
          </p:cNvPr>
          <p:cNvSpPr txBox="1"/>
          <p:nvPr/>
        </p:nvSpPr>
        <p:spPr>
          <a:xfrm>
            <a:off x="5353193" y="96497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ADD60F-DD49-79BE-5A7E-0E2ACDB087A1}"/>
              </a:ext>
            </a:extLst>
          </p:cNvPr>
          <p:cNvSpPr txBox="1"/>
          <p:nvPr/>
        </p:nvSpPr>
        <p:spPr>
          <a:xfrm>
            <a:off x="5770220" y="1367453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15F2A60A-F594-1C92-0BFB-A51B593738CB}"/>
              </a:ext>
            </a:extLst>
          </p:cNvPr>
          <p:cNvSpPr/>
          <p:nvPr/>
        </p:nvSpPr>
        <p:spPr>
          <a:xfrm rot="16200000">
            <a:off x="11165578" y="-61372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13">
            <a:extLst>
              <a:ext uri="{FF2B5EF4-FFF2-40B4-BE49-F238E27FC236}">
                <a16:creationId xmlns:a16="http://schemas.microsoft.com/office/drawing/2014/main" id="{2D1C9CC2-E6A6-3E7A-C5A0-A677CDDB8BDC}"/>
              </a:ext>
            </a:extLst>
          </p:cNvPr>
          <p:cNvSpPr/>
          <p:nvPr/>
        </p:nvSpPr>
        <p:spPr>
          <a:xfrm>
            <a:off x="11111430" y="-81921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090912-477B-9322-1A8A-F6CA784B0C8C}"/>
              </a:ext>
            </a:extLst>
          </p:cNvPr>
          <p:cNvSpPr txBox="1"/>
          <p:nvPr/>
        </p:nvSpPr>
        <p:spPr>
          <a:xfrm>
            <a:off x="11528457" y="-406608"/>
            <a:ext cx="1970077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03D9DD-C176-E642-9893-079A46E4CAF2}"/>
              </a:ext>
            </a:extLst>
          </p:cNvPr>
          <p:cNvSpPr txBox="1"/>
          <p:nvPr/>
        </p:nvSpPr>
        <p:spPr>
          <a:xfrm>
            <a:off x="11111430" y="-81858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0BF8177-0D33-1445-9325-D134405CF7E9}"/>
              </a:ext>
            </a:extLst>
          </p:cNvPr>
          <p:cNvCxnSpPr>
            <a:cxnSpLocks/>
          </p:cNvCxnSpPr>
          <p:nvPr/>
        </p:nvCxnSpPr>
        <p:spPr>
          <a:xfrm>
            <a:off x="11662834" y="8229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628B4AC-CA3B-313D-FA3A-48356F510361}"/>
              </a:ext>
            </a:extLst>
          </p:cNvPr>
          <p:cNvCxnSpPr>
            <a:cxnSpLocks/>
          </p:cNvCxnSpPr>
          <p:nvPr/>
        </p:nvCxnSpPr>
        <p:spPr>
          <a:xfrm>
            <a:off x="16217690" y="8229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이등변 삼각형 98">
            <a:extLst>
              <a:ext uri="{FF2B5EF4-FFF2-40B4-BE49-F238E27FC236}">
                <a16:creationId xmlns:a16="http://schemas.microsoft.com/office/drawing/2014/main" id="{3B05586A-D9BC-3340-1372-5ABFF7A111AA}"/>
              </a:ext>
            </a:extLst>
          </p:cNvPr>
          <p:cNvSpPr/>
          <p:nvPr/>
        </p:nvSpPr>
        <p:spPr>
          <a:xfrm rot="16200000">
            <a:off x="11165578" y="1233337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13">
            <a:extLst>
              <a:ext uri="{FF2B5EF4-FFF2-40B4-BE49-F238E27FC236}">
                <a16:creationId xmlns:a16="http://schemas.microsoft.com/office/drawing/2014/main" id="{C8E40C2A-D7CD-5EDE-AAA8-560D150A3148}"/>
              </a:ext>
            </a:extLst>
          </p:cNvPr>
          <p:cNvSpPr/>
          <p:nvPr/>
        </p:nvSpPr>
        <p:spPr>
          <a:xfrm>
            <a:off x="11111430" y="1027839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E5F41B-DC28-F080-80EF-2225F3659AAE}"/>
              </a:ext>
            </a:extLst>
          </p:cNvPr>
          <p:cNvSpPr txBox="1"/>
          <p:nvPr/>
        </p:nvSpPr>
        <p:spPr>
          <a:xfrm>
            <a:off x="11111430" y="102847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FD37BC-9990-01A2-E02F-7A35B4C37216}"/>
              </a:ext>
            </a:extLst>
          </p:cNvPr>
          <p:cNvSpPr txBox="1"/>
          <p:nvPr/>
        </p:nvSpPr>
        <p:spPr>
          <a:xfrm>
            <a:off x="11528457" y="1430953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2606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E014F-58AA-BBCD-B1A8-51F945D18354}"/>
              </a:ext>
            </a:extLst>
          </p:cNvPr>
          <p:cNvCxnSpPr>
            <a:cxnSpLocks/>
          </p:cNvCxnSpPr>
          <p:nvPr/>
        </p:nvCxnSpPr>
        <p:spPr>
          <a:xfrm flipV="1">
            <a:off x="-1511681" y="-180038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333240"/>
            <a:ext cx="0" cy="2628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-1549739" y="1042234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-1616046" y="851749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-1616046" y="856705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2.1 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199019" y="1271549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-1549739" y="1848950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-1616046" y="1658465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-1616046" y="1663421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2.2 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199019" y="2078265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064642" y="2748643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490214" y="2748643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-1064642" y="155890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3490214" y="155890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-1502271" y="3761717"/>
            <a:ext cx="0" cy="288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8222B9C6-0101-209B-46AD-9B91FEE655D6}"/>
              </a:ext>
            </a:extLst>
          </p:cNvPr>
          <p:cNvSpPr/>
          <p:nvPr/>
        </p:nvSpPr>
        <p:spPr>
          <a:xfrm rot="16200000">
            <a:off x="-1549740" y="4130882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13">
            <a:extLst>
              <a:ext uri="{FF2B5EF4-FFF2-40B4-BE49-F238E27FC236}">
                <a16:creationId xmlns:a16="http://schemas.microsoft.com/office/drawing/2014/main" id="{CEBDE043-52DD-6B30-BEB9-D9275ABD5AC4}"/>
              </a:ext>
            </a:extLst>
          </p:cNvPr>
          <p:cNvSpPr/>
          <p:nvPr/>
        </p:nvSpPr>
        <p:spPr>
          <a:xfrm>
            <a:off x="-1616047" y="3937545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-1199020" y="4350155"/>
            <a:ext cx="4924284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roof-top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0" indent="0">
              <a:buNone/>
            </a:pPr>
            <a:r>
              <a:rPr lang="en-US" altLang="ko-KR" dirty="0"/>
              <a:t>every hour of the year (%)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E2414E-E5C9-E5FC-E8B1-A5326B07F9EB}"/>
              </a:ext>
            </a:extLst>
          </p:cNvPr>
          <p:cNvSpPr txBox="1"/>
          <p:nvPr/>
        </p:nvSpPr>
        <p:spPr>
          <a:xfrm>
            <a:off x="-1616047" y="3938182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3.1 Assume parameter for calculating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-1064643" y="562645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3490213" y="562645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C51F903E-1F32-4DB6-9A48-66C4E1F10A14}"/>
              </a:ext>
            </a:extLst>
          </p:cNvPr>
          <p:cNvSpPr/>
          <p:nvPr/>
        </p:nvSpPr>
        <p:spPr>
          <a:xfrm rot="16200000">
            <a:off x="-1549740" y="5914439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13">
            <a:extLst>
              <a:ext uri="{FF2B5EF4-FFF2-40B4-BE49-F238E27FC236}">
                <a16:creationId xmlns:a16="http://schemas.microsoft.com/office/drawing/2014/main" id="{366B7FD5-7CE1-3343-38A8-0AA171B540DD}"/>
              </a:ext>
            </a:extLst>
          </p:cNvPr>
          <p:cNvSpPr/>
          <p:nvPr/>
        </p:nvSpPr>
        <p:spPr>
          <a:xfrm>
            <a:off x="-1616047" y="5721102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B24195-08A9-1A39-0448-62A0354C7253}"/>
              </a:ext>
            </a:extLst>
          </p:cNvPr>
          <p:cNvSpPr txBox="1"/>
          <p:nvPr/>
        </p:nvSpPr>
        <p:spPr>
          <a:xfrm>
            <a:off x="-1616047" y="5721739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3.2 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ADD60F-DD49-79BE-5A7E-0E2ACDB087A1}"/>
              </a:ext>
            </a:extLst>
          </p:cNvPr>
          <p:cNvSpPr txBox="1"/>
          <p:nvPr/>
        </p:nvSpPr>
        <p:spPr>
          <a:xfrm>
            <a:off x="-1199020" y="6124216"/>
            <a:ext cx="89837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Equation??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4A45A4-48A5-82DF-AAA2-B4D57C7002FF}"/>
              </a:ext>
            </a:extLst>
          </p:cNvPr>
          <p:cNvCxnSpPr>
            <a:cxnSpLocks/>
          </p:cNvCxnSpPr>
          <p:nvPr/>
        </p:nvCxnSpPr>
        <p:spPr>
          <a:xfrm flipV="1">
            <a:off x="-1500230" y="7545290"/>
            <a:ext cx="0" cy="21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1895FE75-D96E-6BC2-533A-9F334BF7C341}"/>
              </a:ext>
            </a:extLst>
          </p:cNvPr>
          <p:cNvSpPr/>
          <p:nvPr/>
        </p:nvSpPr>
        <p:spPr>
          <a:xfrm rot="16200000">
            <a:off x="-1574340" y="7952155"/>
            <a:ext cx="137881" cy="2720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13">
            <a:extLst>
              <a:ext uri="{FF2B5EF4-FFF2-40B4-BE49-F238E27FC236}">
                <a16:creationId xmlns:a16="http://schemas.microsoft.com/office/drawing/2014/main" id="{6D7775FA-169A-C4A3-9665-FFA2D1884271}"/>
              </a:ext>
            </a:extLst>
          </p:cNvPr>
          <p:cNvSpPr/>
          <p:nvPr/>
        </p:nvSpPr>
        <p:spPr>
          <a:xfrm>
            <a:off x="-1641447" y="7759618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9E7381-E8DE-4B98-6020-C24B51465E7F}"/>
              </a:ext>
            </a:extLst>
          </p:cNvPr>
          <p:cNvSpPr txBox="1"/>
          <p:nvPr/>
        </p:nvSpPr>
        <p:spPr>
          <a:xfrm>
            <a:off x="-1224420" y="8172228"/>
            <a:ext cx="1970077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E8EB2C-96B9-2759-7A8D-C610A5DE9B88}"/>
              </a:ext>
            </a:extLst>
          </p:cNvPr>
          <p:cNvSpPr txBox="1"/>
          <p:nvPr/>
        </p:nvSpPr>
        <p:spPr>
          <a:xfrm>
            <a:off x="-1641447" y="7760255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4.1 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2AAF0C-DD8C-2BB0-A70E-913C5DDC99DB}"/>
              </a:ext>
            </a:extLst>
          </p:cNvPr>
          <p:cNvCxnSpPr>
            <a:cxnSpLocks/>
          </p:cNvCxnSpPr>
          <p:nvPr/>
        </p:nvCxnSpPr>
        <p:spPr>
          <a:xfrm>
            <a:off x="-1090043" y="866112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E0F736-331F-3F3F-F33B-421C4E354A32}"/>
              </a:ext>
            </a:extLst>
          </p:cNvPr>
          <p:cNvCxnSpPr>
            <a:cxnSpLocks/>
          </p:cNvCxnSpPr>
          <p:nvPr/>
        </p:nvCxnSpPr>
        <p:spPr>
          <a:xfrm>
            <a:off x="3464813" y="866112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97C4C85-EA55-DC5C-4BC7-CF4A761E501C}"/>
              </a:ext>
            </a:extLst>
          </p:cNvPr>
          <p:cNvSpPr/>
          <p:nvPr/>
        </p:nvSpPr>
        <p:spPr>
          <a:xfrm rot="16200000">
            <a:off x="-1549740" y="3598246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13">
            <a:extLst>
              <a:ext uri="{FF2B5EF4-FFF2-40B4-BE49-F238E27FC236}">
                <a16:creationId xmlns:a16="http://schemas.microsoft.com/office/drawing/2014/main" id="{F733D7D8-B9D6-253C-BA57-37BD81782064}"/>
              </a:ext>
            </a:extLst>
          </p:cNvPr>
          <p:cNvSpPr/>
          <p:nvPr/>
        </p:nvSpPr>
        <p:spPr>
          <a:xfrm>
            <a:off x="-1616047" y="3404909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6A2B1D-3640-6CA8-5828-2854CA8D516E}"/>
              </a:ext>
            </a:extLst>
          </p:cNvPr>
          <p:cNvSpPr txBox="1"/>
          <p:nvPr/>
        </p:nvSpPr>
        <p:spPr>
          <a:xfrm>
            <a:off x="-1616047" y="3405546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Calculate PV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A7848F1-1952-7B8D-094D-B9854C699873}"/>
              </a:ext>
            </a:extLst>
          </p:cNvPr>
          <p:cNvSpPr/>
          <p:nvPr/>
        </p:nvSpPr>
        <p:spPr>
          <a:xfrm rot="16200000">
            <a:off x="-1587299" y="7393535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13">
            <a:extLst>
              <a:ext uri="{FF2B5EF4-FFF2-40B4-BE49-F238E27FC236}">
                <a16:creationId xmlns:a16="http://schemas.microsoft.com/office/drawing/2014/main" id="{CB2B7C6C-6ACA-0A3B-5DD0-D321326F7484}"/>
              </a:ext>
            </a:extLst>
          </p:cNvPr>
          <p:cNvSpPr/>
          <p:nvPr/>
        </p:nvSpPr>
        <p:spPr>
          <a:xfrm>
            <a:off x="-1641447" y="7188037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84BDA4-99B6-7BCF-5F5E-3F4B62EAD4AC}"/>
              </a:ext>
            </a:extLst>
          </p:cNvPr>
          <p:cNvSpPr txBox="1"/>
          <p:nvPr/>
        </p:nvSpPr>
        <p:spPr>
          <a:xfrm>
            <a:off x="-1641447" y="7188674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Derive supply curve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F7316C3C-150F-F234-4415-F80CE1A5903F}"/>
              </a:ext>
            </a:extLst>
          </p:cNvPr>
          <p:cNvSpPr/>
          <p:nvPr/>
        </p:nvSpPr>
        <p:spPr>
          <a:xfrm rot="16200000">
            <a:off x="-1574340" y="8953100"/>
            <a:ext cx="137881" cy="2720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13">
            <a:extLst>
              <a:ext uri="{FF2B5EF4-FFF2-40B4-BE49-F238E27FC236}">
                <a16:creationId xmlns:a16="http://schemas.microsoft.com/office/drawing/2014/main" id="{5BD1C463-84C7-5235-8299-2FF658F13EA2}"/>
              </a:ext>
            </a:extLst>
          </p:cNvPr>
          <p:cNvSpPr/>
          <p:nvPr/>
        </p:nvSpPr>
        <p:spPr>
          <a:xfrm>
            <a:off x="-1641447" y="8760563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9086B8-8BF8-FFE9-48BD-F297843F2B3C}"/>
              </a:ext>
            </a:extLst>
          </p:cNvPr>
          <p:cNvSpPr txBox="1"/>
          <p:nvPr/>
        </p:nvSpPr>
        <p:spPr>
          <a:xfrm>
            <a:off x="-1224420" y="9173173"/>
            <a:ext cx="89837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Equation??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648D0B-39E4-B93B-EB1C-B10A1A69FF2D}"/>
              </a:ext>
            </a:extLst>
          </p:cNvPr>
          <p:cNvSpPr txBox="1"/>
          <p:nvPr/>
        </p:nvSpPr>
        <p:spPr>
          <a:xfrm>
            <a:off x="-1641447" y="8761200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4.1 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BB4F2EF-CB56-255E-F9B2-2C78A1B567F7}"/>
              </a:ext>
            </a:extLst>
          </p:cNvPr>
          <p:cNvCxnSpPr>
            <a:cxnSpLocks/>
          </p:cNvCxnSpPr>
          <p:nvPr/>
        </p:nvCxnSpPr>
        <p:spPr>
          <a:xfrm>
            <a:off x="-1090043" y="946204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2878498-C70E-4499-CFDF-B86380EDFE90}"/>
              </a:ext>
            </a:extLst>
          </p:cNvPr>
          <p:cNvCxnSpPr>
            <a:cxnSpLocks/>
          </p:cNvCxnSpPr>
          <p:nvPr/>
        </p:nvCxnSpPr>
        <p:spPr>
          <a:xfrm>
            <a:off x="3464813" y="946204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AFFB8FF-1F61-83AE-20F4-15B012358FAF}"/>
              </a:ext>
            </a:extLst>
          </p:cNvPr>
          <p:cNvCxnSpPr>
            <a:cxnSpLocks/>
          </p:cNvCxnSpPr>
          <p:nvPr/>
        </p:nvCxnSpPr>
        <p:spPr>
          <a:xfrm>
            <a:off x="-1064643" y="6395081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22D4386-A7DA-3289-2A96-B1B6D89E0453}"/>
              </a:ext>
            </a:extLst>
          </p:cNvPr>
          <p:cNvCxnSpPr>
            <a:cxnSpLocks/>
          </p:cNvCxnSpPr>
          <p:nvPr/>
        </p:nvCxnSpPr>
        <p:spPr>
          <a:xfrm>
            <a:off x="3490213" y="6395081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50904E04-E2F3-6248-3461-D04E9D37D479}"/>
              </a:ext>
            </a:extLst>
          </p:cNvPr>
          <p:cNvSpPr/>
          <p:nvPr/>
        </p:nvSpPr>
        <p:spPr>
          <a:xfrm rot="16200000">
            <a:off x="-1549740" y="514716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3">
            <a:extLst>
              <a:ext uri="{FF2B5EF4-FFF2-40B4-BE49-F238E27FC236}">
                <a16:creationId xmlns:a16="http://schemas.microsoft.com/office/drawing/2014/main" id="{D7FFEA14-8EFE-E648-B000-905D7C336CC1}"/>
              </a:ext>
            </a:extLst>
          </p:cNvPr>
          <p:cNvSpPr/>
          <p:nvPr/>
        </p:nvSpPr>
        <p:spPr>
          <a:xfrm>
            <a:off x="-1616046" y="321380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78EA89-69DE-F7DA-DA63-EF9076283AC0}"/>
              </a:ext>
            </a:extLst>
          </p:cNvPr>
          <p:cNvSpPr txBox="1"/>
          <p:nvPr/>
        </p:nvSpPr>
        <p:spPr>
          <a:xfrm>
            <a:off x="-1616048" y="319710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Explore PV-available sites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3BEADC6-0F29-457E-FAA5-394A3E2D0DF2}"/>
              </a:ext>
            </a:extLst>
          </p:cNvPr>
          <p:cNvSpPr/>
          <p:nvPr/>
        </p:nvSpPr>
        <p:spPr>
          <a:xfrm rot="16200000">
            <a:off x="-1549740" y="-1644790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3">
            <a:extLst>
              <a:ext uri="{FF2B5EF4-FFF2-40B4-BE49-F238E27FC236}">
                <a16:creationId xmlns:a16="http://schemas.microsoft.com/office/drawing/2014/main" id="{50F9E4ED-DAFA-05C1-0FDD-ED34A2F044B9}"/>
              </a:ext>
            </a:extLst>
          </p:cNvPr>
          <p:cNvSpPr/>
          <p:nvPr/>
        </p:nvSpPr>
        <p:spPr>
          <a:xfrm>
            <a:off x="-1616046" y="-1838126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C02D9E-842B-8794-4F2D-5BD82192BFD0}"/>
              </a:ext>
            </a:extLst>
          </p:cNvPr>
          <p:cNvSpPr txBox="1"/>
          <p:nvPr/>
        </p:nvSpPr>
        <p:spPr>
          <a:xfrm>
            <a:off x="-1616048" y="-1839796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Categorize Land-use &amp; PV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311A21F-3D90-0DBF-FD1E-ED84D3B9738E}"/>
              </a:ext>
            </a:extLst>
          </p:cNvPr>
          <p:cNvSpPr txBox="1"/>
          <p:nvPr/>
        </p:nvSpPr>
        <p:spPr>
          <a:xfrm>
            <a:off x="-1199019" y="-142527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870895-1842-287F-9CE0-A2783E4EB28B}"/>
              </a:ext>
            </a:extLst>
          </p:cNvPr>
          <p:cNvSpPr txBox="1"/>
          <p:nvPr/>
        </p:nvSpPr>
        <p:spPr>
          <a:xfrm>
            <a:off x="-1199019" y="-118430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E0FD442-079C-77F6-A0A5-E2B5C9DD8F39}"/>
              </a:ext>
            </a:extLst>
          </p:cNvPr>
          <p:cNvCxnSpPr>
            <a:cxnSpLocks/>
          </p:cNvCxnSpPr>
          <p:nvPr/>
        </p:nvCxnSpPr>
        <p:spPr>
          <a:xfrm>
            <a:off x="-1064642" y="-2852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F87B2EF-62D7-2862-266B-9C0E12E7ED30}"/>
              </a:ext>
            </a:extLst>
          </p:cNvPr>
          <p:cNvCxnSpPr>
            <a:cxnSpLocks/>
          </p:cNvCxnSpPr>
          <p:nvPr/>
        </p:nvCxnSpPr>
        <p:spPr>
          <a:xfrm>
            <a:off x="3490214" y="-2852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0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C1D5AD-9EAE-871F-102B-DA53C38B751A}"/>
              </a:ext>
            </a:extLst>
          </p:cNvPr>
          <p:cNvSpPr/>
          <p:nvPr/>
        </p:nvSpPr>
        <p:spPr>
          <a:xfrm>
            <a:off x="-1781587" y="-1994863"/>
            <a:ext cx="7039387" cy="9047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E014F-58AA-BBCD-B1A8-51F945D18354}"/>
              </a:ext>
            </a:extLst>
          </p:cNvPr>
          <p:cNvCxnSpPr>
            <a:cxnSpLocks/>
          </p:cNvCxnSpPr>
          <p:nvPr/>
        </p:nvCxnSpPr>
        <p:spPr>
          <a:xfrm flipV="1">
            <a:off x="-1511681" y="-180038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282438"/>
            <a:ext cx="0" cy="2628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-1549739" y="991432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-1616046" y="800947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-1616046" y="805903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2.1 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199019" y="1220747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-1549739" y="1798148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-1616046" y="1607663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-1616046" y="1612619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2.2 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199019" y="2027463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064642" y="2697841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490214" y="2697841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-1064642" y="150810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3490214" y="150810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-1502271" y="3626245"/>
            <a:ext cx="0" cy="1584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-1199020" y="3674933"/>
            <a:ext cx="4924284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installation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0" indent="0">
              <a:buNone/>
            </a:pPr>
            <a:r>
              <a:rPr lang="en-US" altLang="ko-KR" dirty="0"/>
              <a:t>every hour of the year (%)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-1064643" y="4951233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3490213" y="4951233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4A45A4-48A5-82DF-AAA2-B4D57C7002FF}"/>
              </a:ext>
            </a:extLst>
          </p:cNvPr>
          <p:cNvCxnSpPr>
            <a:cxnSpLocks/>
          </p:cNvCxnSpPr>
          <p:nvPr/>
        </p:nvCxnSpPr>
        <p:spPr>
          <a:xfrm flipV="1">
            <a:off x="-1500230" y="5885815"/>
            <a:ext cx="0" cy="90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9E7381-E8DE-4B98-6020-C24B51465E7F}"/>
              </a:ext>
            </a:extLst>
          </p:cNvPr>
          <p:cNvSpPr txBox="1"/>
          <p:nvPr/>
        </p:nvSpPr>
        <p:spPr>
          <a:xfrm>
            <a:off x="-1224420" y="5920085"/>
            <a:ext cx="1970077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  <a:p>
            <a:r>
              <a:rPr lang="en-US" altLang="ko-KR" dirty="0"/>
              <a:t>Equation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2AAF0C-DD8C-2BB0-A70E-913C5DDC99DB}"/>
              </a:ext>
            </a:extLst>
          </p:cNvPr>
          <p:cNvCxnSpPr>
            <a:cxnSpLocks/>
          </p:cNvCxnSpPr>
          <p:nvPr/>
        </p:nvCxnSpPr>
        <p:spPr>
          <a:xfrm>
            <a:off x="-1090043" y="658678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E0F736-331F-3F3F-F33B-421C4E354A32}"/>
              </a:ext>
            </a:extLst>
          </p:cNvPr>
          <p:cNvCxnSpPr>
            <a:cxnSpLocks/>
          </p:cNvCxnSpPr>
          <p:nvPr/>
        </p:nvCxnSpPr>
        <p:spPr>
          <a:xfrm>
            <a:off x="3464813" y="658678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97C4C85-EA55-DC5C-4BC7-CF4A761E501C}"/>
              </a:ext>
            </a:extLst>
          </p:cNvPr>
          <p:cNvSpPr/>
          <p:nvPr/>
        </p:nvSpPr>
        <p:spPr>
          <a:xfrm rot="16200000">
            <a:off x="-1549740" y="3462774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13">
            <a:extLst>
              <a:ext uri="{FF2B5EF4-FFF2-40B4-BE49-F238E27FC236}">
                <a16:creationId xmlns:a16="http://schemas.microsoft.com/office/drawing/2014/main" id="{F733D7D8-B9D6-253C-BA57-37BD81782064}"/>
              </a:ext>
            </a:extLst>
          </p:cNvPr>
          <p:cNvSpPr/>
          <p:nvPr/>
        </p:nvSpPr>
        <p:spPr>
          <a:xfrm>
            <a:off x="-1616047" y="3269437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6A2B1D-3640-6CA8-5828-2854CA8D516E}"/>
              </a:ext>
            </a:extLst>
          </p:cNvPr>
          <p:cNvSpPr txBox="1"/>
          <p:nvPr/>
        </p:nvSpPr>
        <p:spPr>
          <a:xfrm>
            <a:off x="-1616047" y="3270074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Calculate PV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A7848F1-1952-7B8D-094D-B9854C699873}"/>
              </a:ext>
            </a:extLst>
          </p:cNvPr>
          <p:cNvSpPr/>
          <p:nvPr/>
        </p:nvSpPr>
        <p:spPr>
          <a:xfrm rot="16200000">
            <a:off x="-1587299" y="573406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13">
            <a:extLst>
              <a:ext uri="{FF2B5EF4-FFF2-40B4-BE49-F238E27FC236}">
                <a16:creationId xmlns:a16="http://schemas.microsoft.com/office/drawing/2014/main" id="{CB2B7C6C-6ACA-0A3B-5DD0-D321326F7484}"/>
              </a:ext>
            </a:extLst>
          </p:cNvPr>
          <p:cNvSpPr/>
          <p:nvPr/>
        </p:nvSpPr>
        <p:spPr>
          <a:xfrm>
            <a:off x="-1641447" y="5528562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84BDA4-99B6-7BCF-5F5E-3F4B62EAD4AC}"/>
              </a:ext>
            </a:extLst>
          </p:cNvPr>
          <p:cNvSpPr txBox="1"/>
          <p:nvPr/>
        </p:nvSpPr>
        <p:spPr>
          <a:xfrm>
            <a:off x="-1641447" y="5529199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Derive supply curve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50904E04-E2F3-6248-3461-D04E9D37D479}"/>
              </a:ext>
            </a:extLst>
          </p:cNvPr>
          <p:cNvSpPr/>
          <p:nvPr/>
        </p:nvSpPr>
        <p:spPr>
          <a:xfrm rot="16200000">
            <a:off x="-1549740" y="463914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3">
            <a:extLst>
              <a:ext uri="{FF2B5EF4-FFF2-40B4-BE49-F238E27FC236}">
                <a16:creationId xmlns:a16="http://schemas.microsoft.com/office/drawing/2014/main" id="{D7FFEA14-8EFE-E648-B000-905D7C336CC1}"/>
              </a:ext>
            </a:extLst>
          </p:cNvPr>
          <p:cNvSpPr/>
          <p:nvPr/>
        </p:nvSpPr>
        <p:spPr>
          <a:xfrm>
            <a:off x="-1616046" y="270578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78EA89-69DE-F7DA-DA63-EF9076283AC0}"/>
              </a:ext>
            </a:extLst>
          </p:cNvPr>
          <p:cNvSpPr txBox="1"/>
          <p:nvPr/>
        </p:nvSpPr>
        <p:spPr>
          <a:xfrm>
            <a:off x="-1616048" y="268908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Explore PV-available sites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3BEADC6-0F29-457E-FAA5-394A3E2D0DF2}"/>
              </a:ext>
            </a:extLst>
          </p:cNvPr>
          <p:cNvSpPr/>
          <p:nvPr/>
        </p:nvSpPr>
        <p:spPr>
          <a:xfrm rot="16200000">
            <a:off x="-1549740" y="-1644790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3">
            <a:extLst>
              <a:ext uri="{FF2B5EF4-FFF2-40B4-BE49-F238E27FC236}">
                <a16:creationId xmlns:a16="http://schemas.microsoft.com/office/drawing/2014/main" id="{50F9E4ED-DAFA-05C1-0FDD-ED34A2F044B9}"/>
              </a:ext>
            </a:extLst>
          </p:cNvPr>
          <p:cNvSpPr/>
          <p:nvPr/>
        </p:nvSpPr>
        <p:spPr>
          <a:xfrm>
            <a:off x="-1616046" y="-1838126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C02D9E-842B-8794-4F2D-5BD82192BFD0}"/>
              </a:ext>
            </a:extLst>
          </p:cNvPr>
          <p:cNvSpPr txBox="1"/>
          <p:nvPr/>
        </p:nvSpPr>
        <p:spPr>
          <a:xfrm>
            <a:off x="-1616048" y="-1839796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Categorize Land-use &amp; PV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311A21F-3D90-0DBF-FD1E-ED84D3B9738E}"/>
              </a:ext>
            </a:extLst>
          </p:cNvPr>
          <p:cNvSpPr txBox="1"/>
          <p:nvPr/>
        </p:nvSpPr>
        <p:spPr>
          <a:xfrm>
            <a:off x="-1199019" y="-142527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870895-1842-287F-9CE0-A2783E4EB28B}"/>
              </a:ext>
            </a:extLst>
          </p:cNvPr>
          <p:cNvSpPr txBox="1"/>
          <p:nvPr/>
        </p:nvSpPr>
        <p:spPr>
          <a:xfrm>
            <a:off x="-1199019" y="-118430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E0FD442-079C-77F6-A0A5-E2B5C9DD8F39}"/>
              </a:ext>
            </a:extLst>
          </p:cNvPr>
          <p:cNvCxnSpPr>
            <a:cxnSpLocks/>
          </p:cNvCxnSpPr>
          <p:nvPr/>
        </p:nvCxnSpPr>
        <p:spPr>
          <a:xfrm>
            <a:off x="-1064642" y="-2852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F87B2EF-62D7-2862-266B-9C0E12E7ED30}"/>
              </a:ext>
            </a:extLst>
          </p:cNvPr>
          <p:cNvCxnSpPr>
            <a:cxnSpLocks/>
          </p:cNvCxnSpPr>
          <p:nvPr/>
        </p:nvCxnSpPr>
        <p:spPr>
          <a:xfrm>
            <a:off x="3490214" y="-2852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4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05F71D-33F2-0CBA-1B35-CBF63D9C0266}"/>
              </a:ext>
            </a:extLst>
          </p:cNvPr>
          <p:cNvSpPr/>
          <p:nvPr/>
        </p:nvSpPr>
        <p:spPr>
          <a:xfrm>
            <a:off x="340816" y="-20320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8093B-FECC-DA82-AB86-960DDCFFFC4B}"/>
              </a:ext>
            </a:extLst>
          </p:cNvPr>
          <p:cNvSpPr txBox="1"/>
          <p:nvPr/>
        </p:nvSpPr>
        <p:spPr>
          <a:xfrm>
            <a:off x="4719320" y="6840974"/>
            <a:ext cx="309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Installed capacity of PV (kW)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B0139-A100-3A95-A8B9-5C6B10084AB9}"/>
              </a:ext>
            </a:extLst>
          </p:cNvPr>
          <p:cNvSpPr txBox="1"/>
          <p:nvPr/>
        </p:nvSpPr>
        <p:spPr>
          <a:xfrm rot="16200000">
            <a:off x="-751840" y="285825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D71E1A-4F0D-8830-19EF-51779484F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5" y="0"/>
            <a:ext cx="1062457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F5F8F0-9B2E-2F62-C116-3599823D3910}"/>
              </a:ext>
            </a:extLst>
          </p:cNvPr>
          <p:cNvCxnSpPr>
            <a:cxnSpLocks/>
          </p:cNvCxnSpPr>
          <p:nvPr/>
        </p:nvCxnSpPr>
        <p:spPr>
          <a:xfrm flipV="1">
            <a:off x="4463174" y="5357977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C72AB2-0EA5-3654-75AB-D8B2338F0A35}"/>
              </a:ext>
            </a:extLst>
          </p:cNvPr>
          <p:cNvSpPr txBox="1"/>
          <p:nvPr/>
        </p:nvSpPr>
        <p:spPr>
          <a:xfrm>
            <a:off x="4226200" y="5896541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11.50</a:t>
            </a:r>
            <a:endParaRPr lang="ko-KR" altLang="en-US" sz="105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A97245-3A8F-9C8F-04A4-E75C40C87A98}"/>
              </a:ext>
            </a:extLst>
          </p:cNvPr>
          <p:cNvCxnSpPr>
            <a:cxnSpLocks/>
          </p:cNvCxnSpPr>
          <p:nvPr/>
        </p:nvCxnSpPr>
        <p:spPr>
          <a:xfrm flipV="1">
            <a:off x="4094243" y="5776407"/>
            <a:ext cx="0" cy="504000"/>
          </a:xfrm>
          <a:prstGeom prst="line">
            <a:avLst/>
          </a:prstGeom>
          <a:ln w="31750">
            <a:solidFill>
              <a:srgbClr val="00BFC4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ECC4BB-C50C-4517-58A0-FC3A5410CDE0}"/>
              </a:ext>
            </a:extLst>
          </p:cNvPr>
          <p:cNvSpPr txBox="1"/>
          <p:nvPr/>
        </p:nvSpPr>
        <p:spPr>
          <a:xfrm>
            <a:off x="3814246" y="6280407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7.23</a:t>
            </a:r>
            <a:endParaRPr lang="ko-KR" altLang="en-US" sz="105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508FC98-E720-264A-FA2B-B2E7409D1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634" y="4806363"/>
            <a:ext cx="2708489" cy="5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05F71D-33F2-0CBA-1B35-CBF63D9C0266}"/>
              </a:ext>
            </a:extLst>
          </p:cNvPr>
          <p:cNvSpPr/>
          <p:nvPr/>
        </p:nvSpPr>
        <p:spPr>
          <a:xfrm>
            <a:off x="340816" y="-20320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55B8DA-1C38-7F25-424D-7C44C758E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95" y="0"/>
            <a:ext cx="1064020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28093B-FECC-DA82-AB86-960DDCFFFC4B}"/>
              </a:ext>
            </a:extLst>
          </p:cNvPr>
          <p:cNvSpPr txBox="1"/>
          <p:nvPr/>
        </p:nvSpPr>
        <p:spPr>
          <a:xfrm>
            <a:off x="4719320" y="6840974"/>
            <a:ext cx="309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Installed capacity of PV (kW)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B0139-A100-3A95-A8B9-5C6B10084AB9}"/>
              </a:ext>
            </a:extLst>
          </p:cNvPr>
          <p:cNvSpPr txBox="1"/>
          <p:nvPr/>
        </p:nvSpPr>
        <p:spPr>
          <a:xfrm rot="16200000">
            <a:off x="-858520" y="288873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F5F8F0-9B2E-2F62-C116-3599823D3910}"/>
              </a:ext>
            </a:extLst>
          </p:cNvPr>
          <p:cNvCxnSpPr>
            <a:cxnSpLocks/>
          </p:cNvCxnSpPr>
          <p:nvPr/>
        </p:nvCxnSpPr>
        <p:spPr>
          <a:xfrm flipV="1">
            <a:off x="10124834" y="3563620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prstDash val="sysDot"/>
            <a:headEnd type="triangle"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C72AB2-0EA5-3654-75AB-D8B2338F0A35}"/>
              </a:ext>
            </a:extLst>
          </p:cNvPr>
          <p:cNvSpPr txBox="1"/>
          <p:nvPr/>
        </p:nvSpPr>
        <p:spPr>
          <a:xfrm>
            <a:off x="9363879" y="3271520"/>
            <a:ext cx="1349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11.50</a:t>
            </a:r>
            <a:endParaRPr lang="ko-KR" altLang="en-US" sz="1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A97245-3A8F-9C8F-04A4-E75C40C87A98}"/>
              </a:ext>
            </a:extLst>
          </p:cNvPr>
          <p:cNvCxnSpPr>
            <a:cxnSpLocks/>
          </p:cNvCxnSpPr>
          <p:nvPr/>
        </p:nvCxnSpPr>
        <p:spPr>
          <a:xfrm>
            <a:off x="10056342" y="5098227"/>
            <a:ext cx="0" cy="864000"/>
          </a:xfrm>
          <a:prstGeom prst="line">
            <a:avLst/>
          </a:prstGeom>
          <a:ln w="31750">
            <a:solidFill>
              <a:srgbClr val="00BFC4"/>
            </a:solidFill>
            <a:prstDash val="sysDash"/>
            <a:headEnd type="triangle"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ECC4BB-C50C-4517-58A0-FC3A5410CDE0}"/>
              </a:ext>
            </a:extLst>
          </p:cNvPr>
          <p:cNvSpPr txBox="1"/>
          <p:nvPr/>
        </p:nvSpPr>
        <p:spPr>
          <a:xfrm>
            <a:off x="9359939" y="5962227"/>
            <a:ext cx="1349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7.23</a:t>
            </a:r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508FC98-E720-264A-FA2B-B2E7409D1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371" y="2436873"/>
            <a:ext cx="2708489" cy="5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4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5E750C0-9C54-D301-6E4B-119DC130090E}"/>
              </a:ext>
            </a:extLst>
          </p:cNvPr>
          <p:cNvSpPr/>
          <p:nvPr/>
        </p:nvSpPr>
        <p:spPr>
          <a:xfrm>
            <a:off x="829927" y="-4514849"/>
            <a:ext cx="9151011" cy="16833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E20B321A-6B16-C9DE-CBD0-24DEA1B35394}"/>
              </a:ext>
            </a:extLst>
          </p:cNvPr>
          <p:cNvSpPr/>
          <p:nvPr/>
        </p:nvSpPr>
        <p:spPr>
          <a:xfrm>
            <a:off x="1377844" y="5260240"/>
            <a:ext cx="2203450" cy="1622425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38DDB3A-5DC2-BC3F-7222-999FFE805B8B}"/>
              </a:ext>
            </a:extLst>
          </p:cNvPr>
          <p:cNvSpPr/>
          <p:nvPr/>
        </p:nvSpPr>
        <p:spPr>
          <a:xfrm>
            <a:off x="1367805" y="2325283"/>
            <a:ext cx="2203450" cy="1622425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8B421901-AF6F-717E-8632-15FD1E8D4E73}"/>
              </a:ext>
            </a:extLst>
          </p:cNvPr>
          <p:cNvSpPr/>
          <p:nvPr/>
        </p:nvSpPr>
        <p:spPr>
          <a:xfrm>
            <a:off x="1899835" y="2336904"/>
            <a:ext cx="1647825" cy="723900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7B1B81C-3971-810E-C64B-F17AEA80E9CC}"/>
              </a:ext>
            </a:extLst>
          </p:cNvPr>
          <p:cNvSpPr/>
          <p:nvPr/>
        </p:nvSpPr>
        <p:spPr>
          <a:xfrm>
            <a:off x="1418823" y="2851300"/>
            <a:ext cx="433387" cy="252413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EAE701E5-17DF-8493-3E51-4CE8DE47F507}"/>
              </a:ext>
            </a:extLst>
          </p:cNvPr>
          <p:cNvSpPr/>
          <p:nvPr/>
        </p:nvSpPr>
        <p:spPr>
          <a:xfrm>
            <a:off x="1475973" y="3113238"/>
            <a:ext cx="423862" cy="252412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0212231-4F12-7577-5663-BA11310D4E26}"/>
              </a:ext>
            </a:extLst>
          </p:cNvPr>
          <p:cNvSpPr/>
          <p:nvPr/>
        </p:nvSpPr>
        <p:spPr>
          <a:xfrm>
            <a:off x="1528360" y="3341838"/>
            <a:ext cx="404813" cy="209550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BC46A-329F-8974-D4D0-F32AA78AE81D}"/>
              </a:ext>
            </a:extLst>
          </p:cNvPr>
          <p:cNvSpPr txBox="1"/>
          <p:nvPr/>
        </p:nvSpPr>
        <p:spPr>
          <a:xfrm>
            <a:off x="6254877" y="3781405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3,300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2D622AA-E34D-0FC4-F7BC-A52E034F20A1}"/>
              </a:ext>
            </a:extLst>
          </p:cNvPr>
          <p:cNvSpPr/>
          <p:nvPr/>
        </p:nvSpPr>
        <p:spPr>
          <a:xfrm>
            <a:off x="5816779" y="3310825"/>
            <a:ext cx="1136446" cy="836778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5CB5758-76B5-0E22-FC49-2440F3DD59DB}"/>
              </a:ext>
            </a:extLst>
          </p:cNvPr>
          <p:cNvSpPr/>
          <p:nvPr/>
        </p:nvSpPr>
        <p:spPr>
          <a:xfrm>
            <a:off x="6234625" y="2261265"/>
            <a:ext cx="849880" cy="373358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6D8A29AC-4D6B-B095-BCEB-9F458C865F10}"/>
              </a:ext>
            </a:extLst>
          </p:cNvPr>
          <p:cNvSpPr/>
          <p:nvPr/>
        </p:nvSpPr>
        <p:spPr>
          <a:xfrm>
            <a:off x="5963223" y="2533646"/>
            <a:ext cx="223524" cy="130184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98DE682-A5A5-EA47-06E5-FDFEDB19C04B}"/>
              </a:ext>
            </a:extLst>
          </p:cNvPr>
          <p:cNvSpPr/>
          <p:nvPr/>
        </p:nvSpPr>
        <p:spPr>
          <a:xfrm>
            <a:off x="5999745" y="2657415"/>
            <a:ext cx="218610" cy="130184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7B18A0A-20FF-63A4-2462-E0892326A350}"/>
              </a:ext>
            </a:extLst>
          </p:cNvPr>
          <p:cNvSpPr/>
          <p:nvPr/>
        </p:nvSpPr>
        <p:spPr>
          <a:xfrm>
            <a:off x="6046091" y="2784573"/>
            <a:ext cx="208786" cy="108078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CAB8BB-88B8-2440-2480-7B100C7B5E99}"/>
              </a:ext>
            </a:extLst>
          </p:cNvPr>
          <p:cNvSpPr txBox="1"/>
          <p:nvPr/>
        </p:nvSpPr>
        <p:spPr>
          <a:xfrm>
            <a:off x="6254877" y="2722507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2,100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45F0B0C-1CC0-8C64-8C54-58C680B49646}"/>
              </a:ext>
            </a:extLst>
          </p:cNvPr>
          <p:cNvCxnSpPr>
            <a:cxnSpLocks/>
          </p:cNvCxnSpPr>
          <p:nvPr/>
        </p:nvCxnSpPr>
        <p:spPr>
          <a:xfrm>
            <a:off x="5580797" y="3172959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4C67289B-3E7F-3964-6A97-71D83AE78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033" y="733888"/>
            <a:ext cx="770537" cy="2476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2F57DF9-9469-3BC9-2A4E-7C9357F80BB8}"/>
              </a:ext>
            </a:extLst>
          </p:cNvPr>
          <p:cNvSpPr txBox="1"/>
          <p:nvPr/>
        </p:nvSpPr>
        <p:spPr>
          <a:xfrm>
            <a:off x="885158" y="2175902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(c)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C3F7F4-57A4-BA25-7C9A-557C2D3AF994}"/>
              </a:ext>
            </a:extLst>
          </p:cNvPr>
          <p:cNvSpPr txBox="1"/>
          <p:nvPr/>
        </p:nvSpPr>
        <p:spPr>
          <a:xfrm>
            <a:off x="7966931" y="3011032"/>
            <a:ext cx="939731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64</a:t>
            </a:r>
            <a:r>
              <a:rPr lang="en-US" altLang="ko-KR" dirty="0"/>
              <a:t> (%)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FF7421-B73A-30BB-F498-5782101D5802}"/>
                  </a:ext>
                </a:extLst>
              </p:cNvPr>
              <p:cNvSpPr txBox="1"/>
              <p:nvPr/>
            </p:nvSpPr>
            <p:spPr>
              <a:xfrm>
                <a:off x="4111169" y="2867033"/>
                <a:ext cx="914948" cy="61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32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𝑙𝑢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FF7421-B73A-30BB-F498-5782101D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69" y="2867033"/>
                <a:ext cx="914948" cy="617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B73E359-FBE5-FFE4-7A7E-9B02B7A52401}"/>
              </a:ext>
            </a:extLst>
          </p:cNvPr>
          <p:cNvSpPr txBox="1"/>
          <p:nvPr/>
        </p:nvSpPr>
        <p:spPr>
          <a:xfrm flipV="1">
            <a:off x="5039431" y="2984116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1465471-23BA-AEB7-5568-96FAC421E794}"/>
              </a:ext>
            </a:extLst>
          </p:cNvPr>
          <p:cNvSpPr/>
          <p:nvPr/>
        </p:nvSpPr>
        <p:spPr>
          <a:xfrm>
            <a:off x="1921656" y="5282263"/>
            <a:ext cx="1647825" cy="723900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0B5336-65D3-6984-8658-8B5D18561B2D}"/>
              </a:ext>
            </a:extLst>
          </p:cNvPr>
          <p:cNvSpPr txBox="1"/>
          <p:nvPr/>
        </p:nvSpPr>
        <p:spPr>
          <a:xfrm flipV="1">
            <a:off x="7622656" y="2984116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0C8727F3-B6D7-343E-0421-7834104CC8E9}"/>
              </a:ext>
            </a:extLst>
          </p:cNvPr>
          <p:cNvSpPr/>
          <p:nvPr/>
        </p:nvSpPr>
        <p:spPr>
          <a:xfrm>
            <a:off x="1440644" y="5796659"/>
            <a:ext cx="433387" cy="252413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8359718E-C9D0-045D-70E4-F5096E8AB629}"/>
              </a:ext>
            </a:extLst>
          </p:cNvPr>
          <p:cNvSpPr/>
          <p:nvPr/>
        </p:nvSpPr>
        <p:spPr>
          <a:xfrm>
            <a:off x="1497794" y="6058597"/>
            <a:ext cx="423862" cy="252412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D7CAD61-306D-E692-7C8E-53FBBA648214}"/>
              </a:ext>
            </a:extLst>
          </p:cNvPr>
          <p:cNvSpPr/>
          <p:nvPr/>
        </p:nvSpPr>
        <p:spPr>
          <a:xfrm>
            <a:off x="1550181" y="6287197"/>
            <a:ext cx="404813" cy="209550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 descr="태양열 전지판 윤곽선">
            <a:extLst>
              <a:ext uri="{FF2B5EF4-FFF2-40B4-BE49-F238E27FC236}">
                <a16:creationId xmlns:a16="http://schemas.microsoft.com/office/drawing/2014/main" id="{5B21B75E-C44E-3C2E-F47C-F8EDB7A8AA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3089346" y="5296895"/>
            <a:ext cx="430781" cy="430781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F99128C-1843-FAC6-05EA-22C181A75607}"/>
              </a:ext>
            </a:extLst>
          </p:cNvPr>
          <p:cNvCxnSpPr>
            <a:cxnSpLocks/>
          </p:cNvCxnSpPr>
          <p:nvPr/>
        </p:nvCxnSpPr>
        <p:spPr>
          <a:xfrm>
            <a:off x="5708199" y="5901079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래픽 55" descr="태양열 전지판 윤곽선">
            <a:extLst>
              <a:ext uri="{FF2B5EF4-FFF2-40B4-BE49-F238E27FC236}">
                <a16:creationId xmlns:a16="http://schemas.microsoft.com/office/drawing/2014/main" id="{50FE19D1-1F8C-3F5A-C0EB-C72E0B7B81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9754" y="5963614"/>
            <a:ext cx="753836" cy="75383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D5AA35D-581C-413E-AC1A-38103A4F0398}"/>
              </a:ext>
            </a:extLst>
          </p:cNvPr>
          <p:cNvSpPr txBox="1"/>
          <p:nvPr/>
        </p:nvSpPr>
        <p:spPr>
          <a:xfrm>
            <a:off x="6490814" y="6348864"/>
            <a:ext cx="1133374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348 (kW)</a:t>
            </a:r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9E8B29BE-8194-9D64-59B4-E4CE5FD754B2}"/>
              </a:ext>
            </a:extLst>
          </p:cNvPr>
          <p:cNvSpPr/>
          <p:nvPr/>
        </p:nvSpPr>
        <p:spPr>
          <a:xfrm>
            <a:off x="6362027" y="5022615"/>
            <a:ext cx="849880" cy="373358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CB074C4A-50A0-9CFD-9C93-FC1DA19B8812}"/>
              </a:ext>
            </a:extLst>
          </p:cNvPr>
          <p:cNvSpPr/>
          <p:nvPr/>
        </p:nvSpPr>
        <p:spPr>
          <a:xfrm>
            <a:off x="6090625" y="5294996"/>
            <a:ext cx="223524" cy="130184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2E395807-3EC0-333D-7E94-AA110096C2B1}"/>
              </a:ext>
            </a:extLst>
          </p:cNvPr>
          <p:cNvSpPr/>
          <p:nvPr/>
        </p:nvSpPr>
        <p:spPr>
          <a:xfrm>
            <a:off x="6127147" y="5418765"/>
            <a:ext cx="218610" cy="130184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4B6EC611-D52A-53F8-4C95-4262DF60E908}"/>
              </a:ext>
            </a:extLst>
          </p:cNvPr>
          <p:cNvSpPr/>
          <p:nvPr/>
        </p:nvSpPr>
        <p:spPr>
          <a:xfrm>
            <a:off x="6173493" y="5545923"/>
            <a:ext cx="208786" cy="108078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39861-A509-6762-E21F-AE44384DBD6A}"/>
              </a:ext>
            </a:extLst>
          </p:cNvPr>
          <p:cNvSpPr txBox="1"/>
          <p:nvPr/>
        </p:nvSpPr>
        <p:spPr>
          <a:xfrm>
            <a:off x="6382279" y="5483857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2,100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01FA78-2295-A008-089F-B5855C365FE6}"/>
              </a:ext>
            </a:extLst>
          </p:cNvPr>
          <p:cNvSpPr txBox="1"/>
          <p:nvPr/>
        </p:nvSpPr>
        <p:spPr>
          <a:xfrm>
            <a:off x="8071909" y="5708476"/>
            <a:ext cx="1748927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6.03 </a:t>
            </a:r>
            <a:r>
              <a:rPr lang="en-US" altLang="ko-KR" dirty="0"/>
              <a:t>(m</a:t>
            </a:r>
            <a:r>
              <a:rPr lang="en-US" altLang="ko-KR" baseline="30000" dirty="0"/>
              <a:t>2</a:t>
            </a:r>
            <a:r>
              <a:rPr lang="en-US" altLang="ko-KR" dirty="0"/>
              <a:t>/kW)</a:t>
            </a:r>
            <a:endParaRPr lang="en-US" altLang="ko-KR" sz="2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601848A-3D46-83B1-3149-427B0F0D747C}"/>
              </a:ext>
            </a:extLst>
          </p:cNvPr>
          <p:cNvSpPr txBox="1"/>
          <p:nvPr/>
        </p:nvSpPr>
        <p:spPr>
          <a:xfrm flipV="1">
            <a:off x="7727634" y="5681560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180636-724D-97C5-5FEC-8DB048FFE094}"/>
              </a:ext>
            </a:extLst>
          </p:cNvPr>
          <p:cNvSpPr txBox="1"/>
          <p:nvPr/>
        </p:nvSpPr>
        <p:spPr>
          <a:xfrm>
            <a:off x="885158" y="5102623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(d)</a:t>
            </a:r>
            <a:endParaRPr lang="ko-KR" altLang="en-US" sz="2000" b="1" dirty="0"/>
          </a:p>
        </p:txBody>
      </p:sp>
      <p:sp>
        <p:nvSpPr>
          <p:cNvPr id="80" name="그래픽 7">
            <a:extLst>
              <a:ext uri="{FF2B5EF4-FFF2-40B4-BE49-F238E27FC236}">
                <a16:creationId xmlns:a16="http://schemas.microsoft.com/office/drawing/2014/main" id="{BCF97BB8-0F42-0B45-EF4E-7B0F92DCAE3C}"/>
              </a:ext>
            </a:extLst>
          </p:cNvPr>
          <p:cNvSpPr/>
          <p:nvPr/>
        </p:nvSpPr>
        <p:spPr>
          <a:xfrm>
            <a:off x="10751475" y="1431265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1" name="그래픽 7">
            <a:extLst>
              <a:ext uri="{FF2B5EF4-FFF2-40B4-BE49-F238E27FC236}">
                <a16:creationId xmlns:a16="http://schemas.microsoft.com/office/drawing/2014/main" id="{215256E1-1A43-14CA-7A02-1C5E8B3FDD8A}"/>
              </a:ext>
            </a:extLst>
          </p:cNvPr>
          <p:cNvSpPr/>
          <p:nvPr/>
        </p:nvSpPr>
        <p:spPr>
          <a:xfrm>
            <a:off x="3636064" y="2689084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8845BF-04C3-0106-D65B-2A0F50431B90}"/>
                  </a:ext>
                </a:extLst>
              </p:cNvPr>
              <p:cNvSpPr txBox="1"/>
              <p:nvPr/>
            </p:nvSpPr>
            <p:spPr>
              <a:xfrm>
                <a:off x="4384186" y="5767569"/>
                <a:ext cx="628276" cy="61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𝑙𝑐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8845BF-04C3-0106-D65B-2A0F50431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86" y="5767569"/>
                <a:ext cx="628276" cy="617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그래픽 7">
            <a:extLst>
              <a:ext uri="{FF2B5EF4-FFF2-40B4-BE49-F238E27FC236}">
                <a16:creationId xmlns:a16="http://schemas.microsoft.com/office/drawing/2014/main" id="{849EAEFE-4AA1-C327-BD63-EF649A815AAC}"/>
              </a:ext>
            </a:extLst>
          </p:cNvPr>
          <p:cNvSpPr/>
          <p:nvPr/>
        </p:nvSpPr>
        <p:spPr>
          <a:xfrm>
            <a:off x="3636064" y="5614998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08" name="그래픽 107" descr="태양열 전지판 윤곽선">
            <a:extLst>
              <a:ext uri="{FF2B5EF4-FFF2-40B4-BE49-F238E27FC236}">
                <a16:creationId xmlns:a16="http://schemas.microsoft.com/office/drawing/2014/main" id="{26FAF478-4C9F-B56A-8E51-BFA86F697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2657256" y="5409441"/>
            <a:ext cx="430781" cy="430781"/>
          </a:xfrm>
          <a:prstGeom prst="rect">
            <a:avLst/>
          </a:prstGeom>
        </p:spPr>
      </p:pic>
      <p:pic>
        <p:nvPicPr>
          <p:cNvPr id="111" name="그래픽 110" descr="태양열 전지판 윤곽선">
            <a:extLst>
              <a:ext uri="{FF2B5EF4-FFF2-40B4-BE49-F238E27FC236}">
                <a16:creationId xmlns:a16="http://schemas.microsoft.com/office/drawing/2014/main" id="{D4A629E2-E98A-7345-FED9-F9CE08CDF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2206435" y="5534647"/>
            <a:ext cx="430781" cy="430781"/>
          </a:xfrm>
          <a:prstGeom prst="rect">
            <a:avLst/>
          </a:prstGeom>
        </p:spPr>
      </p:pic>
      <p:pic>
        <p:nvPicPr>
          <p:cNvPr id="112" name="그래픽 111" descr="태양열 전지판 윤곽선">
            <a:extLst>
              <a:ext uri="{FF2B5EF4-FFF2-40B4-BE49-F238E27FC236}">
                <a16:creationId xmlns:a16="http://schemas.microsoft.com/office/drawing/2014/main" id="{BDCC3C07-4A5E-502A-37E0-5F2178011F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1464766" y="5855474"/>
            <a:ext cx="183862" cy="183862"/>
          </a:xfrm>
          <a:prstGeom prst="rect">
            <a:avLst/>
          </a:prstGeom>
        </p:spPr>
      </p:pic>
      <p:pic>
        <p:nvPicPr>
          <p:cNvPr id="115" name="그래픽 114" descr="태양열 전지판 윤곽선">
            <a:extLst>
              <a:ext uri="{FF2B5EF4-FFF2-40B4-BE49-F238E27FC236}">
                <a16:creationId xmlns:a16="http://schemas.microsoft.com/office/drawing/2014/main" id="{6F60E704-A88E-3412-DF16-89BAF39BB9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1656345" y="5803384"/>
            <a:ext cx="183862" cy="183862"/>
          </a:xfrm>
          <a:prstGeom prst="rect">
            <a:avLst/>
          </a:prstGeom>
        </p:spPr>
      </p:pic>
      <p:pic>
        <p:nvPicPr>
          <p:cNvPr id="116" name="그래픽 115" descr="태양열 전지판 윤곽선">
            <a:extLst>
              <a:ext uri="{FF2B5EF4-FFF2-40B4-BE49-F238E27FC236}">
                <a16:creationId xmlns:a16="http://schemas.microsoft.com/office/drawing/2014/main" id="{D332EA77-D366-B46A-1649-FA12EF0E1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1518465" y="6107887"/>
            <a:ext cx="183862" cy="183862"/>
          </a:xfrm>
          <a:prstGeom prst="rect">
            <a:avLst/>
          </a:prstGeom>
        </p:spPr>
      </p:pic>
      <p:pic>
        <p:nvPicPr>
          <p:cNvPr id="117" name="그래픽 116" descr="태양열 전지판 윤곽선">
            <a:extLst>
              <a:ext uri="{FF2B5EF4-FFF2-40B4-BE49-F238E27FC236}">
                <a16:creationId xmlns:a16="http://schemas.microsoft.com/office/drawing/2014/main" id="{261A3268-980F-E4D3-6AD7-2C709508F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1716729" y="6048684"/>
            <a:ext cx="183862" cy="183862"/>
          </a:xfrm>
          <a:prstGeom prst="rect">
            <a:avLst/>
          </a:prstGeom>
        </p:spPr>
      </p:pic>
      <p:pic>
        <p:nvPicPr>
          <p:cNvPr id="118" name="그래픽 117" descr="태양열 전지판 윤곽선">
            <a:extLst>
              <a:ext uri="{FF2B5EF4-FFF2-40B4-BE49-F238E27FC236}">
                <a16:creationId xmlns:a16="http://schemas.microsoft.com/office/drawing/2014/main" id="{FE6997A3-4B46-8791-0B98-36438CE0D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1577763" y="6312297"/>
            <a:ext cx="183862" cy="183862"/>
          </a:xfrm>
          <a:prstGeom prst="rect">
            <a:avLst/>
          </a:prstGeom>
        </p:spPr>
      </p:pic>
      <p:pic>
        <p:nvPicPr>
          <p:cNvPr id="119" name="그래픽 118" descr="태양열 전지판 윤곽선">
            <a:extLst>
              <a:ext uri="{FF2B5EF4-FFF2-40B4-BE49-F238E27FC236}">
                <a16:creationId xmlns:a16="http://schemas.microsoft.com/office/drawing/2014/main" id="{45BC0840-8E89-D1EE-E8C1-33FCBC79F3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1775633" y="6265297"/>
            <a:ext cx="183862" cy="183862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FC637F62-9170-C6E2-AEAB-E802261429AC}"/>
              </a:ext>
            </a:extLst>
          </p:cNvPr>
          <p:cNvSpPr txBox="1"/>
          <p:nvPr/>
        </p:nvSpPr>
        <p:spPr>
          <a:xfrm>
            <a:off x="885277" y="-729918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(b)</a:t>
            </a:r>
            <a:endParaRPr lang="ko-KR" altLang="en-US" sz="2000" b="1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493EBE7-1792-0F62-86E5-05931B233CF3}"/>
              </a:ext>
            </a:extLst>
          </p:cNvPr>
          <p:cNvSpPr/>
          <p:nvPr/>
        </p:nvSpPr>
        <p:spPr>
          <a:xfrm>
            <a:off x="1367805" y="-686936"/>
            <a:ext cx="2203450" cy="1622425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C8C497-A898-10B3-1099-496E690FC34A}"/>
              </a:ext>
            </a:extLst>
          </p:cNvPr>
          <p:cNvSpPr txBox="1"/>
          <p:nvPr/>
        </p:nvSpPr>
        <p:spPr>
          <a:xfrm flipV="1">
            <a:off x="5489370" y="23956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41" name="그래픽 7">
            <a:extLst>
              <a:ext uri="{FF2B5EF4-FFF2-40B4-BE49-F238E27FC236}">
                <a16:creationId xmlns:a16="http://schemas.microsoft.com/office/drawing/2014/main" id="{911D24C8-122A-DD79-E6F4-DDB7E3523E73}"/>
              </a:ext>
            </a:extLst>
          </p:cNvPr>
          <p:cNvSpPr/>
          <p:nvPr/>
        </p:nvSpPr>
        <p:spPr>
          <a:xfrm>
            <a:off x="3636064" y="-271076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9975479-B177-3A11-0566-B0F919BA0568}"/>
                  </a:ext>
                </a:extLst>
              </p:cNvPr>
              <p:cNvSpPr txBox="1"/>
              <p:nvPr/>
            </p:nvSpPr>
            <p:spPr>
              <a:xfrm>
                <a:off x="4384186" y="-62161"/>
                <a:ext cx="1063169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</a:rPr>
                          </m:ctrlPr>
                        </m:sSubPr>
                        <m:e>
                          <m:r>
                            <a:rPr lang="ko-KR" altLang="en-US" sz="3200" i="1"/>
                            <m:t>𝑎</m:t>
                          </m:r>
                        </m:e>
                        <m:sub>
                          <m:r>
                            <a:rPr lang="ko-KR" altLang="en-US" sz="3200" i="1"/>
                            <m:t>𝑖</m:t>
                          </m:r>
                          <m:r>
                            <a:rPr lang="ko-KR" altLang="en-US" sz="3200" i="0"/>
                            <m:t>,</m:t>
                          </m:r>
                          <m:r>
                            <a:rPr lang="ko-KR" altLang="en-US" sz="3200" i="1"/>
                            <m:t>𝑗</m:t>
                          </m:r>
                          <m:r>
                            <a:rPr lang="ko-KR" altLang="en-US" sz="3200" i="0"/>
                            <m:t>,</m:t>
                          </m:r>
                          <m:r>
                            <a:rPr lang="ko-KR" altLang="en-US" sz="3200" i="1"/>
                            <m:t>𝑘</m:t>
                          </m:r>
                          <m:r>
                            <a:rPr lang="ko-KR" altLang="en-US" sz="3200" i="0"/>
                            <m:t>,</m:t>
                          </m:r>
                          <m:r>
                            <a:rPr lang="ko-KR" altLang="en-US" sz="3200" i="1"/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9975479-B177-3A11-0566-B0F919BA0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86" y="-62161"/>
                <a:ext cx="1063169" cy="631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623023A7-0D3C-63A1-B8F6-5D79CC4F425F}"/>
              </a:ext>
            </a:extLst>
          </p:cNvPr>
          <p:cNvSpPr txBox="1"/>
          <p:nvPr/>
        </p:nvSpPr>
        <p:spPr>
          <a:xfrm>
            <a:off x="5862999" y="64074"/>
            <a:ext cx="1511042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3,300 </a:t>
            </a:r>
            <a:r>
              <a:rPr lang="en-US" altLang="ko-KR" dirty="0"/>
              <a:t>(m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BE29369-9863-DE25-E217-55F98DD2EE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6228" y="-4167859"/>
            <a:ext cx="3763508" cy="270564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818589B-182A-FA9C-726E-4B65F608ECEE}"/>
              </a:ext>
            </a:extLst>
          </p:cNvPr>
          <p:cNvSpPr txBox="1"/>
          <p:nvPr/>
        </p:nvSpPr>
        <p:spPr>
          <a:xfrm>
            <a:off x="885277" y="-4216622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(a)</a:t>
            </a:r>
            <a:endParaRPr lang="ko-KR" altLang="en-US" sz="2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BA6AEC-4683-A412-DBD4-00B19DC9307B}"/>
              </a:ext>
            </a:extLst>
          </p:cNvPr>
          <p:cNvSpPr txBox="1"/>
          <p:nvPr/>
        </p:nvSpPr>
        <p:spPr>
          <a:xfrm>
            <a:off x="5405432" y="-3328025"/>
            <a:ext cx="4415404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Total area of the rooftop : 3,300 (m</a:t>
            </a:r>
            <a:r>
              <a:rPr lang="en-US" altLang="ko-KR" sz="2000" baseline="30000" dirty="0"/>
              <a:t>2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PV installation area : 2,100 (m</a:t>
            </a:r>
            <a:r>
              <a:rPr lang="en-US" altLang="ko-KR" sz="2000" baseline="30000" dirty="0"/>
              <a:t>2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PV capacity : 348 (kW)</a:t>
            </a:r>
            <a:endParaRPr lang="ko-KR" altLang="en-US" sz="2000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924915C-5B89-7854-290C-853347FC95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6228" y="8110869"/>
            <a:ext cx="2888894" cy="370908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FA5B117-4215-0CB9-B42F-0E364D338AF9}"/>
              </a:ext>
            </a:extLst>
          </p:cNvPr>
          <p:cNvSpPr txBox="1"/>
          <p:nvPr/>
        </p:nvSpPr>
        <p:spPr>
          <a:xfrm>
            <a:off x="885158" y="7829289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(e)</a:t>
            </a:r>
            <a:endParaRPr lang="ko-KR" altLang="en-US" sz="2000" b="1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BB366A8-A124-4272-5660-A2FC1B9D2774}"/>
              </a:ext>
            </a:extLst>
          </p:cNvPr>
          <p:cNvSpPr/>
          <p:nvPr/>
        </p:nvSpPr>
        <p:spPr>
          <a:xfrm>
            <a:off x="2330187" y="10985039"/>
            <a:ext cx="93664" cy="936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25F17C5-45A8-758B-5502-8CC6EC08A018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2497814" y="9342894"/>
            <a:ext cx="1808304" cy="1674868"/>
          </a:xfrm>
          <a:prstGeom prst="line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27640AC-D53F-892A-2229-61D4AFF48685}"/>
                  </a:ext>
                </a:extLst>
              </p:cNvPr>
              <p:cNvSpPr txBox="1"/>
              <p:nvPr/>
            </p:nvSpPr>
            <p:spPr>
              <a:xfrm>
                <a:off x="4306118" y="9030725"/>
                <a:ext cx="827110" cy="624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𝑐𝑓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27640AC-D53F-892A-2229-61D4AFF48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118" y="9030725"/>
                <a:ext cx="827110" cy="6243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2C4652F6-38A3-099E-6233-D9F9802A1530}"/>
              </a:ext>
            </a:extLst>
          </p:cNvPr>
          <p:cNvSpPr txBox="1"/>
          <p:nvPr/>
        </p:nvSpPr>
        <p:spPr>
          <a:xfrm flipV="1">
            <a:off x="5133770" y="9087332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B8818F-2D2E-EFDC-D1A6-050D5549FD99}"/>
              </a:ext>
            </a:extLst>
          </p:cNvPr>
          <p:cNvSpPr txBox="1"/>
          <p:nvPr/>
        </p:nvSpPr>
        <p:spPr>
          <a:xfrm>
            <a:off x="5507399" y="9127450"/>
            <a:ext cx="1252958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14.9 </a:t>
            </a:r>
            <a:r>
              <a:rPr lang="en-US" altLang="ko-KR" dirty="0"/>
              <a:t>(%)</a:t>
            </a:r>
          </a:p>
        </p:txBody>
      </p:sp>
    </p:spTree>
    <p:extLst>
      <p:ext uri="{BB962C8B-B14F-4D97-AF65-F5344CB8AC3E}">
        <p14:creationId xmlns:p14="http://schemas.microsoft.com/office/powerpoint/2010/main" val="422608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5E750C0-9C54-D301-6E4B-119DC130090E}"/>
              </a:ext>
            </a:extLst>
          </p:cNvPr>
          <p:cNvSpPr/>
          <p:nvPr/>
        </p:nvSpPr>
        <p:spPr>
          <a:xfrm>
            <a:off x="829927" y="-842546"/>
            <a:ext cx="9151011" cy="8259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E20B321A-6B16-C9DE-CBD0-24DEA1B35394}"/>
              </a:ext>
            </a:extLst>
          </p:cNvPr>
          <p:cNvSpPr/>
          <p:nvPr/>
        </p:nvSpPr>
        <p:spPr>
          <a:xfrm>
            <a:off x="1377844" y="5637609"/>
            <a:ext cx="2203450" cy="1622425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38DDB3A-5DC2-BC3F-7222-999FFE805B8B}"/>
              </a:ext>
            </a:extLst>
          </p:cNvPr>
          <p:cNvSpPr/>
          <p:nvPr/>
        </p:nvSpPr>
        <p:spPr>
          <a:xfrm>
            <a:off x="1367805" y="2702652"/>
            <a:ext cx="2203450" cy="1622425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8B421901-AF6F-717E-8632-15FD1E8D4E73}"/>
              </a:ext>
            </a:extLst>
          </p:cNvPr>
          <p:cNvSpPr/>
          <p:nvPr/>
        </p:nvSpPr>
        <p:spPr>
          <a:xfrm>
            <a:off x="1899835" y="2714273"/>
            <a:ext cx="1647825" cy="723900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7B1B81C-3971-810E-C64B-F17AEA80E9CC}"/>
              </a:ext>
            </a:extLst>
          </p:cNvPr>
          <p:cNvSpPr/>
          <p:nvPr/>
        </p:nvSpPr>
        <p:spPr>
          <a:xfrm>
            <a:off x="1418823" y="3228669"/>
            <a:ext cx="433387" cy="252413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EAE701E5-17DF-8493-3E51-4CE8DE47F507}"/>
              </a:ext>
            </a:extLst>
          </p:cNvPr>
          <p:cNvSpPr/>
          <p:nvPr/>
        </p:nvSpPr>
        <p:spPr>
          <a:xfrm>
            <a:off x="1475973" y="3490607"/>
            <a:ext cx="423862" cy="252412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0212231-4F12-7577-5663-BA11310D4E26}"/>
              </a:ext>
            </a:extLst>
          </p:cNvPr>
          <p:cNvSpPr/>
          <p:nvPr/>
        </p:nvSpPr>
        <p:spPr>
          <a:xfrm>
            <a:off x="1528360" y="3719207"/>
            <a:ext cx="404813" cy="209550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BC46A-329F-8974-D4D0-F32AA78AE81D}"/>
              </a:ext>
            </a:extLst>
          </p:cNvPr>
          <p:cNvSpPr txBox="1"/>
          <p:nvPr/>
        </p:nvSpPr>
        <p:spPr>
          <a:xfrm>
            <a:off x="6254877" y="4158774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3,300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2D622AA-E34D-0FC4-F7BC-A52E034F20A1}"/>
              </a:ext>
            </a:extLst>
          </p:cNvPr>
          <p:cNvSpPr/>
          <p:nvPr/>
        </p:nvSpPr>
        <p:spPr>
          <a:xfrm>
            <a:off x="5816779" y="3688194"/>
            <a:ext cx="1136446" cy="836778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5CB5758-76B5-0E22-FC49-2440F3DD59DB}"/>
              </a:ext>
            </a:extLst>
          </p:cNvPr>
          <p:cNvSpPr/>
          <p:nvPr/>
        </p:nvSpPr>
        <p:spPr>
          <a:xfrm>
            <a:off x="6234625" y="2638634"/>
            <a:ext cx="849880" cy="373358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6D8A29AC-4D6B-B095-BCEB-9F458C865F10}"/>
              </a:ext>
            </a:extLst>
          </p:cNvPr>
          <p:cNvSpPr/>
          <p:nvPr/>
        </p:nvSpPr>
        <p:spPr>
          <a:xfrm>
            <a:off x="5963223" y="2911015"/>
            <a:ext cx="223524" cy="130184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98DE682-A5A5-EA47-06E5-FDFEDB19C04B}"/>
              </a:ext>
            </a:extLst>
          </p:cNvPr>
          <p:cNvSpPr/>
          <p:nvPr/>
        </p:nvSpPr>
        <p:spPr>
          <a:xfrm>
            <a:off x="5999745" y="3034784"/>
            <a:ext cx="218610" cy="130184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7B18A0A-20FF-63A4-2462-E0892326A350}"/>
              </a:ext>
            </a:extLst>
          </p:cNvPr>
          <p:cNvSpPr/>
          <p:nvPr/>
        </p:nvSpPr>
        <p:spPr>
          <a:xfrm>
            <a:off x="6046091" y="3161942"/>
            <a:ext cx="208786" cy="108078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CAB8BB-88B8-2440-2480-7B100C7B5E99}"/>
              </a:ext>
            </a:extLst>
          </p:cNvPr>
          <p:cNvSpPr txBox="1"/>
          <p:nvPr/>
        </p:nvSpPr>
        <p:spPr>
          <a:xfrm>
            <a:off x="6254877" y="3099876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2,100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45F0B0C-1CC0-8C64-8C54-58C680B49646}"/>
              </a:ext>
            </a:extLst>
          </p:cNvPr>
          <p:cNvCxnSpPr>
            <a:cxnSpLocks/>
          </p:cNvCxnSpPr>
          <p:nvPr/>
        </p:nvCxnSpPr>
        <p:spPr>
          <a:xfrm>
            <a:off x="5580797" y="3550328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4C67289B-3E7F-3964-6A97-71D83AE78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033" y="733888"/>
            <a:ext cx="770537" cy="2476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2F57DF9-9469-3BC9-2A4E-7C9357F80BB8}"/>
              </a:ext>
            </a:extLst>
          </p:cNvPr>
          <p:cNvSpPr txBox="1"/>
          <p:nvPr/>
        </p:nvSpPr>
        <p:spPr>
          <a:xfrm>
            <a:off x="885158" y="2553271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(b)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C3F7F4-57A4-BA25-7C9A-557C2D3AF994}"/>
              </a:ext>
            </a:extLst>
          </p:cNvPr>
          <p:cNvSpPr txBox="1"/>
          <p:nvPr/>
        </p:nvSpPr>
        <p:spPr>
          <a:xfrm>
            <a:off x="7966931" y="3388401"/>
            <a:ext cx="783598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0.64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FF7421-B73A-30BB-F498-5782101D5802}"/>
                  </a:ext>
                </a:extLst>
              </p:cNvPr>
              <p:cNvSpPr txBox="1"/>
              <p:nvPr/>
            </p:nvSpPr>
            <p:spPr>
              <a:xfrm>
                <a:off x="4111169" y="3244402"/>
                <a:ext cx="914948" cy="61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32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𝑙𝑢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FF7421-B73A-30BB-F498-5782101D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69" y="3244402"/>
                <a:ext cx="914948" cy="61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B73E359-FBE5-FFE4-7A7E-9B02B7A52401}"/>
              </a:ext>
            </a:extLst>
          </p:cNvPr>
          <p:cNvSpPr txBox="1"/>
          <p:nvPr/>
        </p:nvSpPr>
        <p:spPr>
          <a:xfrm flipV="1">
            <a:off x="5039431" y="3361485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0B5336-65D3-6984-8658-8B5D18561B2D}"/>
              </a:ext>
            </a:extLst>
          </p:cNvPr>
          <p:cNvSpPr txBox="1"/>
          <p:nvPr/>
        </p:nvSpPr>
        <p:spPr>
          <a:xfrm flipV="1">
            <a:off x="7622656" y="3361485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1465471-23BA-AEB7-5568-96FAC421E794}"/>
              </a:ext>
            </a:extLst>
          </p:cNvPr>
          <p:cNvSpPr/>
          <p:nvPr/>
        </p:nvSpPr>
        <p:spPr>
          <a:xfrm>
            <a:off x="1921656" y="5659632"/>
            <a:ext cx="1647825" cy="723900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0C8727F3-B6D7-343E-0421-7834104CC8E9}"/>
              </a:ext>
            </a:extLst>
          </p:cNvPr>
          <p:cNvSpPr/>
          <p:nvPr/>
        </p:nvSpPr>
        <p:spPr>
          <a:xfrm>
            <a:off x="1440644" y="6174028"/>
            <a:ext cx="433387" cy="252413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8359718E-C9D0-045D-70E4-F5096E8AB629}"/>
              </a:ext>
            </a:extLst>
          </p:cNvPr>
          <p:cNvSpPr/>
          <p:nvPr/>
        </p:nvSpPr>
        <p:spPr>
          <a:xfrm>
            <a:off x="1497794" y="6435966"/>
            <a:ext cx="423862" cy="252412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D7CAD61-306D-E692-7C8E-53FBBA648214}"/>
              </a:ext>
            </a:extLst>
          </p:cNvPr>
          <p:cNvSpPr/>
          <p:nvPr/>
        </p:nvSpPr>
        <p:spPr>
          <a:xfrm>
            <a:off x="1550181" y="6664566"/>
            <a:ext cx="404813" cy="209550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래픽 36" descr="태양열 전지판 윤곽선">
            <a:extLst>
              <a:ext uri="{FF2B5EF4-FFF2-40B4-BE49-F238E27FC236}">
                <a16:creationId xmlns:a16="http://schemas.microsoft.com/office/drawing/2014/main" id="{CB07F03E-E017-9A36-75B1-FBE060BAC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956037" y="5966853"/>
            <a:ext cx="241210" cy="241210"/>
          </a:xfrm>
          <a:prstGeom prst="rect">
            <a:avLst/>
          </a:prstGeom>
        </p:spPr>
      </p:pic>
      <p:pic>
        <p:nvPicPr>
          <p:cNvPr id="38" name="그래픽 37" descr="태양열 전지판 윤곽선">
            <a:extLst>
              <a:ext uri="{FF2B5EF4-FFF2-40B4-BE49-F238E27FC236}">
                <a16:creationId xmlns:a16="http://schemas.microsoft.com/office/drawing/2014/main" id="{786BEB91-B0F7-993A-30B2-29BAABDEE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225784" y="5893278"/>
            <a:ext cx="241210" cy="241210"/>
          </a:xfrm>
          <a:prstGeom prst="rect">
            <a:avLst/>
          </a:prstGeom>
        </p:spPr>
      </p:pic>
      <p:pic>
        <p:nvPicPr>
          <p:cNvPr id="39" name="그래픽 38" descr="태양열 전지판 윤곽선">
            <a:extLst>
              <a:ext uri="{FF2B5EF4-FFF2-40B4-BE49-F238E27FC236}">
                <a16:creationId xmlns:a16="http://schemas.microsoft.com/office/drawing/2014/main" id="{D951A0CB-1EDC-EB59-6C26-424A4DBD1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482295" y="5835284"/>
            <a:ext cx="241210" cy="241210"/>
          </a:xfrm>
          <a:prstGeom prst="rect">
            <a:avLst/>
          </a:prstGeom>
        </p:spPr>
      </p:pic>
      <p:pic>
        <p:nvPicPr>
          <p:cNvPr id="40" name="그래픽 39" descr="태양열 전지판 윤곽선">
            <a:extLst>
              <a:ext uri="{FF2B5EF4-FFF2-40B4-BE49-F238E27FC236}">
                <a16:creationId xmlns:a16="http://schemas.microsoft.com/office/drawing/2014/main" id="{9DAA2624-2929-5B46-0497-C3FA9D759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752042" y="5775995"/>
            <a:ext cx="241210" cy="241210"/>
          </a:xfrm>
          <a:prstGeom prst="rect">
            <a:avLst/>
          </a:prstGeom>
        </p:spPr>
      </p:pic>
      <p:pic>
        <p:nvPicPr>
          <p:cNvPr id="41" name="그래픽 40" descr="태양열 전지판 윤곽선">
            <a:extLst>
              <a:ext uri="{FF2B5EF4-FFF2-40B4-BE49-F238E27FC236}">
                <a16:creationId xmlns:a16="http://schemas.microsoft.com/office/drawing/2014/main" id="{51AF382A-49DF-CCBC-D816-FDF29BAF4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807353" y="5950453"/>
            <a:ext cx="241210" cy="241210"/>
          </a:xfrm>
          <a:prstGeom prst="rect">
            <a:avLst/>
          </a:prstGeom>
        </p:spPr>
      </p:pic>
      <p:pic>
        <p:nvPicPr>
          <p:cNvPr id="42" name="그래픽 41" descr="태양열 전지판 윤곽선">
            <a:extLst>
              <a:ext uri="{FF2B5EF4-FFF2-40B4-BE49-F238E27FC236}">
                <a16:creationId xmlns:a16="http://schemas.microsoft.com/office/drawing/2014/main" id="{0FBF64EB-0A42-9682-CB7B-CFC8EBE11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540545" y="6009958"/>
            <a:ext cx="241210" cy="241210"/>
          </a:xfrm>
          <a:prstGeom prst="rect">
            <a:avLst/>
          </a:prstGeom>
        </p:spPr>
      </p:pic>
      <p:pic>
        <p:nvPicPr>
          <p:cNvPr id="43" name="그래픽 42" descr="태양열 전지판 윤곽선">
            <a:extLst>
              <a:ext uri="{FF2B5EF4-FFF2-40B4-BE49-F238E27FC236}">
                <a16:creationId xmlns:a16="http://schemas.microsoft.com/office/drawing/2014/main" id="{5A7377E9-637D-4850-C8E8-697D9DD77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286429" y="6078308"/>
            <a:ext cx="241210" cy="241210"/>
          </a:xfrm>
          <a:prstGeom prst="rect">
            <a:avLst/>
          </a:prstGeom>
        </p:spPr>
      </p:pic>
      <p:pic>
        <p:nvPicPr>
          <p:cNvPr id="44" name="그래픽 43" descr="태양열 전지판 윤곽선">
            <a:extLst>
              <a:ext uri="{FF2B5EF4-FFF2-40B4-BE49-F238E27FC236}">
                <a16:creationId xmlns:a16="http://schemas.microsoft.com/office/drawing/2014/main" id="{5B21B75E-C44E-3C2E-F47C-F8EDB7A8A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990775" y="5703928"/>
            <a:ext cx="241210" cy="241210"/>
          </a:xfrm>
          <a:prstGeom prst="rect">
            <a:avLst/>
          </a:prstGeom>
        </p:spPr>
      </p:pic>
      <p:pic>
        <p:nvPicPr>
          <p:cNvPr id="45" name="그래픽 44" descr="태양열 전지판 윤곽선">
            <a:extLst>
              <a:ext uri="{FF2B5EF4-FFF2-40B4-BE49-F238E27FC236}">
                <a16:creationId xmlns:a16="http://schemas.microsoft.com/office/drawing/2014/main" id="{14898365-C707-E744-8280-16594E80C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3217655" y="5649182"/>
            <a:ext cx="241210" cy="241210"/>
          </a:xfrm>
          <a:prstGeom prst="rect">
            <a:avLst/>
          </a:prstGeom>
        </p:spPr>
      </p:pic>
      <p:pic>
        <p:nvPicPr>
          <p:cNvPr id="46" name="그래픽 45" descr="태양열 전지판 윤곽선">
            <a:extLst>
              <a:ext uri="{FF2B5EF4-FFF2-40B4-BE49-F238E27FC236}">
                <a16:creationId xmlns:a16="http://schemas.microsoft.com/office/drawing/2014/main" id="{79D6D58C-A46B-77C4-8B37-F5FF239C1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3042168" y="5873624"/>
            <a:ext cx="241210" cy="241210"/>
          </a:xfrm>
          <a:prstGeom prst="rect">
            <a:avLst/>
          </a:prstGeom>
        </p:spPr>
      </p:pic>
      <p:pic>
        <p:nvPicPr>
          <p:cNvPr id="47" name="그래픽 46" descr="태양열 전지판 윤곽선">
            <a:extLst>
              <a:ext uri="{FF2B5EF4-FFF2-40B4-BE49-F238E27FC236}">
                <a16:creationId xmlns:a16="http://schemas.microsoft.com/office/drawing/2014/main" id="{5408A694-BAE4-D598-F2A4-128C8DFD7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3267121" y="5818845"/>
            <a:ext cx="241210" cy="241210"/>
          </a:xfrm>
          <a:prstGeom prst="rect">
            <a:avLst/>
          </a:prstGeom>
        </p:spPr>
      </p:pic>
      <p:pic>
        <p:nvPicPr>
          <p:cNvPr id="48" name="그래픽 47" descr="태양열 전지판 윤곽선">
            <a:extLst>
              <a:ext uri="{FF2B5EF4-FFF2-40B4-BE49-F238E27FC236}">
                <a16:creationId xmlns:a16="http://schemas.microsoft.com/office/drawing/2014/main" id="{01BB5983-10AC-2B0C-B5C8-2B34021B0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463133" y="6255158"/>
            <a:ext cx="153782" cy="153782"/>
          </a:xfrm>
          <a:prstGeom prst="rect">
            <a:avLst/>
          </a:prstGeom>
        </p:spPr>
      </p:pic>
      <p:pic>
        <p:nvPicPr>
          <p:cNvPr id="49" name="그래픽 48" descr="태양열 전지판 윤곽선">
            <a:extLst>
              <a:ext uri="{FF2B5EF4-FFF2-40B4-BE49-F238E27FC236}">
                <a16:creationId xmlns:a16="http://schemas.microsoft.com/office/drawing/2014/main" id="{598AB283-C6EA-347A-AF16-97B815216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688086" y="6200379"/>
            <a:ext cx="153782" cy="153782"/>
          </a:xfrm>
          <a:prstGeom prst="rect">
            <a:avLst/>
          </a:prstGeom>
        </p:spPr>
      </p:pic>
      <p:pic>
        <p:nvPicPr>
          <p:cNvPr id="50" name="그래픽 49" descr="태양열 전지판 윤곽선">
            <a:extLst>
              <a:ext uri="{FF2B5EF4-FFF2-40B4-BE49-F238E27FC236}">
                <a16:creationId xmlns:a16="http://schemas.microsoft.com/office/drawing/2014/main" id="{91B5A9FB-822E-EC94-9029-07C1209FE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532048" y="6507570"/>
            <a:ext cx="153782" cy="153782"/>
          </a:xfrm>
          <a:prstGeom prst="rect">
            <a:avLst/>
          </a:prstGeom>
        </p:spPr>
      </p:pic>
      <p:pic>
        <p:nvPicPr>
          <p:cNvPr id="51" name="그래픽 50" descr="태양열 전지판 윤곽선">
            <a:extLst>
              <a:ext uri="{FF2B5EF4-FFF2-40B4-BE49-F238E27FC236}">
                <a16:creationId xmlns:a16="http://schemas.microsoft.com/office/drawing/2014/main" id="{477AB7DC-5C65-8F25-4454-920CCAE7F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757001" y="6452791"/>
            <a:ext cx="153782" cy="153782"/>
          </a:xfrm>
          <a:prstGeom prst="rect">
            <a:avLst/>
          </a:prstGeom>
        </p:spPr>
      </p:pic>
      <p:pic>
        <p:nvPicPr>
          <p:cNvPr id="52" name="그래픽 51" descr="태양열 전지판 윤곽선">
            <a:extLst>
              <a:ext uri="{FF2B5EF4-FFF2-40B4-BE49-F238E27FC236}">
                <a16:creationId xmlns:a16="http://schemas.microsoft.com/office/drawing/2014/main" id="{68CD9487-3335-7728-2614-D3E3C48DD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572186" y="6718710"/>
            <a:ext cx="153782" cy="153782"/>
          </a:xfrm>
          <a:prstGeom prst="rect">
            <a:avLst/>
          </a:prstGeom>
        </p:spPr>
      </p:pic>
      <p:pic>
        <p:nvPicPr>
          <p:cNvPr id="53" name="그래픽 52" descr="태양열 전지판 윤곽선">
            <a:extLst>
              <a:ext uri="{FF2B5EF4-FFF2-40B4-BE49-F238E27FC236}">
                <a16:creationId xmlns:a16="http://schemas.microsoft.com/office/drawing/2014/main" id="{2F3AC933-5EDA-6844-8440-D6B027BFF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797139" y="6663931"/>
            <a:ext cx="153782" cy="153782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F99128C-1843-FAC6-05EA-22C181A75607}"/>
              </a:ext>
            </a:extLst>
          </p:cNvPr>
          <p:cNvCxnSpPr>
            <a:cxnSpLocks/>
          </p:cNvCxnSpPr>
          <p:nvPr/>
        </p:nvCxnSpPr>
        <p:spPr>
          <a:xfrm>
            <a:off x="5708199" y="6278448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래픽 55" descr="태양열 전지판 윤곽선">
            <a:extLst>
              <a:ext uri="{FF2B5EF4-FFF2-40B4-BE49-F238E27FC236}">
                <a16:creationId xmlns:a16="http://schemas.microsoft.com/office/drawing/2014/main" id="{50FE19D1-1F8C-3F5A-C0EB-C72E0B7B8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9754" y="6340983"/>
            <a:ext cx="753836" cy="75383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D5AA35D-581C-413E-AC1A-38103A4F0398}"/>
              </a:ext>
            </a:extLst>
          </p:cNvPr>
          <p:cNvSpPr txBox="1"/>
          <p:nvPr/>
        </p:nvSpPr>
        <p:spPr>
          <a:xfrm>
            <a:off x="6490814" y="6726233"/>
            <a:ext cx="1133374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348 (kW)</a:t>
            </a:r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9E8B29BE-8194-9D64-59B4-E4CE5FD754B2}"/>
              </a:ext>
            </a:extLst>
          </p:cNvPr>
          <p:cNvSpPr/>
          <p:nvPr/>
        </p:nvSpPr>
        <p:spPr>
          <a:xfrm>
            <a:off x="6362027" y="5399984"/>
            <a:ext cx="849880" cy="373358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CB074C4A-50A0-9CFD-9C93-FC1DA19B8812}"/>
              </a:ext>
            </a:extLst>
          </p:cNvPr>
          <p:cNvSpPr/>
          <p:nvPr/>
        </p:nvSpPr>
        <p:spPr>
          <a:xfrm>
            <a:off x="6090625" y="5672365"/>
            <a:ext cx="223524" cy="130184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2E395807-3EC0-333D-7E94-AA110096C2B1}"/>
              </a:ext>
            </a:extLst>
          </p:cNvPr>
          <p:cNvSpPr/>
          <p:nvPr/>
        </p:nvSpPr>
        <p:spPr>
          <a:xfrm>
            <a:off x="6127147" y="5796134"/>
            <a:ext cx="218610" cy="130184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4B6EC611-D52A-53F8-4C95-4262DF60E908}"/>
              </a:ext>
            </a:extLst>
          </p:cNvPr>
          <p:cNvSpPr/>
          <p:nvPr/>
        </p:nvSpPr>
        <p:spPr>
          <a:xfrm>
            <a:off x="6173493" y="5923292"/>
            <a:ext cx="208786" cy="108078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39861-A509-6762-E21F-AE44384DBD6A}"/>
              </a:ext>
            </a:extLst>
          </p:cNvPr>
          <p:cNvSpPr txBox="1"/>
          <p:nvPr/>
        </p:nvSpPr>
        <p:spPr>
          <a:xfrm>
            <a:off x="6382279" y="5861226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2,100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01FA78-2295-A008-089F-B5855C365FE6}"/>
              </a:ext>
            </a:extLst>
          </p:cNvPr>
          <p:cNvSpPr txBox="1"/>
          <p:nvPr/>
        </p:nvSpPr>
        <p:spPr>
          <a:xfrm>
            <a:off x="8071909" y="6085845"/>
            <a:ext cx="1748927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6.03 </a:t>
            </a:r>
            <a:r>
              <a:rPr lang="en-US" altLang="ko-KR" dirty="0"/>
              <a:t>(m</a:t>
            </a:r>
            <a:r>
              <a:rPr lang="en-US" altLang="ko-KR" baseline="30000" dirty="0"/>
              <a:t>2</a:t>
            </a:r>
            <a:r>
              <a:rPr lang="en-US" altLang="ko-KR" dirty="0"/>
              <a:t>/kW)</a:t>
            </a:r>
            <a:endParaRPr lang="en-US" altLang="ko-KR" sz="2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601848A-3D46-83B1-3149-427B0F0D747C}"/>
              </a:ext>
            </a:extLst>
          </p:cNvPr>
          <p:cNvSpPr txBox="1"/>
          <p:nvPr/>
        </p:nvSpPr>
        <p:spPr>
          <a:xfrm flipV="1">
            <a:off x="7727634" y="6058929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180636-724D-97C5-5FEC-8DB048FFE094}"/>
              </a:ext>
            </a:extLst>
          </p:cNvPr>
          <p:cNvSpPr txBox="1"/>
          <p:nvPr/>
        </p:nvSpPr>
        <p:spPr>
          <a:xfrm>
            <a:off x="885158" y="5479992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(c)</a:t>
            </a:r>
            <a:endParaRPr lang="ko-KR" altLang="en-US" sz="2000" b="1" dirty="0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EF429A17-901B-1AB9-FF99-FDC9D1E724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598" y="-713815"/>
            <a:ext cx="3763508" cy="2705640"/>
          </a:xfrm>
          <a:prstGeom prst="rect">
            <a:avLst/>
          </a:prstGeom>
        </p:spPr>
      </p:pic>
      <p:sp>
        <p:nvSpPr>
          <p:cNvPr id="80" name="그래픽 7">
            <a:extLst>
              <a:ext uri="{FF2B5EF4-FFF2-40B4-BE49-F238E27FC236}">
                <a16:creationId xmlns:a16="http://schemas.microsoft.com/office/drawing/2014/main" id="{BCF97BB8-0F42-0B45-EF4E-7B0F92DCAE3C}"/>
              </a:ext>
            </a:extLst>
          </p:cNvPr>
          <p:cNvSpPr/>
          <p:nvPr/>
        </p:nvSpPr>
        <p:spPr>
          <a:xfrm>
            <a:off x="10751475" y="1431265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1" name="그래픽 7">
            <a:extLst>
              <a:ext uri="{FF2B5EF4-FFF2-40B4-BE49-F238E27FC236}">
                <a16:creationId xmlns:a16="http://schemas.microsoft.com/office/drawing/2014/main" id="{215256E1-1A43-14CA-7A02-1C5E8B3FDD8A}"/>
              </a:ext>
            </a:extLst>
          </p:cNvPr>
          <p:cNvSpPr/>
          <p:nvPr/>
        </p:nvSpPr>
        <p:spPr>
          <a:xfrm>
            <a:off x="3636064" y="3066453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8845BF-04C3-0106-D65B-2A0F50431B90}"/>
                  </a:ext>
                </a:extLst>
              </p:cNvPr>
              <p:cNvSpPr txBox="1"/>
              <p:nvPr/>
            </p:nvSpPr>
            <p:spPr>
              <a:xfrm>
                <a:off x="4384186" y="6144938"/>
                <a:ext cx="628276" cy="61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𝑙𝑐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8845BF-04C3-0106-D65B-2A0F50431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86" y="6144938"/>
                <a:ext cx="628276" cy="617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그래픽 7">
            <a:extLst>
              <a:ext uri="{FF2B5EF4-FFF2-40B4-BE49-F238E27FC236}">
                <a16:creationId xmlns:a16="http://schemas.microsoft.com/office/drawing/2014/main" id="{849EAEFE-4AA1-C327-BD63-EF649A815AAC}"/>
              </a:ext>
            </a:extLst>
          </p:cNvPr>
          <p:cNvSpPr/>
          <p:nvPr/>
        </p:nvSpPr>
        <p:spPr>
          <a:xfrm>
            <a:off x="3636064" y="5992367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4EB18EF-300F-E019-2B28-F0907D0C873D}"/>
              </a:ext>
            </a:extLst>
          </p:cNvPr>
          <p:cNvSpPr txBox="1"/>
          <p:nvPr/>
        </p:nvSpPr>
        <p:spPr>
          <a:xfrm>
            <a:off x="2872647" y="-762578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(a)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5363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5C7917-964F-EBEC-8A6F-BAF95B4D2F4A}"/>
              </a:ext>
            </a:extLst>
          </p:cNvPr>
          <p:cNvSpPr/>
          <p:nvPr/>
        </p:nvSpPr>
        <p:spPr>
          <a:xfrm>
            <a:off x="-49709" y="-415270"/>
            <a:ext cx="3897809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FF1F429-EB7D-9590-A692-95D4ABD15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88900"/>
            <a:ext cx="251344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C04691-EC6D-2B87-4199-7DC485AA0B6B}"/>
              </a:ext>
            </a:extLst>
          </p:cNvPr>
          <p:cNvSpPr txBox="1"/>
          <p:nvPr/>
        </p:nvSpPr>
        <p:spPr>
          <a:xfrm>
            <a:off x="203200" y="-1255931"/>
            <a:ext cx="740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경기 시흥시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옥구천서로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131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번길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15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시화단지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라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503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호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정왕동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424074-0E90-DC8E-3F48-D412FAF9991E}"/>
              </a:ext>
            </a:extLst>
          </p:cNvPr>
          <p:cNvSpPr/>
          <p:nvPr/>
        </p:nvSpPr>
        <p:spPr>
          <a:xfrm>
            <a:off x="419100" y="342900"/>
            <a:ext cx="2032000" cy="6426200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C8FFD9-DD66-8C4A-F660-582B17AC7627}"/>
              </a:ext>
            </a:extLst>
          </p:cNvPr>
          <p:cNvSpPr txBox="1"/>
          <p:nvPr/>
        </p:nvSpPr>
        <p:spPr>
          <a:xfrm>
            <a:off x="2094340" y="-444258"/>
            <a:ext cx="6223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(a)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62DB93-6022-8C4E-6F7B-FC2A76F1F39E}"/>
              </a:ext>
            </a:extLst>
          </p:cNvPr>
          <p:cNvSpPr/>
          <p:nvPr/>
        </p:nvSpPr>
        <p:spPr>
          <a:xfrm>
            <a:off x="465137" y="409575"/>
            <a:ext cx="1939926" cy="3438525"/>
          </a:xfrm>
          <a:prstGeom prst="rect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6D1418A-667C-0052-DC76-878B8551B4E0}"/>
              </a:ext>
            </a:extLst>
          </p:cNvPr>
          <p:cNvCxnSpPr>
            <a:cxnSpLocks/>
            <a:stCxn id="14" idx="0"/>
            <a:endCxn id="16" idx="1"/>
          </p:cNvCxnSpPr>
          <p:nvPr/>
        </p:nvCxnSpPr>
        <p:spPr>
          <a:xfrm rot="5400000" flipH="1" flipV="1">
            <a:off x="1501946" y="-249494"/>
            <a:ext cx="525548" cy="659240"/>
          </a:xfrm>
          <a:prstGeom prst="bentConnector2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3C2B4FF-53D3-3D9E-12D4-10E3BA34FC04}"/>
              </a:ext>
            </a:extLst>
          </p:cNvPr>
          <p:cNvCxnSpPr>
            <a:cxnSpLocks/>
            <a:stCxn id="18" idx="2"/>
            <a:endCxn id="26" idx="1"/>
          </p:cNvCxnSpPr>
          <p:nvPr/>
        </p:nvCxnSpPr>
        <p:spPr>
          <a:xfrm rot="5400000" flipH="1" flipV="1">
            <a:off x="1944869" y="2841780"/>
            <a:ext cx="496550" cy="1516089"/>
          </a:xfrm>
          <a:prstGeom prst="bentConnector4">
            <a:avLst>
              <a:gd name="adj1" fmla="val -46038"/>
              <a:gd name="adj2" fmla="val 76460"/>
            </a:avLst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60E48AC-A900-E9FA-7CF3-2F4AB998D237}"/>
              </a:ext>
            </a:extLst>
          </p:cNvPr>
          <p:cNvSpPr txBox="1"/>
          <p:nvPr/>
        </p:nvSpPr>
        <p:spPr>
          <a:xfrm>
            <a:off x="2951189" y="3089940"/>
            <a:ext cx="62230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800" b="1" dirty="0"/>
              <a:t>(b)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1335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1D67261-C1D5-77F9-19FC-CCD455B29649}"/>
              </a:ext>
            </a:extLst>
          </p:cNvPr>
          <p:cNvSpPr/>
          <p:nvPr/>
        </p:nvSpPr>
        <p:spPr>
          <a:xfrm>
            <a:off x="493216" y="-18796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677500-5F6D-7E3C-8F21-79634D23D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26" y="0"/>
            <a:ext cx="941154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791883-B36B-3255-4CFD-2A71C8F7D810}"/>
              </a:ext>
            </a:extLst>
          </p:cNvPr>
          <p:cNvSpPr txBox="1"/>
          <p:nvPr/>
        </p:nvSpPr>
        <p:spPr>
          <a:xfrm rot="16200000">
            <a:off x="-294640" y="291921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1CBE8-135C-E4AD-C6D1-1297C9D2282B}"/>
              </a:ext>
            </a:extLst>
          </p:cNvPr>
          <p:cNvSpPr txBox="1"/>
          <p:nvPr/>
        </p:nvSpPr>
        <p:spPr>
          <a:xfrm>
            <a:off x="5435600" y="6872208"/>
            <a:ext cx="167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Total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EC718E-4115-DC25-E253-CCE5A5E6B122}"/>
              </a:ext>
            </a:extLst>
          </p:cNvPr>
          <p:cNvCxnSpPr>
            <a:cxnSpLocks/>
          </p:cNvCxnSpPr>
          <p:nvPr/>
        </p:nvCxnSpPr>
        <p:spPr>
          <a:xfrm>
            <a:off x="3334639" y="3985260"/>
            <a:ext cx="0" cy="556260"/>
          </a:xfrm>
          <a:prstGeom prst="line">
            <a:avLst/>
          </a:prstGeom>
          <a:ln w="31750">
            <a:solidFill>
              <a:srgbClr val="619C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D834ED-6F69-1057-FC56-6921D17A2022}"/>
              </a:ext>
            </a:extLst>
          </p:cNvPr>
          <p:cNvSpPr txBox="1"/>
          <p:nvPr/>
        </p:nvSpPr>
        <p:spPr>
          <a:xfrm>
            <a:off x="2705100" y="3731344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0.545</a:t>
            </a:r>
            <a:endParaRPr lang="ko-KR" altLang="en-US" sz="105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3DEFADB-FF26-281E-B4BE-776687B5AD01}"/>
              </a:ext>
            </a:extLst>
          </p:cNvPr>
          <p:cNvCxnSpPr>
            <a:cxnSpLocks/>
          </p:cNvCxnSpPr>
          <p:nvPr/>
        </p:nvCxnSpPr>
        <p:spPr>
          <a:xfrm flipV="1">
            <a:off x="5208778" y="4541520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9CB4A-BDB4-76A7-8F74-2549E8FB4DFD}"/>
              </a:ext>
            </a:extLst>
          </p:cNvPr>
          <p:cNvSpPr txBox="1"/>
          <p:nvPr/>
        </p:nvSpPr>
        <p:spPr>
          <a:xfrm>
            <a:off x="4998339" y="5097780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0.189</a:t>
            </a:r>
            <a:endParaRPr lang="ko-KR" altLang="en-US" sz="105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04F276-91FC-CE95-1815-B2B06FB73FFE}"/>
              </a:ext>
            </a:extLst>
          </p:cNvPr>
          <p:cNvCxnSpPr>
            <a:cxnSpLocks/>
          </p:cNvCxnSpPr>
          <p:nvPr/>
        </p:nvCxnSpPr>
        <p:spPr>
          <a:xfrm flipV="1">
            <a:off x="4010661" y="4667250"/>
            <a:ext cx="0" cy="792000"/>
          </a:xfrm>
          <a:prstGeom prst="line">
            <a:avLst/>
          </a:prstGeom>
          <a:ln w="31750">
            <a:solidFill>
              <a:srgbClr val="00BA38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6089F3-D3D8-98BD-3392-5F54277976E6}"/>
              </a:ext>
            </a:extLst>
          </p:cNvPr>
          <p:cNvSpPr txBox="1"/>
          <p:nvPr/>
        </p:nvSpPr>
        <p:spPr>
          <a:xfrm>
            <a:off x="3812551" y="5449174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0.284</a:t>
            </a:r>
            <a:endParaRPr lang="ko-KR" altLang="en-US" sz="105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394B9C0-D0D1-3A15-6B89-2AD946F89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1"/>
          <a:stretch/>
        </p:blipFill>
        <p:spPr>
          <a:xfrm>
            <a:off x="2294843" y="352349"/>
            <a:ext cx="4226607" cy="8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4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1D67261-C1D5-77F9-19FC-CCD455B29649}"/>
              </a:ext>
            </a:extLst>
          </p:cNvPr>
          <p:cNvSpPr/>
          <p:nvPr/>
        </p:nvSpPr>
        <p:spPr>
          <a:xfrm>
            <a:off x="493216" y="-18796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80590B-1841-D0BF-444D-98ABD6F4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02" y="0"/>
            <a:ext cx="931399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791883-B36B-3255-4CFD-2A71C8F7D810}"/>
              </a:ext>
            </a:extLst>
          </p:cNvPr>
          <p:cNvSpPr txBox="1"/>
          <p:nvPr/>
        </p:nvSpPr>
        <p:spPr>
          <a:xfrm rot="16200000">
            <a:off x="-294640" y="291921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1CBE8-135C-E4AD-C6D1-1297C9D2282B}"/>
              </a:ext>
            </a:extLst>
          </p:cNvPr>
          <p:cNvSpPr txBox="1"/>
          <p:nvPr/>
        </p:nvSpPr>
        <p:spPr>
          <a:xfrm>
            <a:off x="5435600" y="6872208"/>
            <a:ext cx="167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Total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EC718E-4115-DC25-E253-CCE5A5E6B122}"/>
              </a:ext>
            </a:extLst>
          </p:cNvPr>
          <p:cNvCxnSpPr>
            <a:cxnSpLocks/>
          </p:cNvCxnSpPr>
          <p:nvPr/>
        </p:nvCxnSpPr>
        <p:spPr>
          <a:xfrm rot="5400000" flipV="1">
            <a:off x="5216082" y="2342328"/>
            <a:ext cx="0" cy="612000"/>
          </a:xfrm>
          <a:prstGeom prst="line">
            <a:avLst/>
          </a:prstGeom>
          <a:ln w="31750">
            <a:solidFill>
              <a:srgbClr val="619C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D834ED-6F69-1057-FC56-6921D17A2022}"/>
              </a:ext>
            </a:extLst>
          </p:cNvPr>
          <p:cNvSpPr txBox="1"/>
          <p:nvPr/>
        </p:nvSpPr>
        <p:spPr>
          <a:xfrm>
            <a:off x="3705598" y="2480426"/>
            <a:ext cx="1241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0.545</a:t>
            </a:r>
            <a:endParaRPr lang="ko-KR" altLang="en-US" sz="14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3DEFADB-FF26-281E-B4BE-776687B5AD01}"/>
              </a:ext>
            </a:extLst>
          </p:cNvPr>
          <p:cNvCxnSpPr>
            <a:cxnSpLocks/>
          </p:cNvCxnSpPr>
          <p:nvPr/>
        </p:nvCxnSpPr>
        <p:spPr>
          <a:xfrm flipV="1">
            <a:off x="6792849" y="4640580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9CB4A-BDB4-76A7-8F74-2549E8FB4DFD}"/>
              </a:ext>
            </a:extLst>
          </p:cNvPr>
          <p:cNvSpPr txBox="1"/>
          <p:nvPr/>
        </p:nvSpPr>
        <p:spPr>
          <a:xfrm>
            <a:off x="6171992" y="5186764"/>
            <a:ext cx="1241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0.189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04F276-91FC-CE95-1815-B2B06FB73FFE}"/>
              </a:ext>
            </a:extLst>
          </p:cNvPr>
          <p:cNvCxnSpPr>
            <a:cxnSpLocks/>
          </p:cNvCxnSpPr>
          <p:nvPr/>
        </p:nvCxnSpPr>
        <p:spPr>
          <a:xfrm flipV="1">
            <a:off x="8049261" y="3002760"/>
            <a:ext cx="0" cy="432000"/>
          </a:xfrm>
          <a:prstGeom prst="line">
            <a:avLst/>
          </a:prstGeom>
          <a:ln w="31750">
            <a:solidFill>
              <a:srgbClr val="00BA38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6089F3-D3D8-98BD-3392-5F54277976E6}"/>
              </a:ext>
            </a:extLst>
          </p:cNvPr>
          <p:cNvSpPr txBox="1"/>
          <p:nvPr/>
        </p:nvSpPr>
        <p:spPr>
          <a:xfrm>
            <a:off x="7428404" y="3429000"/>
            <a:ext cx="1241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0.284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394B9C0-D0D1-3A15-6B89-2AD946F89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1"/>
          <a:stretch/>
        </p:blipFill>
        <p:spPr>
          <a:xfrm>
            <a:off x="2294843" y="352349"/>
            <a:ext cx="4226607" cy="8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7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640969" y="417830"/>
            <a:ext cx="0" cy="4609783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590752" y="80146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536604" y="595964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536603" y="594294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953631" y="1008811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953631" y="1249786"/>
            <a:ext cx="1130000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Land-use types : (1) Industrial complex, (2) Logistics complex, (3) Residential complex, (4) Public buildings, (5) Mountainous area, (6) Farmland, (7) Parking lot, (8) Roadside land, (9) Water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9EE1F19B-8DAC-5363-FA39-CDFA13E9B78E}"/>
              </a:ext>
            </a:extLst>
          </p:cNvPr>
          <p:cNvSpPr/>
          <p:nvPr/>
        </p:nvSpPr>
        <p:spPr>
          <a:xfrm rot="16200000">
            <a:off x="590752" y="240615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3">
            <a:extLst>
              <a:ext uri="{FF2B5EF4-FFF2-40B4-BE49-F238E27FC236}">
                <a16:creationId xmlns:a16="http://schemas.microsoft.com/office/drawing/2014/main" id="{176F8F81-95FF-63B1-7131-1935A09F2313}"/>
              </a:ext>
            </a:extLst>
          </p:cNvPr>
          <p:cNvSpPr/>
          <p:nvPr/>
        </p:nvSpPr>
        <p:spPr>
          <a:xfrm>
            <a:off x="536604" y="220350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5ABFF-6BE7-7B32-A064-9FD1189D3B55}"/>
              </a:ext>
            </a:extLst>
          </p:cNvPr>
          <p:cNvSpPr txBox="1"/>
          <p:nvPr/>
        </p:nvSpPr>
        <p:spPr>
          <a:xfrm>
            <a:off x="536604" y="220846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C1788-5D83-C51B-C05B-7E12AD0C50D1}"/>
              </a:ext>
            </a:extLst>
          </p:cNvPr>
          <p:cNvSpPr txBox="1"/>
          <p:nvPr/>
        </p:nvSpPr>
        <p:spPr>
          <a:xfrm>
            <a:off x="953631" y="2623304"/>
            <a:ext cx="2569600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Slope, Protected Area, Setback distance</a:t>
            </a:r>
            <a:endParaRPr lang="ko-KR" altLang="en-US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B6CABEF-8F1B-EC5D-5D2B-1946C61B145A}"/>
              </a:ext>
            </a:extLst>
          </p:cNvPr>
          <p:cNvSpPr/>
          <p:nvPr/>
        </p:nvSpPr>
        <p:spPr>
          <a:xfrm rot="16200000">
            <a:off x="590752" y="481361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A3F0D4AB-E9E9-028C-E9D6-E2823E5BC410}"/>
              </a:ext>
            </a:extLst>
          </p:cNvPr>
          <p:cNvSpPr/>
          <p:nvPr/>
        </p:nvSpPr>
        <p:spPr>
          <a:xfrm>
            <a:off x="536604" y="4608113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A9E724-1597-D82A-F0DA-F6A073967742}"/>
              </a:ext>
            </a:extLst>
          </p:cNvPr>
          <p:cNvSpPr txBox="1"/>
          <p:nvPr/>
        </p:nvSpPr>
        <p:spPr>
          <a:xfrm>
            <a:off x="953631" y="5020723"/>
            <a:ext cx="10650017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Expected annual average energy production divided by the annual energy production assuming the plant operates at rated capacity for every hour of the year.</a:t>
            </a:r>
            <a:endParaRPr lang="ko-KR" altLang="en-US" dirty="0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6AC2D20-B087-C9F1-1F3A-F6713CFDE46C}"/>
              </a:ext>
            </a:extLst>
          </p:cNvPr>
          <p:cNvSpPr/>
          <p:nvPr/>
        </p:nvSpPr>
        <p:spPr>
          <a:xfrm rot="16200000">
            <a:off x="590752" y="626142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13">
            <a:extLst>
              <a:ext uri="{FF2B5EF4-FFF2-40B4-BE49-F238E27FC236}">
                <a16:creationId xmlns:a16="http://schemas.microsoft.com/office/drawing/2014/main" id="{150F1F84-9C44-560D-C35C-655A051E5E5E}"/>
              </a:ext>
            </a:extLst>
          </p:cNvPr>
          <p:cNvSpPr/>
          <p:nvPr/>
        </p:nvSpPr>
        <p:spPr>
          <a:xfrm>
            <a:off x="536604" y="6063018"/>
            <a:ext cx="3909497" cy="328588"/>
          </a:xfrm>
          <a:prstGeom prst="rect">
            <a:avLst/>
          </a:prstGeom>
          <a:solidFill>
            <a:srgbClr val="0095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384E4E-AEA3-4C21-214B-FBF167A9B097}"/>
              </a:ext>
            </a:extLst>
          </p:cNvPr>
          <p:cNvSpPr txBox="1"/>
          <p:nvPr/>
        </p:nvSpPr>
        <p:spPr>
          <a:xfrm>
            <a:off x="953631" y="6523966"/>
            <a:ext cx="1604927" cy="276999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 dirty="0"/>
              <a:t>내용을 입력해주세요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ECF63E-998B-6BF8-51E2-A14E86A031CD}"/>
              </a:ext>
            </a:extLst>
          </p:cNvPr>
          <p:cNvSpPr txBox="1"/>
          <p:nvPr/>
        </p:nvSpPr>
        <p:spPr>
          <a:xfrm>
            <a:off x="953631" y="6764941"/>
            <a:ext cx="1604927" cy="276999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/>
              <a:t>내용을 입력해주세요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1088008" y="211072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D044EF0-7DDC-B52A-826A-71B7D7FCE4C1}"/>
              </a:ext>
            </a:extLst>
          </p:cNvPr>
          <p:cNvCxnSpPr>
            <a:cxnSpLocks/>
          </p:cNvCxnSpPr>
          <p:nvPr/>
        </p:nvCxnSpPr>
        <p:spPr>
          <a:xfrm>
            <a:off x="1088008" y="291268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7959627-5479-7BA7-DAAB-B999CD2C7E87}"/>
              </a:ext>
            </a:extLst>
          </p:cNvPr>
          <p:cNvCxnSpPr>
            <a:cxnSpLocks/>
          </p:cNvCxnSpPr>
          <p:nvPr/>
        </p:nvCxnSpPr>
        <p:spPr>
          <a:xfrm>
            <a:off x="1088008" y="560979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6F447B-71CA-9EE0-1D1E-4218B82132B7}"/>
              </a:ext>
            </a:extLst>
          </p:cNvPr>
          <p:cNvCxnSpPr>
            <a:cxnSpLocks/>
          </p:cNvCxnSpPr>
          <p:nvPr/>
        </p:nvCxnSpPr>
        <p:spPr>
          <a:xfrm>
            <a:off x="1088008" y="711504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5642864" y="211072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C3912DD-4CE3-0800-0679-04676A6D16DC}"/>
              </a:ext>
            </a:extLst>
          </p:cNvPr>
          <p:cNvCxnSpPr>
            <a:cxnSpLocks/>
          </p:cNvCxnSpPr>
          <p:nvPr/>
        </p:nvCxnSpPr>
        <p:spPr>
          <a:xfrm>
            <a:off x="5642864" y="291268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BC58289-AC4E-24E6-877F-A3F43EAB8F04}"/>
              </a:ext>
            </a:extLst>
          </p:cNvPr>
          <p:cNvCxnSpPr>
            <a:cxnSpLocks/>
          </p:cNvCxnSpPr>
          <p:nvPr/>
        </p:nvCxnSpPr>
        <p:spPr>
          <a:xfrm>
            <a:off x="5642864" y="560979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81759F-0B3F-51E0-493F-BF1801A08E1A}"/>
              </a:ext>
            </a:extLst>
          </p:cNvPr>
          <p:cNvCxnSpPr>
            <a:cxnSpLocks/>
          </p:cNvCxnSpPr>
          <p:nvPr/>
        </p:nvCxnSpPr>
        <p:spPr>
          <a:xfrm>
            <a:off x="5642864" y="711504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3892FD-BE81-A601-8FA6-3F8E4D61F7C8}"/>
              </a:ext>
            </a:extLst>
          </p:cNvPr>
          <p:cNvSpPr txBox="1"/>
          <p:nvPr/>
        </p:nvSpPr>
        <p:spPr>
          <a:xfrm>
            <a:off x="536604" y="460875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Calculation parameter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B6A55E-F8D4-7E8C-F81D-B045213AD05A}"/>
              </a:ext>
            </a:extLst>
          </p:cNvPr>
          <p:cNvSpPr txBox="1"/>
          <p:nvPr/>
        </p:nvSpPr>
        <p:spPr>
          <a:xfrm>
            <a:off x="536604" y="6065729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2020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796394-66F7-0A01-F4D5-B619ABF5A71C}"/>
              </a:ext>
            </a:extLst>
          </p:cNvPr>
          <p:cNvSpPr txBox="1"/>
          <p:nvPr/>
        </p:nvSpPr>
        <p:spPr>
          <a:xfrm>
            <a:off x="953631" y="1846840"/>
            <a:ext cx="490639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types: (1-4) roof-top PV, (5-8) ground-mounted PV, (9) floating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6893795-A0C0-19FE-ADCE-34BC016F1B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7435844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65F5B83-5462-720D-C913-038B8F279F0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74947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A57BAB7-F1E7-75F1-A270-9F6C5F442680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70771" y="1554385"/>
            <a:ext cx="516507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2645F26-B1ED-390D-7599-27FB695D5D34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21146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AA4BC3-30D3-7877-2110-EB36E23F11E3}"/>
              </a:ext>
            </a:extLst>
          </p:cNvPr>
          <p:cNvCxnSpPr>
            <a:cxnSpLocks/>
          </p:cNvCxnSpPr>
          <p:nvPr/>
        </p:nvCxnSpPr>
        <p:spPr>
          <a:xfrm rot="10800000" flipH="1">
            <a:off x="4938485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5477497-CC6D-571D-209F-7A3F780447B0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69615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ABA5E4-B3FE-40FA-5E78-BCB22CAF9A63}"/>
              </a:ext>
            </a:extLst>
          </p:cNvPr>
          <p:cNvCxnSpPr>
            <a:cxnSpLocks/>
          </p:cNvCxnSpPr>
          <p:nvPr/>
        </p:nvCxnSpPr>
        <p:spPr>
          <a:xfrm>
            <a:off x="2610886" y="1554384"/>
            <a:ext cx="0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87F901-0E31-4B7B-4C5E-B20819F90AA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606210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21EDC86-EF8A-2B3A-AEBF-7140812842A6}"/>
              </a:ext>
            </a:extLst>
          </p:cNvPr>
          <p:cNvCxnSpPr>
            <a:cxnSpLocks/>
          </p:cNvCxnSpPr>
          <p:nvPr/>
        </p:nvCxnSpPr>
        <p:spPr>
          <a:xfrm rot="10800000" flipH="1">
            <a:off x="7555041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E8E271E-7677-D9BE-E540-B57323093D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7551763" y="1554385"/>
            <a:ext cx="405444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D0B5E34-C44A-8E8E-CAE2-716D6FD9F562}"/>
              </a:ext>
            </a:extLst>
          </p:cNvPr>
          <p:cNvCxnSpPr>
            <a:cxnSpLocks/>
          </p:cNvCxnSpPr>
          <p:nvPr/>
        </p:nvCxnSpPr>
        <p:spPr>
          <a:xfrm>
            <a:off x="3700839" y="1648624"/>
            <a:ext cx="0" cy="17916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1B008FA-B46A-73D3-FD2A-FE7219852AFD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75760" y="1554386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314AA1F-C0C8-6304-F7D5-B55CE5DD5F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00839" y="1653941"/>
            <a:ext cx="558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875F26-A418-D182-F294-886220FC4500}"/>
              </a:ext>
            </a:extLst>
          </p:cNvPr>
          <p:cNvCxnSpPr>
            <a:cxnSpLocks/>
          </p:cNvCxnSpPr>
          <p:nvPr/>
        </p:nvCxnSpPr>
        <p:spPr>
          <a:xfrm rot="10800000" flipH="1">
            <a:off x="8905210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F32A610-500D-5CAE-38FB-AB7CF4EB2991}"/>
              </a:ext>
            </a:extLst>
          </p:cNvPr>
          <p:cNvCxnSpPr>
            <a:cxnSpLocks/>
          </p:cNvCxnSpPr>
          <p:nvPr/>
        </p:nvCxnSpPr>
        <p:spPr>
          <a:xfrm rot="10800000" flipH="1">
            <a:off x="9721185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74B3BED-F522-6A99-A77C-D47A66B080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616404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C799D23-4399-BC56-085C-FE70B0A41E3F}"/>
              </a:ext>
            </a:extLst>
          </p:cNvPr>
          <p:cNvCxnSpPr>
            <a:cxnSpLocks/>
          </p:cNvCxnSpPr>
          <p:nvPr/>
        </p:nvCxnSpPr>
        <p:spPr>
          <a:xfrm>
            <a:off x="5228215" y="1748635"/>
            <a:ext cx="0" cy="10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679E4FD-B11B-046A-6EB2-7E0AC4B7B96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714996" y="1461046"/>
            <a:ext cx="3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FDF6C3F-C3F6-42DC-FA68-1DEB0917207A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29065" y="1749191"/>
            <a:ext cx="64872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590752" y="319117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536604" y="298852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536604" y="299348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953631" y="3408324"/>
            <a:ext cx="5424421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  <a:p>
            <a:r>
              <a:rPr lang="en-US" altLang="ko-KR" dirty="0"/>
              <a:t>Slope, Protected Area, Setback distance</a:t>
            </a:r>
            <a:endParaRPr lang="ko-KR" altLang="en-US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2417D3F-3BC0-8906-3A0D-755CDDF24D09}"/>
              </a:ext>
            </a:extLst>
          </p:cNvPr>
          <p:cNvCxnSpPr>
            <a:cxnSpLocks/>
          </p:cNvCxnSpPr>
          <p:nvPr/>
        </p:nvCxnSpPr>
        <p:spPr>
          <a:xfrm>
            <a:off x="1088008" y="453590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071D766-31AF-44D7-8917-3CA25D017ED8}"/>
              </a:ext>
            </a:extLst>
          </p:cNvPr>
          <p:cNvCxnSpPr>
            <a:cxnSpLocks/>
          </p:cNvCxnSpPr>
          <p:nvPr/>
        </p:nvCxnSpPr>
        <p:spPr>
          <a:xfrm>
            <a:off x="5642864" y="453590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5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1778</Words>
  <Application>Microsoft Office PowerPoint</Application>
  <PresentationFormat>와이드스크린</PresentationFormat>
  <Paragraphs>213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-apple-system</vt:lpstr>
      <vt:lpstr>경기천년제목 Light</vt:lpstr>
      <vt:lpstr>경기천년제목 Medium</vt:lpstr>
      <vt:lpstr>맑은 고딕</vt:lpstr>
      <vt:lpstr>Arial</vt:lpstr>
      <vt:lpstr>Calibri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 승호</dc:creator>
  <cp:lastModifiedBy>전 승호</cp:lastModifiedBy>
  <cp:revision>23</cp:revision>
  <dcterms:created xsi:type="dcterms:W3CDTF">2024-08-19T00:46:35Z</dcterms:created>
  <dcterms:modified xsi:type="dcterms:W3CDTF">2024-08-26T08:20:02Z</dcterms:modified>
</cp:coreProperties>
</file>