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3"/>
  </p:notesMasterIdLst>
  <p:handoutMasterIdLst>
    <p:handoutMasterId r:id="rId14"/>
  </p:handoutMasterIdLst>
  <p:sldIdLst>
    <p:sldId id="321" r:id="rId2"/>
    <p:sldId id="327" r:id="rId3"/>
    <p:sldId id="323" r:id="rId4"/>
    <p:sldId id="322" r:id="rId5"/>
    <p:sldId id="324" r:id="rId6"/>
    <p:sldId id="305" r:id="rId7"/>
    <p:sldId id="320" r:id="rId8"/>
    <p:sldId id="325" r:id="rId9"/>
    <p:sldId id="328" r:id="rId10"/>
    <p:sldId id="329" r:id="rId11"/>
    <p:sldId id="310" r:id="rId1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372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236-8FE2-4904-90ED-5216C4222F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8982-750A-A34E-95B9-2FAB6700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B239B-4C61-9A4F-E442-95F7B741C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47F3-3EA8-B91F-2ACB-397DD80DFC47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516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0D288929-E3F4-4565-14DD-D9513923BBF4}"/>
              </a:ext>
            </a:extLst>
          </p:cNvPr>
          <p:cNvSpPr/>
          <p:nvPr/>
        </p:nvSpPr>
        <p:spPr>
          <a:xfrm>
            <a:off x="5388511" y="469587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전력 발전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3349F46-AD50-A09B-152E-DBF3FCD9073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1CD09A-EC3A-E05F-7846-02D2910A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/>
          <a:stretch/>
        </p:blipFill>
        <p:spPr>
          <a:xfrm>
            <a:off x="3647553" y="1964871"/>
            <a:ext cx="2420392" cy="2072644"/>
          </a:xfrm>
          <a:prstGeom prst="rect">
            <a:avLst/>
          </a:prstGeom>
        </p:spPr>
      </p:pic>
      <p:sp>
        <p:nvSpPr>
          <p:cNvPr id="17" name="텍스트 상자 1">
            <a:extLst>
              <a:ext uri="{FF2B5EF4-FFF2-40B4-BE49-F238E27FC236}">
                <a16:creationId xmlns:a16="http://schemas.microsoft.com/office/drawing/2014/main" id="{B780B6E5-9779-A683-2B6E-82F70499B00E}"/>
              </a:ext>
            </a:extLst>
          </p:cNvPr>
          <p:cNvSpPr txBox="1">
            <a:spLocks/>
          </p:cNvSpPr>
          <p:nvPr/>
        </p:nvSpPr>
        <p:spPr>
          <a:xfrm>
            <a:off x="3647553" y="1669051"/>
            <a:ext cx="797020" cy="278281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2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</a:p>
        </p:txBody>
      </p:sp>
      <p:sp>
        <p:nvSpPr>
          <p:cNvPr id="22" name="텍스트 상자 1">
            <a:extLst>
              <a:ext uri="{FF2B5EF4-FFF2-40B4-BE49-F238E27FC236}">
                <a16:creationId xmlns:a16="http://schemas.microsoft.com/office/drawing/2014/main" id="{7F0ABDC0-C179-E26C-DC0B-E0982548BC2C}"/>
              </a:ext>
            </a:extLst>
          </p:cNvPr>
          <p:cNvSpPr txBox="1">
            <a:spLocks/>
          </p:cNvSpPr>
          <p:nvPr/>
        </p:nvSpPr>
        <p:spPr>
          <a:xfrm>
            <a:off x="3662219" y="1947332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전력 발전량</a:t>
            </a:r>
          </a:p>
        </p:txBody>
      </p:sp>
      <p:sp>
        <p:nvSpPr>
          <p:cNvPr id="23" name="텍스트 상자 1">
            <a:extLst>
              <a:ext uri="{FF2B5EF4-FFF2-40B4-BE49-F238E27FC236}">
                <a16:creationId xmlns:a16="http://schemas.microsoft.com/office/drawing/2014/main" id="{92A829D3-2892-5BDA-6259-0581A84EB2B9}"/>
              </a:ext>
            </a:extLst>
          </p:cNvPr>
          <p:cNvSpPr txBox="1">
            <a:spLocks/>
          </p:cNvSpPr>
          <p:nvPr/>
        </p:nvSpPr>
        <p:spPr>
          <a:xfrm>
            <a:off x="4534865" y="2164058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2B510C53-BF4C-8357-24A9-5B1583497A9F}"/>
              </a:ext>
            </a:extLst>
          </p:cNvPr>
          <p:cNvSpPr txBox="1">
            <a:spLocks/>
          </p:cNvSpPr>
          <p:nvPr/>
        </p:nvSpPr>
        <p:spPr>
          <a:xfrm>
            <a:off x="4796814" y="240929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텍스트 상자 1">
            <a:extLst>
              <a:ext uri="{FF2B5EF4-FFF2-40B4-BE49-F238E27FC236}">
                <a16:creationId xmlns:a16="http://schemas.microsoft.com/office/drawing/2014/main" id="{4579CEA6-8FFA-D9D8-A4FD-DFA596EB2D34}"/>
              </a:ext>
            </a:extLst>
          </p:cNvPr>
          <p:cNvSpPr txBox="1">
            <a:spLocks/>
          </p:cNvSpPr>
          <p:nvPr/>
        </p:nvSpPr>
        <p:spPr>
          <a:xfrm>
            <a:off x="4796814" y="271684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텍스트 상자 1">
            <a:extLst>
              <a:ext uri="{FF2B5EF4-FFF2-40B4-BE49-F238E27FC236}">
                <a16:creationId xmlns:a16="http://schemas.microsoft.com/office/drawing/2014/main" id="{2B85053A-EE10-DD14-32BE-621690A871D7}"/>
              </a:ext>
            </a:extLst>
          </p:cNvPr>
          <p:cNvSpPr txBox="1">
            <a:spLocks/>
          </p:cNvSpPr>
          <p:nvPr/>
        </p:nvSpPr>
        <p:spPr>
          <a:xfrm>
            <a:off x="4796814" y="298190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텍스트 상자 1">
            <a:extLst>
              <a:ext uri="{FF2B5EF4-FFF2-40B4-BE49-F238E27FC236}">
                <a16:creationId xmlns:a16="http://schemas.microsoft.com/office/drawing/2014/main" id="{FA49FA7E-A3F7-E6FB-2EB5-DD0DE45A6CDA}"/>
              </a:ext>
            </a:extLst>
          </p:cNvPr>
          <p:cNvSpPr txBox="1">
            <a:spLocks/>
          </p:cNvSpPr>
          <p:nvPr/>
        </p:nvSpPr>
        <p:spPr>
          <a:xfrm>
            <a:off x="4796814" y="3279034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585D3-01F9-0FA5-2923-563B8CE530FC}"/>
              </a:ext>
            </a:extLst>
          </p:cNvPr>
          <p:cNvSpPr txBox="1"/>
          <p:nvPr/>
        </p:nvSpPr>
        <p:spPr>
          <a:xfrm>
            <a:off x="-1417344" y="2562165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08CD-CBF9-F1BF-FAE1-E6F62DEA691C}"/>
              </a:ext>
            </a:extLst>
          </p:cNvPr>
          <p:cNvSpPr txBox="1"/>
          <p:nvPr/>
        </p:nvSpPr>
        <p:spPr>
          <a:xfrm>
            <a:off x="-1750443" y="464005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D01176-6C79-D1CB-F6BE-B82BABB92696}"/>
              </a:ext>
            </a:extLst>
          </p:cNvPr>
          <p:cNvSpPr txBox="1"/>
          <p:nvPr/>
        </p:nvSpPr>
        <p:spPr>
          <a:xfrm>
            <a:off x="-1417344" y="399798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07F085-E2FD-C91C-740D-80EBEF6CD4F3}"/>
              </a:ext>
            </a:extLst>
          </p:cNvPr>
          <p:cNvSpPr txBox="1"/>
          <p:nvPr/>
        </p:nvSpPr>
        <p:spPr>
          <a:xfrm>
            <a:off x="-1492550" y="54870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17DF9-86CE-3BAF-204B-C3AB5940AC71}"/>
              </a:ext>
            </a:extLst>
          </p:cNvPr>
          <p:cNvSpPr txBox="1"/>
          <p:nvPr/>
        </p:nvSpPr>
        <p:spPr>
          <a:xfrm>
            <a:off x="-1417344" y="3115426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35" name="텍스트 상자 1">
            <a:extLst>
              <a:ext uri="{FF2B5EF4-FFF2-40B4-BE49-F238E27FC236}">
                <a16:creationId xmlns:a16="http://schemas.microsoft.com/office/drawing/2014/main" id="{715E9A60-2463-BF86-5BCF-39D9D03473DB}"/>
              </a:ext>
            </a:extLst>
          </p:cNvPr>
          <p:cNvSpPr txBox="1">
            <a:spLocks/>
          </p:cNvSpPr>
          <p:nvPr/>
        </p:nvSpPr>
        <p:spPr>
          <a:xfrm>
            <a:off x="3846249" y="2409295"/>
            <a:ext cx="335592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석탄</a:t>
            </a:r>
          </a:p>
        </p:txBody>
      </p:sp>
      <p:sp>
        <p:nvSpPr>
          <p:cNvPr id="36" name="텍스트 상자 1">
            <a:extLst>
              <a:ext uri="{FF2B5EF4-FFF2-40B4-BE49-F238E27FC236}">
                <a16:creationId xmlns:a16="http://schemas.microsoft.com/office/drawing/2014/main" id="{20852292-BE4F-76E3-A116-555A32C94391}"/>
              </a:ext>
            </a:extLst>
          </p:cNvPr>
          <p:cNvSpPr txBox="1">
            <a:spLocks/>
          </p:cNvSpPr>
          <p:nvPr/>
        </p:nvSpPr>
        <p:spPr>
          <a:xfrm>
            <a:off x="3846248" y="2698112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텍스트 상자 1">
            <a:extLst>
              <a:ext uri="{FF2B5EF4-FFF2-40B4-BE49-F238E27FC236}">
                <a16:creationId xmlns:a16="http://schemas.microsoft.com/office/drawing/2014/main" id="{CDEA7B0F-C5DE-1AAF-DC9A-DFDDF16195FA}"/>
              </a:ext>
            </a:extLst>
          </p:cNvPr>
          <p:cNvSpPr txBox="1">
            <a:spLocks/>
          </p:cNvSpPr>
          <p:nvPr/>
        </p:nvSpPr>
        <p:spPr>
          <a:xfrm>
            <a:off x="3846248" y="2961480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텍스트 상자 1">
            <a:extLst>
              <a:ext uri="{FF2B5EF4-FFF2-40B4-BE49-F238E27FC236}">
                <a16:creationId xmlns:a16="http://schemas.microsoft.com/office/drawing/2014/main" id="{E51E6403-B3F5-44E5-5775-1AD6FEC427F7}"/>
              </a:ext>
            </a:extLst>
          </p:cNvPr>
          <p:cNvSpPr txBox="1">
            <a:spLocks/>
          </p:cNvSpPr>
          <p:nvPr/>
        </p:nvSpPr>
        <p:spPr>
          <a:xfrm>
            <a:off x="3846248" y="326722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신재생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C5CDB0-7ECC-684A-F192-39C3C39B2A38}"/>
              </a:ext>
            </a:extLst>
          </p:cNvPr>
          <p:cNvSpPr/>
          <p:nvPr/>
        </p:nvSpPr>
        <p:spPr>
          <a:xfrm>
            <a:off x="3827279" y="3712990"/>
            <a:ext cx="2115046" cy="406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1A1858-3DBB-4D29-289F-3874F595095C}"/>
              </a:ext>
            </a:extLst>
          </p:cNvPr>
          <p:cNvSpPr/>
          <p:nvPr/>
        </p:nvSpPr>
        <p:spPr>
          <a:xfrm>
            <a:off x="3752354" y="3499186"/>
            <a:ext cx="2115046" cy="781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상자 1">
            <a:extLst>
              <a:ext uri="{FF2B5EF4-FFF2-40B4-BE49-F238E27FC236}">
                <a16:creationId xmlns:a16="http://schemas.microsoft.com/office/drawing/2014/main" id="{BB82A289-D458-C1AF-F60C-A6A9C0F79E38}"/>
              </a:ext>
            </a:extLst>
          </p:cNvPr>
          <p:cNvSpPr txBox="1">
            <a:spLocks/>
          </p:cNvSpPr>
          <p:nvPr/>
        </p:nvSpPr>
        <p:spPr>
          <a:xfrm>
            <a:off x="4796814" y="3549911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1B82D6D-A735-D35D-B187-97A93D68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541777"/>
            <a:ext cx="2115046" cy="259653"/>
          </a:xfrm>
          <a:prstGeom prst="rect">
            <a:avLst/>
          </a:prstGeom>
        </p:spPr>
      </p:pic>
      <p:sp>
        <p:nvSpPr>
          <p:cNvPr id="42" name="텍스트 상자 1">
            <a:extLst>
              <a:ext uri="{FF2B5EF4-FFF2-40B4-BE49-F238E27FC236}">
                <a16:creationId xmlns:a16="http://schemas.microsoft.com/office/drawing/2014/main" id="{C6908C65-6F20-BB93-3554-6DC149C6382A}"/>
              </a:ext>
            </a:extLst>
          </p:cNvPr>
          <p:cNvSpPr txBox="1">
            <a:spLocks/>
          </p:cNvSpPr>
          <p:nvPr/>
        </p:nvSpPr>
        <p:spPr>
          <a:xfrm>
            <a:off x="4181840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</a:p>
        </p:txBody>
      </p:sp>
      <p:sp>
        <p:nvSpPr>
          <p:cNvPr id="43" name="텍스트 상자 1">
            <a:extLst>
              <a:ext uri="{FF2B5EF4-FFF2-40B4-BE49-F238E27FC236}">
                <a16:creationId xmlns:a16="http://schemas.microsoft.com/office/drawing/2014/main" id="{DF29630D-D015-2CC4-B779-6D814C3EBCC3}"/>
              </a:ext>
            </a:extLst>
          </p:cNvPr>
          <p:cNvSpPr txBox="1">
            <a:spLocks/>
          </p:cNvSpPr>
          <p:nvPr/>
        </p:nvSpPr>
        <p:spPr>
          <a:xfrm>
            <a:off x="4876300" y="3523163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텍스트 상자 1">
            <a:extLst>
              <a:ext uri="{FF2B5EF4-FFF2-40B4-BE49-F238E27FC236}">
                <a16:creationId xmlns:a16="http://schemas.microsoft.com/office/drawing/2014/main" id="{DA8A120E-7A42-B4D6-BEE1-9915807DDE8E}"/>
              </a:ext>
            </a:extLst>
          </p:cNvPr>
          <p:cNvSpPr txBox="1">
            <a:spLocks/>
          </p:cNvSpPr>
          <p:nvPr/>
        </p:nvSpPr>
        <p:spPr>
          <a:xfrm>
            <a:off x="4796814" y="3770688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C51CD16-E93D-DAAA-80A5-090D36E8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762554"/>
            <a:ext cx="2115046" cy="259653"/>
          </a:xfrm>
          <a:prstGeom prst="rect">
            <a:avLst/>
          </a:prstGeom>
        </p:spPr>
      </p:pic>
      <p:sp>
        <p:nvSpPr>
          <p:cNvPr id="52" name="텍스트 상자 1">
            <a:extLst>
              <a:ext uri="{FF2B5EF4-FFF2-40B4-BE49-F238E27FC236}">
                <a16:creationId xmlns:a16="http://schemas.microsoft.com/office/drawing/2014/main" id="{ACA592E5-147E-FFC7-FE4B-59A07B7B329B}"/>
              </a:ext>
            </a:extLst>
          </p:cNvPr>
          <p:cNvSpPr txBox="1">
            <a:spLocks/>
          </p:cNvSpPr>
          <p:nvPr/>
        </p:nvSpPr>
        <p:spPr>
          <a:xfrm>
            <a:off x="4181840" y="3770688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</a:p>
        </p:txBody>
      </p:sp>
      <p:sp>
        <p:nvSpPr>
          <p:cNvPr id="53" name="텍스트 상자 1">
            <a:extLst>
              <a:ext uri="{FF2B5EF4-FFF2-40B4-BE49-F238E27FC236}">
                <a16:creationId xmlns:a16="http://schemas.microsoft.com/office/drawing/2014/main" id="{D053E0E6-ECE4-20AB-F9FD-FBA0645745C9}"/>
              </a:ext>
            </a:extLst>
          </p:cNvPr>
          <p:cNvSpPr txBox="1">
            <a:spLocks/>
          </p:cNvSpPr>
          <p:nvPr/>
        </p:nvSpPr>
        <p:spPr>
          <a:xfrm>
            <a:off x="4876300" y="3743940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EF57-F7F3-B99F-D668-E8833C2D5896}"/>
              </a:ext>
            </a:extLst>
          </p:cNvPr>
          <p:cNvSpPr/>
          <p:nvPr/>
        </p:nvSpPr>
        <p:spPr>
          <a:xfrm>
            <a:off x="3963391" y="3698373"/>
            <a:ext cx="376834" cy="64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CC3E316-1CE4-63FF-C3FF-571424BD75AB}"/>
              </a:ext>
            </a:extLst>
          </p:cNvPr>
          <p:cNvSpPr/>
          <p:nvPr/>
        </p:nvSpPr>
        <p:spPr>
          <a:xfrm>
            <a:off x="3963391" y="3935649"/>
            <a:ext cx="376834" cy="10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상자 1">
            <a:extLst>
              <a:ext uri="{FF2B5EF4-FFF2-40B4-BE49-F238E27FC236}">
                <a16:creationId xmlns:a16="http://schemas.microsoft.com/office/drawing/2014/main" id="{6BD6B10F-80FA-849C-BC06-4C2A0F0C0417}"/>
              </a:ext>
            </a:extLst>
          </p:cNvPr>
          <p:cNvSpPr txBox="1">
            <a:spLocks/>
          </p:cNvSpPr>
          <p:nvPr/>
        </p:nvSpPr>
        <p:spPr>
          <a:xfrm rot="5400000">
            <a:off x="4247186" y="3969385"/>
            <a:ext cx="258070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….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AA23FB5C-005D-AF26-D830-950D8D79BA73}"/>
              </a:ext>
            </a:extLst>
          </p:cNvPr>
          <p:cNvSpPr/>
          <p:nvPr/>
        </p:nvSpPr>
        <p:spPr>
          <a:xfrm>
            <a:off x="3757399" y="565888"/>
            <a:ext cx="1972150" cy="882385"/>
          </a:xfrm>
          <a:prstGeom prst="wedgeRectCallout">
            <a:avLst>
              <a:gd name="adj1" fmla="val 26030"/>
              <a:gd name="adj2" fmla="val 28799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>
                <a:solidFill>
                  <a:schemeClr val="tx1"/>
                </a:solidFill>
              </a:rPr>
              <a:t>신재생의 하부 항목이 들어가야 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하부 항목에 대한 비중은 괄호안에 </a:t>
            </a:r>
            <a:r>
              <a:rPr lang="ko-KR" altLang="en-US" sz="800" dirty="0" err="1">
                <a:solidFill>
                  <a:schemeClr val="tx1"/>
                </a:solidFill>
              </a:rPr>
              <a:t>넣는게</a:t>
            </a:r>
            <a:r>
              <a:rPr lang="ko-KR" altLang="en-US" sz="800" dirty="0">
                <a:solidFill>
                  <a:schemeClr val="tx1"/>
                </a:solidFill>
              </a:rPr>
              <a:t> 나을까요</a:t>
            </a:r>
            <a:r>
              <a:rPr lang="en-US" altLang="ko-KR" sz="800" dirty="0">
                <a:solidFill>
                  <a:schemeClr val="tx1"/>
                </a:solidFill>
              </a:rPr>
              <a:t>? (</a:t>
            </a:r>
            <a:r>
              <a:rPr lang="ko-KR" altLang="en-US" sz="800" dirty="0">
                <a:solidFill>
                  <a:schemeClr val="tx1"/>
                </a:solidFill>
              </a:rPr>
              <a:t>태양광이 신재생 내에서 차지하는 비중이 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태양광이 수원시 전체 </a:t>
            </a:r>
            <a:r>
              <a:rPr lang="ko-KR" altLang="en-US" sz="800" dirty="0" err="1">
                <a:solidFill>
                  <a:schemeClr val="tx1"/>
                </a:solidFill>
              </a:rPr>
              <a:t>전력발전량에서</a:t>
            </a:r>
            <a:r>
              <a:rPr lang="ko-KR" altLang="en-US" sz="800" dirty="0">
                <a:solidFill>
                  <a:schemeClr val="tx1"/>
                </a:solidFill>
              </a:rPr>
              <a:t> 차지하는 비중이 </a:t>
            </a:r>
            <a:r>
              <a:rPr lang="ko-KR" altLang="en-US" sz="800" dirty="0" err="1">
                <a:solidFill>
                  <a:schemeClr val="tx1"/>
                </a:solidFill>
              </a:rPr>
              <a:t>있을텐데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어떻게 </a:t>
            </a:r>
            <a:r>
              <a:rPr lang="ko-KR" altLang="en-US" sz="800" dirty="0" err="1">
                <a:solidFill>
                  <a:schemeClr val="tx1"/>
                </a:solidFill>
              </a:rPr>
              <a:t>표현하는게</a:t>
            </a:r>
            <a:r>
              <a:rPr lang="ko-KR" altLang="en-US" sz="800" dirty="0">
                <a:solidFill>
                  <a:schemeClr val="tx1"/>
                </a:solidFill>
              </a:rPr>
              <a:t> 좋을지 모르겠네요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텍스트 상자 1">
            <a:extLst>
              <a:ext uri="{FF2B5EF4-FFF2-40B4-BE49-F238E27FC236}">
                <a16:creationId xmlns:a16="http://schemas.microsoft.com/office/drawing/2014/main" id="{B602552E-E7EB-884C-03F3-BD8B32839426}"/>
              </a:ext>
            </a:extLst>
          </p:cNvPr>
          <p:cNvSpPr txBox="1">
            <a:spLocks/>
          </p:cNvSpPr>
          <p:nvPr/>
        </p:nvSpPr>
        <p:spPr>
          <a:xfrm>
            <a:off x="5655961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" name="텍스트 상자 1">
            <a:extLst>
              <a:ext uri="{FF2B5EF4-FFF2-40B4-BE49-F238E27FC236}">
                <a16:creationId xmlns:a16="http://schemas.microsoft.com/office/drawing/2014/main" id="{426C54F1-D3EB-14EC-E90B-3BCAC0272846}"/>
              </a:ext>
            </a:extLst>
          </p:cNvPr>
          <p:cNvSpPr txBox="1">
            <a:spLocks/>
          </p:cNvSpPr>
          <p:nvPr/>
        </p:nvSpPr>
        <p:spPr>
          <a:xfrm>
            <a:off x="5655961" y="3791933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8D69A4B-05E8-DE99-23F9-68082692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54" y="1743283"/>
            <a:ext cx="3630860" cy="28269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D7FF28-6143-BD88-0CDF-49E76DE12804}"/>
              </a:ext>
            </a:extLst>
          </p:cNvPr>
          <p:cNvSpPr txBox="1"/>
          <p:nvPr/>
        </p:nvSpPr>
        <p:spPr>
          <a:xfrm>
            <a:off x="6324991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7D2054-5B14-640A-EA92-2631F1A9697D}"/>
              </a:ext>
            </a:extLst>
          </p:cNvPr>
          <p:cNvSpPr txBox="1"/>
          <p:nvPr/>
        </p:nvSpPr>
        <p:spPr>
          <a:xfrm>
            <a:off x="11862879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8BD0B3-17E0-EACC-3263-272AF2905DF8}"/>
              </a:ext>
            </a:extLst>
          </p:cNvPr>
          <p:cNvSpPr txBox="1"/>
          <p:nvPr/>
        </p:nvSpPr>
        <p:spPr>
          <a:xfrm>
            <a:off x="8885981" y="3960466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D0D81-32A7-5C42-00F1-AA778C2CB343}"/>
              </a:ext>
            </a:extLst>
          </p:cNvPr>
          <p:cNvSpPr txBox="1"/>
          <p:nvPr/>
        </p:nvSpPr>
        <p:spPr>
          <a:xfrm>
            <a:off x="8885981" y="428543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E52DF4-0DEB-5504-6097-70407301D8A5}"/>
              </a:ext>
            </a:extLst>
          </p:cNvPr>
          <p:cNvSpPr txBox="1"/>
          <p:nvPr/>
        </p:nvSpPr>
        <p:spPr>
          <a:xfrm>
            <a:off x="8885981" y="4610398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수력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39319E-76E6-6ADA-8141-C7DD2E26D8CB}"/>
              </a:ext>
            </a:extLst>
          </p:cNvPr>
          <p:cNvSpPr txBox="1"/>
          <p:nvPr/>
        </p:nvSpPr>
        <p:spPr>
          <a:xfrm>
            <a:off x="8885981" y="493536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해양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1CDE81-BEAC-ACF1-F4EF-266FB44FCFAD}"/>
              </a:ext>
            </a:extLst>
          </p:cNvPr>
          <p:cNvSpPr txBox="1"/>
          <p:nvPr/>
        </p:nvSpPr>
        <p:spPr>
          <a:xfrm>
            <a:off x="8885981" y="522720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바이오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853D6C-0EB8-C564-0869-063E978817BF}"/>
              </a:ext>
            </a:extLst>
          </p:cNvPr>
          <p:cNvSpPr txBox="1"/>
          <p:nvPr/>
        </p:nvSpPr>
        <p:spPr>
          <a:xfrm>
            <a:off x="8885981" y="551904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924A36-6466-D53B-05F3-198CBD908D9F}"/>
              </a:ext>
            </a:extLst>
          </p:cNvPr>
          <p:cNvSpPr txBox="1"/>
          <p:nvPr/>
        </p:nvSpPr>
        <p:spPr>
          <a:xfrm>
            <a:off x="8885981" y="235041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석탄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61A57-F70E-47C2-409F-7A6EF32F94DB}"/>
              </a:ext>
            </a:extLst>
          </p:cNvPr>
          <p:cNvSpPr txBox="1"/>
          <p:nvPr/>
        </p:nvSpPr>
        <p:spPr>
          <a:xfrm>
            <a:off x="8885981" y="2675379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C80C8E-5707-BD8D-58D9-EEE4CD703732}"/>
              </a:ext>
            </a:extLst>
          </p:cNvPr>
          <p:cNvSpPr txBox="1"/>
          <p:nvPr/>
        </p:nvSpPr>
        <p:spPr>
          <a:xfrm>
            <a:off x="8885981" y="3000345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유류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DFBEC-3E9A-F1AC-308F-005739A5E0E3}"/>
              </a:ext>
            </a:extLst>
          </p:cNvPr>
          <p:cNvSpPr txBox="1"/>
          <p:nvPr/>
        </p:nvSpPr>
        <p:spPr>
          <a:xfrm>
            <a:off x="8885981" y="329218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ECCF2A-CEFD-D0ED-3CD8-98D1D64B18C8}"/>
              </a:ext>
            </a:extLst>
          </p:cNvPr>
          <p:cNvSpPr txBox="1"/>
          <p:nvPr/>
        </p:nvSpPr>
        <p:spPr>
          <a:xfrm>
            <a:off x="8885981" y="358402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8" name="말풍선: 사각형 87">
            <a:extLst>
              <a:ext uri="{FF2B5EF4-FFF2-40B4-BE49-F238E27FC236}">
                <a16:creationId xmlns:a16="http://schemas.microsoft.com/office/drawing/2014/main" id="{C40813B6-FC3A-45BB-2E7D-58E5DA097AF4}"/>
              </a:ext>
            </a:extLst>
          </p:cNvPr>
          <p:cNvSpPr/>
          <p:nvPr/>
        </p:nvSpPr>
        <p:spPr>
          <a:xfrm>
            <a:off x="2158920" y="5584142"/>
            <a:ext cx="5946969" cy="430988"/>
          </a:xfrm>
          <a:prstGeom prst="wedgeRectCallout">
            <a:avLst>
              <a:gd name="adj1" fmla="val 63344"/>
              <a:gd name="adj2" fmla="val -39365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태양광</a:t>
            </a:r>
            <a:r>
              <a:rPr lang="en-US" altLang="ko-KR" sz="1100" b="1" dirty="0">
                <a:solidFill>
                  <a:schemeClr val="tx1"/>
                </a:solidFill>
              </a:rPr>
              <a:t>~</a:t>
            </a:r>
            <a:r>
              <a:rPr lang="ko-KR" altLang="en-US" sz="1100" b="1" dirty="0">
                <a:solidFill>
                  <a:schemeClr val="tx1"/>
                </a:solidFill>
              </a:rPr>
              <a:t>폐기물  은 신재생의 한 종류로서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같은 톤의 색깔로 표현되면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1E533C-77EA-9C4F-5802-4C8CBD87B17D}"/>
              </a:ext>
            </a:extLst>
          </p:cNvPr>
          <p:cNvSpPr/>
          <p:nvPr/>
        </p:nvSpPr>
        <p:spPr>
          <a:xfrm>
            <a:off x="5793157" y="137022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E9A9F20-D337-56EF-6D27-BFA641F835AA}"/>
              </a:ext>
            </a:extLst>
          </p:cNvPr>
          <p:cNvSpPr/>
          <p:nvPr/>
        </p:nvSpPr>
        <p:spPr>
          <a:xfrm>
            <a:off x="1833424" y="-1094903"/>
            <a:ext cx="2857694" cy="992145"/>
          </a:xfrm>
          <a:prstGeom prst="wedgeRectCallout">
            <a:avLst>
              <a:gd name="adj1" fmla="val -13090"/>
              <a:gd name="adj2" fmla="val 2038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전국 석탄 발전량에서 경기도 석탄 발전량을 차감한 값입니다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194,932,561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(=1,870,760(</a:t>
            </a:r>
            <a:r>
              <a:rPr lang="ko-KR" altLang="en-US" sz="1100" dirty="0">
                <a:solidFill>
                  <a:schemeClr val="tx1"/>
                </a:solidFill>
              </a:rPr>
              <a:t>전국 무연탄</a:t>
            </a:r>
            <a:r>
              <a:rPr lang="en-US" altLang="ko-KR" sz="1100" dirty="0">
                <a:solidFill>
                  <a:schemeClr val="tx1"/>
                </a:solidFill>
              </a:rPr>
              <a:t>) + 194,789,746(</a:t>
            </a:r>
            <a:r>
              <a:rPr lang="ko-KR" altLang="en-US" sz="1100" dirty="0">
                <a:solidFill>
                  <a:schemeClr val="tx1"/>
                </a:solidFill>
              </a:rPr>
              <a:t>전국 유연탄</a:t>
            </a:r>
            <a:r>
              <a:rPr lang="en-US" altLang="ko-KR" sz="1100" dirty="0">
                <a:solidFill>
                  <a:schemeClr val="tx1"/>
                </a:solidFill>
              </a:rPr>
              <a:t>) – 1,727,945(</a:t>
            </a:r>
            <a:r>
              <a:rPr lang="ko-KR" altLang="en-US" sz="1100" dirty="0">
                <a:solidFill>
                  <a:schemeClr val="tx1"/>
                </a:solidFill>
              </a:rPr>
              <a:t>경기유연탄</a:t>
            </a:r>
            <a:r>
              <a:rPr lang="en-US" altLang="ko-KR" sz="1100" dirty="0">
                <a:solidFill>
                  <a:schemeClr val="tx1"/>
                </a:solidFill>
              </a:rPr>
              <a:t>))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398247"/>
            <a:ext cx="2286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65111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1" y="64873"/>
            <a:ext cx="256213" cy="5571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648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878427"/>
            <a:ext cx="228600" cy="11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809885" y="123174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경기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49285" y="98850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49285" y="122248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49285" y="15314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49284" y="1866236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40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239944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30115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362373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423587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484802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54601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3174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273982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35472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3547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>
            <a:off x="1228973" y="409766"/>
            <a:ext cx="2075822" cy="82289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2481287" y="947936"/>
            <a:ext cx="6409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1,727,945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2135942"/>
            <a:ext cx="228600" cy="35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74698" y="394387"/>
            <a:ext cx="2482269" cy="434371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63713" y="1096229"/>
            <a:ext cx="1885572" cy="3089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89532" y="1330207"/>
            <a:ext cx="1859753" cy="44255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214322" y="1639126"/>
            <a:ext cx="1834963" cy="431685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82600" y="1973958"/>
            <a:ext cx="1866684" cy="41899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67974" y="247920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97967" y="341042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97967" y="434165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14661" y="5272875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68479" y="1001829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74,060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276610" y="1322103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1,332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270702" y="1642925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21,128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351719" y="205935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44,011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334020" y="346142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7968539" y="1961270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7968538" y="3086153"/>
            <a:ext cx="3857701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</a:p>
          <a:p>
            <a:pPr algn="ctr"/>
            <a:r>
              <a:rPr lang="ko-KR" altLang="en-US" sz="1200" dirty="0"/>
              <a:t>지역에너지통계연보</a:t>
            </a:r>
            <a:r>
              <a:rPr lang="en-US" altLang="ko-KR" sz="1200" dirty="0"/>
              <a:t>, 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한국전력통계</a:t>
            </a:r>
            <a:r>
              <a:rPr lang="en-US" altLang="ko-KR" sz="1200" dirty="0"/>
              <a:t>, 8-2. </a:t>
            </a:r>
            <a:r>
              <a:rPr lang="ko-KR" altLang="en-US" sz="1200" dirty="0"/>
              <a:t>행정구역별 발전설비 및 발전량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6ED-B2D7-97BD-D32D-6D383915FAD1}"/>
              </a:ext>
            </a:extLst>
          </p:cNvPr>
          <p:cNvSpPr txBox="1"/>
          <p:nvPr/>
        </p:nvSpPr>
        <p:spPr>
          <a:xfrm>
            <a:off x="94380" y="3125270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E945-E0BC-9631-6A56-B2E9ABF4E496}"/>
              </a:ext>
            </a:extLst>
          </p:cNvPr>
          <p:cNvSpPr txBox="1"/>
          <p:nvPr/>
        </p:nvSpPr>
        <p:spPr>
          <a:xfrm>
            <a:off x="709987" y="317433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석탄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293A-7332-6001-DADE-C203A7892789}"/>
              </a:ext>
            </a:extLst>
          </p:cNvPr>
          <p:cNvSpPr txBox="1"/>
          <p:nvPr/>
        </p:nvSpPr>
        <p:spPr>
          <a:xfrm>
            <a:off x="709987" y="45386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LNG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A8FCE-1DF4-EB81-0E58-68D4F2B32552}"/>
              </a:ext>
            </a:extLst>
          </p:cNvPr>
          <p:cNvSpPr txBox="1"/>
          <p:nvPr/>
        </p:nvSpPr>
        <p:spPr>
          <a:xfrm>
            <a:off x="709987" y="576900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신재생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261B-C6B0-114F-EEE4-8F01744262E3}"/>
              </a:ext>
            </a:extLst>
          </p:cNvPr>
          <p:cNvSpPr txBox="1"/>
          <p:nvPr/>
        </p:nvSpPr>
        <p:spPr>
          <a:xfrm>
            <a:off x="709987" y="745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DB35B-8E4E-B597-9EA5-C7A4CDB2AF8C}"/>
              </a:ext>
            </a:extLst>
          </p:cNvPr>
          <p:cNvSpPr txBox="1"/>
          <p:nvPr/>
        </p:nvSpPr>
        <p:spPr>
          <a:xfrm>
            <a:off x="709987" y="94063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양수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84D-59E8-47D9-5CA6-DF864D7C454F}"/>
              </a:ext>
            </a:extLst>
          </p:cNvPr>
          <p:cNvSpPr txBox="1"/>
          <p:nvPr/>
        </p:nvSpPr>
        <p:spPr>
          <a:xfrm>
            <a:off x="709987" y="1047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B45DD-3ACA-BE93-7213-FD45FC23C863}"/>
              </a:ext>
            </a:extLst>
          </p:cNvPr>
          <p:cNvSpPr txBox="1"/>
          <p:nvPr/>
        </p:nvSpPr>
        <p:spPr>
          <a:xfrm>
            <a:off x="708137" y="17872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6EDDC1-1C2B-D7DE-E945-6DA30191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0854" y="-1255733"/>
            <a:ext cx="6113609" cy="6858000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66ED13F-FB23-4DFC-DA59-C1E34C6B55E5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1228973" y="546197"/>
            <a:ext cx="2075822" cy="149390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DCBB5-7E2A-B37F-170D-0E237A6ACC79}"/>
              </a:ext>
            </a:extLst>
          </p:cNvPr>
          <p:cNvSpPr txBox="1"/>
          <p:nvPr/>
        </p:nvSpPr>
        <p:spPr>
          <a:xfrm>
            <a:off x="2633787" y="1757511"/>
            <a:ext cx="14059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</a:t>
            </a:r>
            <a:endParaRPr lang="ko-KR" altLang="en-US" sz="900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BDA1D7D-668B-624A-D4F7-70D2818D05D2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>
            <a:off x="1228973" y="669233"/>
            <a:ext cx="2075822" cy="217831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3CDB8A-818E-75EF-64E9-7D5BA8670F48}"/>
              </a:ext>
            </a:extLst>
          </p:cNvPr>
          <p:cNvSpPr txBox="1"/>
          <p:nvPr/>
        </p:nvSpPr>
        <p:spPr>
          <a:xfrm>
            <a:off x="2546580" y="2769826"/>
            <a:ext cx="7278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4,455,924</a:t>
            </a:r>
            <a:endParaRPr lang="ko-KR" altLang="en-US" sz="900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CFF618D6-234A-6E3A-79E3-CC751B259874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 flipV="1">
            <a:off x="1227123" y="425221"/>
            <a:ext cx="2077672" cy="146979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8BF5AC-72B6-C205-CB25-1C8800950191}"/>
              </a:ext>
            </a:extLst>
          </p:cNvPr>
          <p:cNvSpPr txBox="1"/>
          <p:nvPr/>
        </p:nvSpPr>
        <p:spPr>
          <a:xfrm>
            <a:off x="2533214" y="37344"/>
            <a:ext cx="7715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176,054,012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C855560-FC31-5EAD-6065-6D4480EB6117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227123" y="1232662"/>
            <a:ext cx="2077672" cy="127450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112494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06842535-9E48-076B-16F6-5A5B0C3E0608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1227123" y="2040103"/>
            <a:ext cx="2077672" cy="107920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19323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CB1C57-E4E1-5FCE-E99C-705900955FBD}"/>
              </a:ext>
            </a:extLst>
          </p:cNvPr>
          <p:cNvSpPr txBox="1"/>
          <p:nvPr/>
        </p:nvSpPr>
        <p:spPr>
          <a:xfrm>
            <a:off x="2655632" y="2073725"/>
            <a:ext cx="14059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84,523,725</a:t>
            </a:r>
          </a:p>
          <a:p>
            <a:r>
              <a:rPr lang="en-US" altLang="ko-KR" sz="900" dirty="0"/>
              <a:t>(=163,574,888 – 79,051,163)</a:t>
            </a:r>
            <a:endParaRPr lang="ko-KR" altLang="en-US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C751BE-135D-2F49-5130-BDA0ABD4F40E}"/>
              </a:ext>
            </a:extLst>
          </p:cNvPr>
          <p:cNvSpPr txBox="1"/>
          <p:nvPr/>
        </p:nvSpPr>
        <p:spPr>
          <a:xfrm rot="5400000">
            <a:off x="1041167" y="96223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CCC695-378A-177E-92DD-2D370A1A9F9A}"/>
              </a:ext>
            </a:extLst>
          </p:cNvPr>
          <p:cNvSpPr txBox="1"/>
          <p:nvPr/>
        </p:nvSpPr>
        <p:spPr>
          <a:xfrm rot="5400000">
            <a:off x="1102127" y="354183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74D76D-0E6C-D926-0E33-BE0C51F96487}"/>
              </a:ext>
            </a:extLst>
          </p:cNvPr>
          <p:cNvSpPr txBox="1"/>
          <p:nvPr/>
        </p:nvSpPr>
        <p:spPr>
          <a:xfrm rot="5400000">
            <a:off x="1102127" y="43928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6EDC5C-D34E-EF7C-9BA4-187BB71AFE7D}"/>
              </a:ext>
            </a:extLst>
          </p:cNvPr>
          <p:cNvSpPr txBox="1"/>
          <p:nvPr/>
        </p:nvSpPr>
        <p:spPr>
          <a:xfrm rot="5400000">
            <a:off x="1102127" y="523505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386BA103-477B-5D53-2DF4-30E6F0458850}"/>
              </a:ext>
            </a:extLst>
          </p:cNvPr>
          <p:cNvSpPr/>
          <p:nvPr/>
        </p:nvSpPr>
        <p:spPr>
          <a:xfrm>
            <a:off x="2095306" y="6448234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378180-E4BA-CFC3-AFD3-7EAF5E3D9547}"/>
              </a:ext>
            </a:extLst>
          </p:cNvPr>
          <p:cNvSpPr txBox="1"/>
          <p:nvPr/>
        </p:nvSpPr>
        <p:spPr>
          <a:xfrm>
            <a:off x="2481287" y="1338579"/>
            <a:ext cx="8235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194,932,561</a:t>
            </a:r>
            <a:endParaRPr lang="ko-KR" altLang="en-US" sz="900" dirty="0"/>
          </a:p>
        </p:txBody>
      </p:sp>
      <p:sp>
        <p:nvSpPr>
          <p:cNvPr id="78" name="말풍선: 사각형 77">
            <a:extLst>
              <a:ext uri="{FF2B5EF4-FFF2-40B4-BE49-F238E27FC236}">
                <a16:creationId xmlns:a16="http://schemas.microsoft.com/office/drawing/2014/main" id="{C9C2DD7A-6115-E3CA-BBC7-398F4DF2D174}"/>
              </a:ext>
            </a:extLst>
          </p:cNvPr>
          <p:cNvSpPr/>
          <p:nvPr/>
        </p:nvSpPr>
        <p:spPr>
          <a:xfrm>
            <a:off x="8890149" y="-297647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0CA04C0-8FB9-7ED7-A1C5-DFA5A706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76" y="-2795298"/>
            <a:ext cx="9906000" cy="228024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826E84A-BFDD-F2D0-EFF7-1C1E94DABC2A}"/>
              </a:ext>
            </a:extLst>
          </p:cNvPr>
          <p:cNvSpPr txBox="1"/>
          <p:nvPr/>
        </p:nvSpPr>
        <p:spPr>
          <a:xfrm>
            <a:off x="6788098" y="3362121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F8A43E34-8B61-3157-6CBC-3E597006915E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4204445" y="2586924"/>
            <a:ext cx="1863529" cy="41373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B4D22408-4F90-6569-2A7E-32F8C7C422F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250837" y="3518148"/>
            <a:ext cx="1847130" cy="13141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A2DFD1A-277B-063D-5791-639785BC6D5F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4250837" y="4449372"/>
            <a:ext cx="1847130" cy="1982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80051517-CE03-F00A-689D-DBBD689906B9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282781" y="5380597"/>
            <a:ext cx="1731880" cy="294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9AE351-9AFA-678A-38B8-1F784492F29C}"/>
              </a:ext>
            </a:extLst>
          </p:cNvPr>
          <p:cNvSpPr txBox="1"/>
          <p:nvPr/>
        </p:nvSpPr>
        <p:spPr>
          <a:xfrm>
            <a:off x="5198893" y="2762131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292,207-74,060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9E78F6-E476-DFF6-8159-CB1CAB99FE75}"/>
              </a:ext>
            </a:extLst>
          </p:cNvPr>
          <p:cNvSpPr txBox="1"/>
          <p:nvPr/>
        </p:nvSpPr>
        <p:spPr>
          <a:xfrm>
            <a:off x="5198893" y="3633110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4,465-1,332</a:t>
            </a:r>
            <a:endParaRPr lang="ko-KR" altLang="en-US" sz="10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DAF00B3D-8221-4931-18F8-A3D8508051A2}"/>
              </a:ext>
            </a:extLst>
          </p:cNvPr>
          <p:cNvSpPr/>
          <p:nvPr/>
        </p:nvSpPr>
        <p:spPr>
          <a:xfrm>
            <a:off x="6556967" y="6283203"/>
            <a:ext cx="2857694" cy="595293"/>
          </a:xfrm>
          <a:prstGeom prst="wedgeRectCallout">
            <a:avLst>
              <a:gd name="adj1" fmla="val -45304"/>
              <a:gd name="adj2" fmla="val -13834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4" name="말풍선: 사각형 113">
            <a:extLst>
              <a:ext uri="{FF2B5EF4-FFF2-40B4-BE49-F238E27FC236}">
                <a16:creationId xmlns:a16="http://schemas.microsoft.com/office/drawing/2014/main" id="{069E111C-46B1-429F-2847-94588DE7249F}"/>
              </a:ext>
            </a:extLst>
          </p:cNvPr>
          <p:cNvSpPr/>
          <p:nvPr/>
        </p:nvSpPr>
        <p:spPr>
          <a:xfrm>
            <a:off x="8570117" y="4132531"/>
            <a:ext cx="2857694" cy="875234"/>
          </a:xfrm>
          <a:prstGeom prst="wedgeRectCallout">
            <a:avLst>
              <a:gd name="adj1" fmla="val -6106"/>
              <a:gd name="adj2" fmla="val -685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한국전력통계 최신 데이터는 </a:t>
            </a:r>
            <a:r>
              <a:rPr lang="en-US" altLang="ko-KR" sz="1100" dirty="0">
                <a:solidFill>
                  <a:schemeClr val="tx1"/>
                </a:solidFill>
              </a:rPr>
              <a:t>2023</a:t>
            </a:r>
            <a:r>
              <a:rPr lang="ko-KR" altLang="en-US" sz="1100" dirty="0">
                <a:solidFill>
                  <a:schemeClr val="tx1"/>
                </a:solidFill>
              </a:rPr>
              <a:t>년 실적치인데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지역에너지통계연보의 최신은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실적치라서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ko-KR" altLang="en-US" sz="1100" dirty="0" err="1">
                <a:solidFill>
                  <a:schemeClr val="tx1"/>
                </a:solidFill>
              </a:rPr>
              <a:t>사용해야할</a:t>
            </a:r>
            <a:r>
              <a:rPr lang="ko-KR" altLang="en-US" sz="1100" dirty="0">
                <a:solidFill>
                  <a:schemeClr val="tx1"/>
                </a:solidFill>
              </a:rPr>
              <a:t>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A75993DA-F00D-3F4A-6301-5CF49AC7940D}"/>
              </a:ext>
            </a:extLst>
          </p:cNvPr>
          <p:cNvSpPr/>
          <p:nvPr/>
        </p:nvSpPr>
        <p:spPr>
          <a:xfrm>
            <a:off x="-1311874" y="6563920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bar </a:t>
            </a:r>
            <a:r>
              <a:rPr lang="ko-KR" altLang="en-US" sz="1100" dirty="0">
                <a:solidFill>
                  <a:schemeClr val="tx1"/>
                </a:solidFill>
              </a:rPr>
              <a:t>길이가 모두 같았으면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맨 왼쪽 전력공급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가운데 발전량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전력수요 </a:t>
            </a:r>
            <a:r>
              <a:rPr lang="en-US" altLang="ko-KR" sz="1100" dirty="0">
                <a:solidFill>
                  <a:schemeClr val="tx1"/>
                </a:solidFill>
              </a:rPr>
              <a:t>bar)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*(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033392" y="5318116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029086" y="6053080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추이를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1AD698-E02D-F206-99F9-B37CB50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0" y="604743"/>
            <a:ext cx="6163128" cy="466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6294743" y="1871283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5961644" y="3949169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17675" y="4323894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양수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6294743" y="330710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6219537" y="479612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FB49E-00E2-DAF3-2736-277B8011D89B}"/>
              </a:ext>
            </a:extLst>
          </p:cNvPr>
          <p:cNvSpPr txBox="1"/>
          <p:nvPr/>
        </p:nvSpPr>
        <p:spPr>
          <a:xfrm>
            <a:off x="6294743" y="2424544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3A503-0DF9-0919-9B1B-3C278F429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8E140-38AC-1105-44D7-3838D68F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8" y="646138"/>
            <a:ext cx="1545007" cy="1872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39407-F3EF-0E33-63E1-39E2EF7F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00" y="670838"/>
            <a:ext cx="1545007" cy="1872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AEF11B3-5261-A81B-AAC6-0EBA785A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12" y="521224"/>
            <a:ext cx="854480" cy="129251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5C470B-0FB0-90A8-D951-FEBB2436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16" y="530896"/>
            <a:ext cx="1037595" cy="136001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258B0CE-0DFD-11F9-E54B-1E1C21111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33" y="3228884"/>
            <a:ext cx="1581109" cy="10960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99116A-E4D3-5EA5-B926-ADEEF6A031A1}"/>
              </a:ext>
            </a:extLst>
          </p:cNvPr>
          <p:cNvSpPr txBox="1"/>
          <p:nvPr/>
        </p:nvSpPr>
        <p:spPr>
          <a:xfrm>
            <a:off x="4274087" y="3013440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1DA69-B988-51C1-053C-693AF2BE3DFE}"/>
              </a:ext>
            </a:extLst>
          </p:cNvPr>
          <p:cNvSpPr txBox="1"/>
          <p:nvPr/>
        </p:nvSpPr>
        <p:spPr>
          <a:xfrm>
            <a:off x="3942610" y="316181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94223-A887-9F5D-65EF-D9E020025002}"/>
              </a:ext>
            </a:extLst>
          </p:cNvPr>
          <p:cNvSpPr txBox="1"/>
          <p:nvPr/>
        </p:nvSpPr>
        <p:spPr>
          <a:xfrm>
            <a:off x="3942610" y="333049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7A32B6-D193-3E6D-F86E-71CD3053A1FC}"/>
              </a:ext>
            </a:extLst>
          </p:cNvPr>
          <p:cNvSpPr txBox="1"/>
          <p:nvPr/>
        </p:nvSpPr>
        <p:spPr>
          <a:xfrm>
            <a:off x="3942610" y="353411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46C1E9-9A48-A924-63CA-BE6F9F317DDA}"/>
              </a:ext>
            </a:extLst>
          </p:cNvPr>
          <p:cNvSpPr txBox="1"/>
          <p:nvPr/>
        </p:nvSpPr>
        <p:spPr>
          <a:xfrm>
            <a:off x="3915675" y="39301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2EA763D1-302A-260B-BA46-96133F97C7DB}"/>
              </a:ext>
            </a:extLst>
          </p:cNvPr>
          <p:cNvSpPr/>
          <p:nvPr/>
        </p:nvSpPr>
        <p:spPr>
          <a:xfrm>
            <a:off x="4173033" y="2326048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1FD0DEE-D985-8312-DEE1-501568B88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97" y="3189053"/>
            <a:ext cx="1581109" cy="1096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AE929-3DF1-E243-A54D-BF13D2929E24}"/>
              </a:ext>
            </a:extLst>
          </p:cNvPr>
          <p:cNvSpPr txBox="1"/>
          <p:nvPr/>
        </p:nvSpPr>
        <p:spPr>
          <a:xfrm>
            <a:off x="7103951" y="2973609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78AF1-79B2-13C2-0C57-124EBC70E3CE}"/>
              </a:ext>
            </a:extLst>
          </p:cNvPr>
          <p:cNvSpPr txBox="1"/>
          <p:nvPr/>
        </p:nvSpPr>
        <p:spPr>
          <a:xfrm>
            <a:off x="6772474" y="3121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D5F65D-F0A5-5A12-2EBC-D60226939148}"/>
              </a:ext>
            </a:extLst>
          </p:cNvPr>
          <p:cNvSpPr txBox="1"/>
          <p:nvPr/>
        </p:nvSpPr>
        <p:spPr>
          <a:xfrm>
            <a:off x="6772474" y="329066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D30CB-A366-0DD7-6C1D-2168AFB9E3F3}"/>
              </a:ext>
            </a:extLst>
          </p:cNvPr>
          <p:cNvSpPr txBox="1"/>
          <p:nvPr/>
        </p:nvSpPr>
        <p:spPr>
          <a:xfrm>
            <a:off x="6772474" y="349428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30C64-8AB9-E235-CDC2-E5053F37EF7D}"/>
              </a:ext>
            </a:extLst>
          </p:cNvPr>
          <p:cNvSpPr txBox="1"/>
          <p:nvPr/>
        </p:nvSpPr>
        <p:spPr>
          <a:xfrm>
            <a:off x="6772474" y="403767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5C10686E-EDC9-018C-8BB3-4A4D82DC03E9}"/>
              </a:ext>
            </a:extLst>
          </p:cNvPr>
          <p:cNvSpPr/>
          <p:nvPr/>
        </p:nvSpPr>
        <p:spPr>
          <a:xfrm>
            <a:off x="7002897" y="2286217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6B59EE-02DF-8D35-10C4-2008BD678433}"/>
              </a:ext>
            </a:extLst>
          </p:cNvPr>
          <p:cNvSpPr/>
          <p:nvPr/>
        </p:nvSpPr>
        <p:spPr>
          <a:xfrm>
            <a:off x="479475" y="871091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138816-436A-E71D-8355-67D2B6958279}"/>
              </a:ext>
            </a:extLst>
          </p:cNvPr>
          <p:cNvSpPr txBox="1"/>
          <p:nvPr/>
        </p:nvSpPr>
        <p:spPr>
          <a:xfrm>
            <a:off x="436867" y="31845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수원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E0711-C371-7EA6-D24A-65E3856B303F}"/>
              </a:ext>
            </a:extLst>
          </p:cNvPr>
          <p:cNvSpPr txBox="1"/>
          <p:nvPr/>
        </p:nvSpPr>
        <p:spPr>
          <a:xfrm>
            <a:off x="929005" y="3203722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가평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B61B0A-602E-3C9C-A434-1AF9C3BF92B6}"/>
              </a:ext>
            </a:extLst>
          </p:cNvPr>
          <p:cNvSpPr txBox="1"/>
          <p:nvPr/>
        </p:nvSpPr>
        <p:spPr>
          <a:xfrm>
            <a:off x="2469045" y="321340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화성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2E7351-B72C-4009-357E-FB1CA85277C5}"/>
              </a:ext>
            </a:extLst>
          </p:cNvPr>
          <p:cNvSpPr txBox="1"/>
          <p:nvPr/>
        </p:nvSpPr>
        <p:spPr>
          <a:xfrm>
            <a:off x="1776730" y="31794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8730171-8775-5355-9D7C-56795D8D6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17" y="1145964"/>
            <a:ext cx="2486483" cy="204308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29F6B77-7A0C-35DC-7660-8B9A58AAC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532" t="-42" r="35501" b="96679"/>
          <a:stretch/>
        </p:blipFill>
        <p:spPr>
          <a:xfrm>
            <a:off x="366578" y="1395278"/>
            <a:ext cx="3207854" cy="35501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42DA50-F12E-55BF-42A3-4B1899D480A5}"/>
              </a:ext>
            </a:extLst>
          </p:cNvPr>
          <p:cNvSpPr txBox="1"/>
          <p:nvPr/>
        </p:nvSpPr>
        <p:spPr>
          <a:xfrm>
            <a:off x="665978" y="1419629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C5518-3A57-B63D-0B42-C2EAC99D4336}"/>
              </a:ext>
            </a:extLst>
          </p:cNvPr>
          <p:cNvSpPr txBox="1"/>
          <p:nvPr/>
        </p:nvSpPr>
        <p:spPr>
          <a:xfrm>
            <a:off x="1739398" y="1419629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E0B893-A86B-C805-EFA0-DC211B7A4BDC}"/>
              </a:ext>
            </a:extLst>
          </p:cNvPr>
          <p:cNvSpPr txBox="1"/>
          <p:nvPr/>
        </p:nvSpPr>
        <p:spPr>
          <a:xfrm>
            <a:off x="2822103" y="1415861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4EB9B-A15E-EA63-57A4-A6B1C87FB09E}"/>
              </a:ext>
            </a:extLst>
          </p:cNvPr>
          <p:cNvSpPr txBox="1"/>
          <p:nvPr/>
        </p:nvSpPr>
        <p:spPr>
          <a:xfrm>
            <a:off x="436867" y="1146"/>
            <a:ext cx="2754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경기도 시군 전력 발전 현황</a:t>
            </a:r>
            <a:endParaRPr lang="en-US" altLang="ko-KR" sz="1000" b="1" dirty="0"/>
          </a:p>
          <a:p>
            <a:r>
              <a:rPr lang="ko-KR" altLang="en-US" sz="800" b="1" dirty="0"/>
              <a:t>경기도 시군 전체에 대한 전력 발전현황을 살펴봅니다</a:t>
            </a:r>
            <a:r>
              <a:rPr lang="en-US" altLang="ko-KR" sz="800" b="1" dirty="0"/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4009C28-42C4-3937-6CFB-D00709C55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114" y="4619758"/>
            <a:ext cx="3283045" cy="214781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2EF1FB-CBF3-841E-A723-942D1ED171FA}"/>
              </a:ext>
            </a:extLst>
          </p:cNvPr>
          <p:cNvSpPr/>
          <p:nvPr/>
        </p:nvSpPr>
        <p:spPr>
          <a:xfrm>
            <a:off x="2983356" y="4416137"/>
            <a:ext cx="79651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발전량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88800-8240-C9F3-4F75-060A768C2705}"/>
              </a:ext>
            </a:extLst>
          </p:cNvPr>
          <p:cNvSpPr/>
          <p:nvPr/>
        </p:nvSpPr>
        <p:spPr>
          <a:xfrm>
            <a:off x="3879855" y="4419175"/>
            <a:ext cx="87160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소비량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8224E-B3A6-AF7C-EB9D-FE051FCAC992}"/>
              </a:ext>
            </a:extLst>
          </p:cNvPr>
          <p:cNvSpPr/>
          <p:nvPr/>
        </p:nvSpPr>
        <p:spPr>
          <a:xfrm>
            <a:off x="4865180" y="4416137"/>
            <a:ext cx="77326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자급률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EC6547-726F-5A54-885D-16B278B4FB51}"/>
              </a:ext>
            </a:extLst>
          </p:cNvPr>
          <p:cNvSpPr txBox="1"/>
          <p:nvPr/>
        </p:nvSpPr>
        <p:spPr>
          <a:xfrm>
            <a:off x="6125919" y="4738021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수원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B74C3-AFA6-7E55-DA1F-86FC36357CFF}"/>
              </a:ext>
            </a:extLst>
          </p:cNvPr>
          <p:cNvSpPr txBox="1"/>
          <p:nvPr/>
        </p:nvSpPr>
        <p:spPr>
          <a:xfrm rot="16200000">
            <a:off x="6023454" y="51899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D00D28-D38C-6E0E-D0A6-ECF362275D46}"/>
              </a:ext>
            </a:extLst>
          </p:cNvPr>
          <p:cNvSpPr txBox="1"/>
          <p:nvPr/>
        </p:nvSpPr>
        <p:spPr>
          <a:xfrm>
            <a:off x="6125919" y="5914429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1022-3EA5-8337-5079-6649077E94E9}"/>
              </a:ext>
            </a:extLst>
          </p:cNvPr>
          <p:cNvSpPr txBox="1"/>
          <p:nvPr/>
        </p:nvSpPr>
        <p:spPr>
          <a:xfrm>
            <a:off x="3959301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에너지원별 발전량</a:t>
            </a:r>
            <a:endParaRPr lang="en-US" altLang="ko-KR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98BD-1764-8D7A-382E-435D143EFCED}"/>
              </a:ext>
            </a:extLst>
          </p:cNvPr>
          <p:cNvSpPr txBox="1"/>
          <p:nvPr/>
        </p:nvSpPr>
        <p:spPr>
          <a:xfrm>
            <a:off x="6986974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신재생에너지 세부원별 발전량</a:t>
            </a:r>
            <a:endParaRPr lang="en-US" altLang="ko-KR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F714BB-E763-8F1E-DFC0-AF5FFBD56E62}"/>
              </a:ext>
            </a:extLst>
          </p:cNvPr>
          <p:cNvSpPr/>
          <p:nvPr/>
        </p:nvSpPr>
        <p:spPr>
          <a:xfrm>
            <a:off x="7168541" y="506857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DFE7D-7C14-0516-69D7-32C2D2AA98C7}"/>
              </a:ext>
            </a:extLst>
          </p:cNvPr>
          <p:cNvSpPr/>
          <p:nvPr/>
        </p:nvSpPr>
        <p:spPr>
          <a:xfrm>
            <a:off x="115160" y="3581474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A645B-A9BD-E5B4-7BDB-6E3C96ECB710}"/>
              </a:ext>
            </a:extLst>
          </p:cNvPr>
          <p:cNvSpPr/>
          <p:nvPr/>
        </p:nvSpPr>
        <p:spPr>
          <a:xfrm>
            <a:off x="479475" y="5556268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10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5615</TotalTime>
  <Words>906</Words>
  <Application>Microsoft Office PowerPoint</Application>
  <PresentationFormat>A4 용지(210x297mm)</PresentationFormat>
  <Paragraphs>244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HY신명조</vt:lpstr>
      <vt:lpstr>Noto Sans 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374</cp:revision>
  <dcterms:created xsi:type="dcterms:W3CDTF">2021-05-17T05:54:11Z</dcterms:created>
  <dcterms:modified xsi:type="dcterms:W3CDTF">2025-03-04T01:29:47Z</dcterms:modified>
</cp:coreProperties>
</file>