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4"/>
  </p:notesMasterIdLst>
  <p:handoutMasterIdLst>
    <p:handoutMasterId r:id="rId5"/>
  </p:handoutMasterIdLst>
  <p:sldIdLst>
    <p:sldId id="321" r:id="rId2"/>
    <p:sldId id="330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  <a:srgbClr val="5B9BD5"/>
    <a:srgbClr val="E7E6E6"/>
    <a:srgbClr val="F2F2F2"/>
    <a:srgbClr val="FAFAFA"/>
    <a:srgbClr val="F4F8FB"/>
    <a:srgbClr val="D9D9D9"/>
    <a:srgbClr val="474747"/>
    <a:srgbClr val="FF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84" autoAdjust="0"/>
    <p:restoredTop sz="97384" autoAdjust="0"/>
  </p:normalViewPr>
  <p:slideViewPr>
    <p:cSldViewPr snapToGrid="0">
      <p:cViewPr varScale="1">
        <p:scale>
          <a:sx n="155" d="100"/>
          <a:sy n="155" d="100"/>
        </p:scale>
        <p:origin x="15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6506CADC-17F1-A4DE-D0A6-B6C41F8E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0"/>
          <a:stretch/>
        </p:blipFill>
        <p:spPr>
          <a:xfrm>
            <a:off x="3896008" y="1004022"/>
            <a:ext cx="1816108" cy="18411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584D9D-F567-7470-FA92-D69DFF3F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1370"/>
          <a:stretch/>
        </p:blipFill>
        <p:spPr>
          <a:xfrm>
            <a:off x="953944" y="1002752"/>
            <a:ext cx="1815926" cy="1841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C4F3B5-73E2-2F71-A06D-E0DC6CDAC0DF}"/>
              </a:ext>
            </a:extLst>
          </p:cNvPr>
          <p:cNvSpPr/>
          <p:nvPr/>
        </p:nvSpPr>
        <p:spPr>
          <a:xfrm>
            <a:off x="10516630" y="20040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B0997-064D-D103-A31E-22AAFD7D5DF6}"/>
              </a:ext>
            </a:extLst>
          </p:cNvPr>
          <p:cNvSpPr/>
          <p:nvPr/>
        </p:nvSpPr>
        <p:spPr>
          <a:xfrm>
            <a:off x="11431030" y="20040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C3D64B-981B-B71D-2AE1-9CD155A5C52E}"/>
              </a:ext>
            </a:extLst>
          </p:cNvPr>
          <p:cNvSpPr/>
          <p:nvPr/>
        </p:nvSpPr>
        <p:spPr>
          <a:xfrm>
            <a:off x="10516630" y="29184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9A338-DE2A-C09A-5EEB-DAD4CB1916B2}"/>
              </a:ext>
            </a:extLst>
          </p:cNvPr>
          <p:cNvSpPr/>
          <p:nvPr/>
        </p:nvSpPr>
        <p:spPr>
          <a:xfrm>
            <a:off x="11431030" y="29184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E5CA8230-FFDA-7234-3B2E-7403CB1E1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91327" y="295657"/>
            <a:ext cx="914400" cy="914400"/>
          </a:xfrm>
          <a:prstGeom prst="rect">
            <a:avLst/>
          </a:prstGeom>
        </p:spPr>
      </p:pic>
      <p:pic>
        <p:nvPicPr>
          <p:cNvPr id="15" name="그래픽 14" descr="어두움(작은 태양) 단색으로 채워진">
            <a:extLst>
              <a:ext uri="{FF2B5EF4-FFF2-40B4-BE49-F238E27FC236}">
                <a16:creationId xmlns:a16="http://schemas.microsoft.com/office/drawing/2014/main" id="{A43280F0-5E96-FAB6-0398-25DC5A729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388" y="-15240"/>
            <a:ext cx="914400" cy="914400"/>
          </a:xfrm>
          <a:prstGeom prst="rect">
            <a:avLst/>
          </a:prstGeom>
        </p:spPr>
      </p:pic>
      <p:pic>
        <p:nvPicPr>
          <p:cNvPr id="17" name="그래픽 16" descr="아래층 윤곽선">
            <a:extLst>
              <a:ext uri="{FF2B5EF4-FFF2-40B4-BE49-F238E27FC236}">
                <a16:creationId xmlns:a16="http://schemas.microsoft.com/office/drawing/2014/main" id="{B92C801D-18E4-F227-28C8-98EA3BA94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4058" y="439954"/>
            <a:ext cx="656764" cy="656764"/>
          </a:xfrm>
          <a:prstGeom prst="rect">
            <a:avLst/>
          </a:prstGeom>
        </p:spPr>
      </p:pic>
      <p:pic>
        <p:nvPicPr>
          <p:cNvPr id="19" name="그래픽 18" descr="건물 윤곽선">
            <a:extLst>
              <a:ext uri="{FF2B5EF4-FFF2-40B4-BE49-F238E27FC236}">
                <a16:creationId xmlns:a16="http://schemas.microsoft.com/office/drawing/2014/main" id="{2F9A79D5-0D4A-A8E3-6A03-3DFE619FC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7527" y="2160082"/>
            <a:ext cx="621765" cy="621765"/>
          </a:xfrm>
          <a:prstGeom prst="rect">
            <a:avLst/>
          </a:prstGeom>
        </p:spPr>
      </p:pic>
      <p:pic>
        <p:nvPicPr>
          <p:cNvPr id="21" name="그래픽 20" descr="산 윤곽선">
            <a:extLst>
              <a:ext uri="{FF2B5EF4-FFF2-40B4-BE49-F238E27FC236}">
                <a16:creationId xmlns:a16="http://schemas.microsoft.com/office/drawing/2014/main" id="{ECECF1AC-75A5-6CAD-32AD-6C8375B194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5703" y="975360"/>
            <a:ext cx="914400" cy="914400"/>
          </a:xfrm>
          <a:prstGeom prst="rect">
            <a:avLst/>
          </a:prstGeom>
        </p:spPr>
      </p:pic>
      <p:pic>
        <p:nvPicPr>
          <p:cNvPr id="28" name="그래픽 27" descr="길 윤곽선">
            <a:extLst>
              <a:ext uri="{FF2B5EF4-FFF2-40B4-BE49-F238E27FC236}">
                <a16:creationId xmlns:a16="http://schemas.microsoft.com/office/drawing/2014/main" id="{29868931-22F3-59FD-76B5-C2DB135854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7531" y="1070870"/>
            <a:ext cx="788409" cy="788409"/>
          </a:xfrm>
          <a:prstGeom prst="rect">
            <a:avLst/>
          </a:prstGeom>
        </p:spPr>
      </p:pic>
      <p:pic>
        <p:nvPicPr>
          <p:cNvPr id="30" name="그래픽 29" descr="어두움(작은 태양) 단색으로 채워진">
            <a:extLst>
              <a:ext uri="{FF2B5EF4-FFF2-40B4-BE49-F238E27FC236}">
                <a16:creationId xmlns:a16="http://schemas.microsoft.com/office/drawing/2014/main" id="{FFAA7596-1D1B-33DB-4851-790F6ABA3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2885" y="-15240"/>
            <a:ext cx="914400" cy="914400"/>
          </a:xfrm>
          <a:prstGeom prst="rect">
            <a:avLst/>
          </a:prstGeom>
        </p:spPr>
      </p:pic>
      <p:pic>
        <p:nvPicPr>
          <p:cNvPr id="31" name="그래픽 30" descr="아래층 윤곽선">
            <a:extLst>
              <a:ext uri="{FF2B5EF4-FFF2-40B4-BE49-F238E27FC236}">
                <a16:creationId xmlns:a16="http://schemas.microsoft.com/office/drawing/2014/main" id="{0C0699BD-61CF-4DB9-6EDD-8B8971C488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8555" y="439954"/>
            <a:ext cx="656764" cy="656764"/>
          </a:xfrm>
          <a:prstGeom prst="rect">
            <a:avLst/>
          </a:prstGeom>
        </p:spPr>
      </p:pic>
      <p:pic>
        <p:nvPicPr>
          <p:cNvPr id="33" name="그래픽 32" descr="산 윤곽선">
            <a:extLst>
              <a:ext uri="{FF2B5EF4-FFF2-40B4-BE49-F238E27FC236}">
                <a16:creationId xmlns:a16="http://schemas.microsoft.com/office/drawing/2014/main" id="{49538428-68D8-2D81-D0D8-9E09C7E67C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0200" y="975360"/>
            <a:ext cx="914400" cy="91440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828BE8D-283F-8071-08CC-10E3A8E77564}"/>
              </a:ext>
            </a:extLst>
          </p:cNvPr>
          <p:cNvSpPr/>
          <p:nvPr/>
        </p:nvSpPr>
        <p:spPr>
          <a:xfrm>
            <a:off x="3060735" y="1738951"/>
            <a:ext cx="651127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B9E695-26B1-24C5-1409-F5FFB0E44F91}"/>
              </a:ext>
            </a:extLst>
          </p:cNvPr>
          <p:cNvSpPr txBox="1"/>
          <p:nvPr/>
        </p:nvSpPr>
        <p:spPr>
          <a:xfrm>
            <a:off x="661266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이론적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68F1D6-4196-44F3-1B98-AD909F176D07}"/>
              </a:ext>
            </a:extLst>
          </p:cNvPr>
          <p:cNvSpPr/>
          <p:nvPr/>
        </p:nvSpPr>
        <p:spPr>
          <a:xfrm>
            <a:off x="10516630" y="43510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0C58DA-579A-B87F-1F6C-6F460D5915ED}"/>
              </a:ext>
            </a:extLst>
          </p:cNvPr>
          <p:cNvSpPr/>
          <p:nvPr/>
        </p:nvSpPr>
        <p:spPr>
          <a:xfrm>
            <a:off x="11431030" y="43510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9031CD-5F33-EA7A-B04E-91536EFD45C3}"/>
              </a:ext>
            </a:extLst>
          </p:cNvPr>
          <p:cNvSpPr/>
          <p:nvPr/>
        </p:nvSpPr>
        <p:spPr>
          <a:xfrm>
            <a:off x="10516630" y="52654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6A6EE9-76CE-EF28-3737-5C9BA73F4287}"/>
              </a:ext>
            </a:extLst>
          </p:cNvPr>
          <p:cNvSpPr/>
          <p:nvPr/>
        </p:nvSpPr>
        <p:spPr>
          <a:xfrm>
            <a:off x="11431030" y="52654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단색으로 채워진">
            <a:extLst>
              <a:ext uri="{FF2B5EF4-FFF2-40B4-BE49-F238E27FC236}">
                <a16:creationId xmlns:a16="http://schemas.microsoft.com/office/drawing/2014/main" id="{DE7E2CE3-8F69-5B39-4928-9C1083D93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0489" y="448165"/>
            <a:ext cx="417708" cy="417708"/>
          </a:xfrm>
          <a:prstGeom prst="rect">
            <a:avLst/>
          </a:prstGeom>
        </p:spPr>
      </p:pic>
      <p:pic>
        <p:nvPicPr>
          <p:cNvPr id="45" name="그래픽 44" descr="태양열 전지판 단색으로 채워진">
            <a:extLst>
              <a:ext uri="{FF2B5EF4-FFF2-40B4-BE49-F238E27FC236}">
                <a16:creationId xmlns:a16="http://schemas.microsoft.com/office/drawing/2014/main" id="{87742B04-BE64-D651-F7CC-E4887FAE0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0489" y="1321243"/>
            <a:ext cx="417708" cy="41770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B93A7B-B1D3-C4DE-CF63-8B407F4866ED}"/>
              </a:ext>
            </a:extLst>
          </p:cNvPr>
          <p:cNvSpPr/>
          <p:nvPr/>
        </p:nvSpPr>
        <p:spPr>
          <a:xfrm>
            <a:off x="11112486" y="303331"/>
            <a:ext cx="357202" cy="289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274799-57EA-7B06-7BD3-858D837062FA}"/>
              </a:ext>
            </a:extLst>
          </p:cNvPr>
          <p:cNvSpPr txBox="1"/>
          <p:nvPr/>
        </p:nvSpPr>
        <p:spPr>
          <a:xfrm>
            <a:off x="3620644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기술적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pic>
        <p:nvPicPr>
          <p:cNvPr id="32" name="그래픽 31" descr="건물 윤곽선">
            <a:extLst>
              <a:ext uri="{FF2B5EF4-FFF2-40B4-BE49-F238E27FC236}">
                <a16:creationId xmlns:a16="http://schemas.microsoft.com/office/drawing/2014/main" id="{1CF3B0ED-6943-D79A-DCFD-EC894F419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2024" y="2160082"/>
            <a:ext cx="621765" cy="621765"/>
          </a:xfrm>
          <a:prstGeom prst="rect">
            <a:avLst/>
          </a:prstGeom>
        </p:spPr>
      </p:pic>
      <p:pic>
        <p:nvPicPr>
          <p:cNvPr id="36" name="그래픽 35" descr="길 윤곽선">
            <a:extLst>
              <a:ext uri="{FF2B5EF4-FFF2-40B4-BE49-F238E27FC236}">
                <a16:creationId xmlns:a16="http://schemas.microsoft.com/office/drawing/2014/main" id="{A4E81764-2E59-F339-000E-D405C556A0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42028" y="1070870"/>
            <a:ext cx="788409" cy="78840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5973205-4217-F945-C036-D654B01515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5037" y="1659516"/>
            <a:ext cx="258511" cy="21786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6AB32D5-4F3C-1BC9-BBEA-4A8DDFCA0BA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13650" y="1987617"/>
            <a:ext cx="258511" cy="2178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F38FD7B-DDDB-B254-7BB1-D0970F3A8A7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66049" y="1029147"/>
            <a:ext cx="258511" cy="21786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B7DB266-CFA0-DBD7-1E68-226D52A4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0"/>
          <a:stretch/>
        </p:blipFill>
        <p:spPr>
          <a:xfrm>
            <a:off x="6786298" y="1004022"/>
            <a:ext cx="1816108" cy="1841152"/>
          </a:xfrm>
          <a:prstGeom prst="rect">
            <a:avLst/>
          </a:prstGeom>
        </p:spPr>
      </p:pic>
      <p:pic>
        <p:nvPicPr>
          <p:cNvPr id="59" name="그래픽 58" descr="산 윤곽선">
            <a:extLst>
              <a:ext uri="{FF2B5EF4-FFF2-40B4-BE49-F238E27FC236}">
                <a16:creationId xmlns:a16="http://schemas.microsoft.com/office/drawing/2014/main" id="{59CD3F2F-7C76-0745-D55B-EDE316198B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0490" y="975360"/>
            <a:ext cx="914400" cy="914400"/>
          </a:xfrm>
          <a:prstGeom prst="rect">
            <a:avLst/>
          </a:prstGeom>
        </p:spPr>
      </p:pic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EF989BF-F8EC-84E4-C837-FA91F31A56E2}"/>
              </a:ext>
            </a:extLst>
          </p:cNvPr>
          <p:cNvSpPr/>
          <p:nvPr/>
        </p:nvSpPr>
        <p:spPr>
          <a:xfrm>
            <a:off x="5951025" y="1738951"/>
            <a:ext cx="651127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래픽 60" descr="건물 윤곽선">
            <a:extLst>
              <a:ext uri="{FF2B5EF4-FFF2-40B4-BE49-F238E27FC236}">
                <a16:creationId xmlns:a16="http://schemas.microsoft.com/office/drawing/2014/main" id="{CB406E65-59E5-C6D1-8BC2-51D59E9B1D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2314" y="2160082"/>
            <a:ext cx="621765" cy="621765"/>
          </a:xfrm>
          <a:prstGeom prst="rect">
            <a:avLst/>
          </a:prstGeom>
        </p:spPr>
      </p:pic>
      <p:pic>
        <p:nvPicPr>
          <p:cNvPr id="62" name="그래픽 61" descr="공원 장면 윤곽선">
            <a:extLst>
              <a:ext uri="{FF2B5EF4-FFF2-40B4-BE49-F238E27FC236}">
                <a16:creationId xmlns:a16="http://schemas.microsoft.com/office/drawing/2014/main" id="{3D7ED6FC-3D8C-8E7A-3488-BE2E4B4E0E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952821" y="914554"/>
            <a:ext cx="591006" cy="591006"/>
          </a:xfrm>
          <a:prstGeom prst="rect">
            <a:avLst/>
          </a:prstGeom>
        </p:spPr>
      </p:pic>
      <p:pic>
        <p:nvPicPr>
          <p:cNvPr id="63" name="그래픽 62" descr="길 윤곽선">
            <a:extLst>
              <a:ext uri="{FF2B5EF4-FFF2-40B4-BE49-F238E27FC236}">
                <a16:creationId xmlns:a16="http://schemas.microsoft.com/office/drawing/2014/main" id="{05437BB4-6A47-4CB3-1787-F7F430E949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832318" y="1070870"/>
            <a:ext cx="788409" cy="78840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C50EED0-2689-F55C-971F-E1C6D07BAB9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30564" y="1659516"/>
            <a:ext cx="258511" cy="21786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ACDC43A-C07D-1E17-5B59-F1F64FACCF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56339" y="1029147"/>
            <a:ext cx="258511" cy="2178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04574B7-690F-8817-E952-C45FD128CB45}"/>
              </a:ext>
            </a:extLst>
          </p:cNvPr>
          <p:cNvSpPr txBox="1"/>
          <p:nvPr/>
        </p:nvSpPr>
        <p:spPr>
          <a:xfrm>
            <a:off x="6523808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시장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767E20-7002-1B94-4D37-69F161B31A92}"/>
              </a:ext>
            </a:extLst>
          </p:cNvPr>
          <p:cNvSpPr txBox="1"/>
          <p:nvPr/>
        </p:nvSpPr>
        <p:spPr>
          <a:xfrm>
            <a:off x="6901327" y="1950667"/>
            <a:ext cx="654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높은 </a:t>
            </a:r>
            <a:endParaRPr lang="en-US" altLang="ko-KR" sz="700" dirty="0"/>
          </a:p>
          <a:p>
            <a:pPr algn="ctr"/>
            <a:r>
              <a:rPr lang="ko-KR" altLang="en-US" sz="700" dirty="0"/>
              <a:t>설비투자비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812D3-3AA1-0872-425C-880BE789704C}"/>
              </a:ext>
            </a:extLst>
          </p:cNvPr>
          <p:cNvSpPr txBox="1"/>
          <p:nvPr/>
        </p:nvSpPr>
        <p:spPr>
          <a:xfrm>
            <a:off x="5130829" y="1075388"/>
            <a:ext cx="6546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지리적 제약</a:t>
            </a:r>
            <a:endParaRPr lang="en-US" altLang="ko-KR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2F233D-4B9A-B995-008C-82548DB01633}"/>
              </a:ext>
            </a:extLst>
          </p:cNvPr>
          <p:cNvSpPr txBox="1"/>
          <p:nvPr/>
        </p:nvSpPr>
        <p:spPr>
          <a:xfrm>
            <a:off x="7820344" y="2532528"/>
            <a:ext cx="654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천연기념물 서식지</a:t>
            </a:r>
          </a:p>
        </p:txBody>
      </p:sp>
      <p:pic>
        <p:nvPicPr>
          <p:cNvPr id="76" name="그래픽 75" descr="어두움(작은 태양) 단색으로 채워진">
            <a:extLst>
              <a:ext uri="{FF2B5EF4-FFF2-40B4-BE49-F238E27FC236}">
                <a16:creationId xmlns:a16="http://schemas.microsoft.com/office/drawing/2014/main" id="{89FFCF30-E71A-0709-FA5E-42E24BDA5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9453" y="-15240"/>
            <a:ext cx="914400" cy="914400"/>
          </a:xfrm>
          <a:prstGeom prst="rect">
            <a:avLst/>
          </a:prstGeom>
        </p:spPr>
      </p:pic>
      <p:pic>
        <p:nvPicPr>
          <p:cNvPr id="77" name="그래픽 76" descr="아래층 윤곽선">
            <a:extLst>
              <a:ext uri="{FF2B5EF4-FFF2-40B4-BE49-F238E27FC236}">
                <a16:creationId xmlns:a16="http://schemas.microsoft.com/office/drawing/2014/main" id="{2008E75A-2AF7-96D2-4B12-415130A11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5123" y="439954"/>
            <a:ext cx="656764" cy="656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5AFD9-1CC5-C9B4-B321-B6132AA839D1}"/>
              </a:ext>
            </a:extLst>
          </p:cNvPr>
          <p:cNvSpPr txBox="1"/>
          <p:nvPr/>
        </p:nvSpPr>
        <p:spPr>
          <a:xfrm>
            <a:off x="8014686" y="1075388"/>
            <a:ext cx="6546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지리적 제약</a:t>
            </a:r>
            <a:endParaRPr lang="en-US" altLang="ko-KR" sz="700" dirty="0"/>
          </a:p>
        </p:txBody>
      </p:sp>
      <p:pic>
        <p:nvPicPr>
          <p:cNvPr id="8" name="그래픽 7" descr="독수리 단색으로 채워진">
            <a:extLst>
              <a:ext uri="{FF2B5EF4-FFF2-40B4-BE49-F238E27FC236}">
                <a16:creationId xmlns:a16="http://schemas.microsoft.com/office/drawing/2014/main" id="{ADF0FE38-B091-1E76-A781-5D8F95FCCA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740164" y="1959645"/>
            <a:ext cx="309709" cy="309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3098A28-90C2-8CA9-3619-36D2A3A722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02677" y="2583645"/>
            <a:ext cx="258511" cy="21786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B5DEF3-CAA0-8FD2-8B7F-CF2EDB1596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31986" y="2583645"/>
            <a:ext cx="258511" cy="217865"/>
          </a:xfrm>
          <a:prstGeom prst="rect">
            <a:avLst/>
          </a:prstGeom>
        </p:spPr>
      </p:pic>
      <p:pic>
        <p:nvPicPr>
          <p:cNvPr id="18" name="그래픽 17" descr="독수리 단색으로 채워진">
            <a:extLst>
              <a:ext uri="{FF2B5EF4-FFF2-40B4-BE49-F238E27FC236}">
                <a16:creationId xmlns:a16="http://schemas.microsoft.com/office/drawing/2014/main" id="{503F590C-90D4-663A-EECD-04F8B73021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68504" y="1959645"/>
            <a:ext cx="309709" cy="309709"/>
          </a:xfrm>
          <a:prstGeom prst="rect">
            <a:avLst/>
          </a:prstGeom>
        </p:spPr>
      </p:pic>
      <p:pic>
        <p:nvPicPr>
          <p:cNvPr id="20" name="그래픽 19" descr="독수리 단색으로 채워진">
            <a:extLst>
              <a:ext uri="{FF2B5EF4-FFF2-40B4-BE49-F238E27FC236}">
                <a16:creationId xmlns:a16="http://schemas.microsoft.com/office/drawing/2014/main" id="{5CE444A0-1B3C-3AAD-3105-129AB6797E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99012" y="2258444"/>
            <a:ext cx="309709" cy="309709"/>
          </a:xfrm>
          <a:prstGeom prst="rect">
            <a:avLst/>
          </a:prstGeom>
        </p:spPr>
      </p:pic>
      <p:pic>
        <p:nvPicPr>
          <p:cNvPr id="22" name="그래픽 21" descr="독수리 단색으로 채워진">
            <a:extLst>
              <a:ext uri="{FF2B5EF4-FFF2-40B4-BE49-F238E27FC236}">
                <a16:creationId xmlns:a16="http://schemas.microsoft.com/office/drawing/2014/main" id="{230E71D9-4FB6-5245-709F-75441D52FBB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90214" y="1959645"/>
            <a:ext cx="309709" cy="309709"/>
          </a:xfrm>
          <a:prstGeom prst="rect">
            <a:avLst/>
          </a:prstGeom>
        </p:spPr>
      </p:pic>
      <p:pic>
        <p:nvPicPr>
          <p:cNvPr id="25" name="그래픽 24" descr="독수리 단색으로 채워진">
            <a:extLst>
              <a:ext uri="{FF2B5EF4-FFF2-40B4-BE49-F238E27FC236}">
                <a16:creationId xmlns:a16="http://schemas.microsoft.com/office/drawing/2014/main" id="{7C9893F9-186F-CA8E-6230-7E09DC229BE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18554" y="1959645"/>
            <a:ext cx="309709" cy="309709"/>
          </a:xfrm>
          <a:prstGeom prst="rect">
            <a:avLst/>
          </a:prstGeom>
        </p:spPr>
      </p:pic>
      <p:pic>
        <p:nvPicPr>
          <p:cNvPr id="27" name="그래픽 26" descr="독수리 단색으로 채워진">
            <a:extLst>
              <a:ext uri="{FF2B5EF4-FFF2-40B4-BE49-F238E27FC236}">
                <a16:creationId xmlns:a16="http://schemas.microsoft.com/office/drawing/2014/main" id="{A801C013-2CA5-4FE8-0B10-1C85214939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49062" y="2258444"/>
            <a:ext cx="309709" cy="309709"/>
          </a:xfrm>
          <a:prstGeom prst="rect">
            <a:avLst/>
          </a:prstGeom>
        </p:spPr>
      </p:pic>
      <p:pic>
        <p:nvPicPr>
          <p:cNvPr id="29" name="그래픽 28" descr="독수리 단색으로 채워진">
            <a:extLst>
              <a:ext uri="{FF2B5EF4-FFF2-40B4-BE49-F238E27FC236}">
                <a16:creationId xmlns:a16="http://schemas.microsoft.com/office/drawing/2014/main" id="{A4123CF5-D949-BBED-1C99-C23DA006AD5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61374" y="1959645"/>
            <a:ext cx="309709" cy="309709"/>
          </a:xfrm>
          <a:prstGeom prst="rect">
            <a:avLst/>
          </a:prstGeom>
        </p:spPr>
      </p:pic>
      <p:pic>
        <p:nvPicPr>
          <p:cNvPr id="34" name="그래픽 33" descr="독수리 단색으로 채워진">
            <a:extLst>
              <a:ext uri="{FF2B5EF4-FFF2-40B4-BE49-F238E27FC236}">
                <a16:creationId xmlns:a16="http://schemas.microsoft.com/office/drawing/2014/main" id="{818D75A9-6BED-5372-9B83-C9D2881FD3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89714" y="1959645"/>
            <a:ext cx="309709" cy="309709"/>
          </a:xfrm>
          <a:prstGeom prst="rect">
            <a:avLst/>
          </a:prstGeom>
        </p:spPr>
      </p:pic>
      <p:pic>
        <p:nvPicPr>
          <p:cNvPr id="46" name="그래픽 45" descr="독수리 단색으로 채워진">
            <a:extLst>
              <a:ext uri="{FF2B5EF4-FFF2-40B4-BE49-F238E27FC236}">
                <a16:creationId xmlns:a16="http://schemas.microsoft.com/office/drawing/2014/main" id="{3878CE3D-08C4-445E-8614-BEE3B00B7E3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220222" y="2258444"/>
            <a:ext cx="309709" cy="309709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D02297-1D19-8B3A-95CF-E74609E2F31B}"/>
              </a:ext>
            </a:extLst>
          </p:cNvPr>
          <p:cNvSpPr/>
          <p:nvPr/>
        </p:nvSpPr>
        <p:spPr>
          <a:xfrm>
            <a:off x="5205501" y="1083066"/>
            <a:ext cx="488067" cy="157564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말풍선: 모서리가 둥근 사각형 64">
            <a:extLst>
              <a:ext uri="{FF2B5EF4-FFF2-40B4-BE49-F238E27FC236}">
                <a16:creationId xmlns:a16="http://schemas.microsoft.com/office/drawing/2014/main" id="{C18FEA03-17C7-DD0C-A017-4CF90D450FDF}"/>
              </a:ext>
            </a:extLst>
          </p:cNvPr>
          <p:cNvSpPr/>
          <p:nvPr/>
        </p:nvSpPr>
        <p:spPr>
          <a:xfrm>
            <a:off x="4765319" y="520268"/>
            <a:ext cx="1375295" cy="447111"/>
          </a:xfrm>
          <a:prstGeom prst="wedgeRoundRectCallout">
            <a:avLst>
              <a:gd name="adj1" fmla="val -16378"/>
              <a:gd name="adj2" fmla="val 7653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모든 곳에 설치할 수 있는 건 </a:t>
            </a:r>
            <a:r>
              <a:rPr lang="ko-KR" altLang="en-US" sz="600" dirty="0" err="1">
                <a:solidFill>
                  <a:schemeClr val="tx1"/>
                </a:solidFill>
              </a:rPr>
              <a:t>아니에요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급경사지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처럼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패널을 설치하기 어려운 지역도 있어요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842FDA-56E4-7103-3FE0-3AE1EFF25A76}"/>
              </a:ext>
            </a:extLst>
          </p:cNvPr>
          <p:cNvSpPr txBox="1"/>
          <p:nvPr/>
        </p:nvSpPr>
        <p:spPr>
          <a:xfrm>
            <a:off x="661266" y="3281027"/>
            <a:ext cx="24153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지표면에 도달하는 태양광 에너지를 </a:t>
            </a:r>
            <a:r>
              <a:rPr lang="ko-KR" altLang="en-US" sz="1100" u="sng" dirty="0"/>
              <a:t>어떠한 제약 없이 </a:t>
            </a:r>
            <a:endParaRPr lang="en-US" altLang="ko-KR" sz="1100" u="sng" dirty="0"/>
          </a:p>
          <a:p>
            <a:pPr algn="ctr"/>
            <a:r>
              <a:rPr lang="ko-KR" altLang="en-US" sz="1100" dirty="0"/>
              <a:t>모두 활용할 때의 에너지 양</a:t>
            </a:r>
            <a:endParaRPr lang="en-US" altLang="ko-KR" sz="11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FFE385-A52F-27CD-6CD9-1DC1848175F7}"/>
              </a:ext>
            </a:extLst>
          </p:cNvPr>
          <p:cNvSpPr txBox="1"/>
          <p:nvPr/>
        </p:nvSpPr>
        <p:spPr>
          <a:xfrm>
            <a:off x="3422885" y="3281027"/>
            <a:ext cx="2556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/>
              <a:t>기술적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태양광의 설비효율</a:t>
            </a:r>
            <a:r>
              <a:rPr lang="en-US" altLang="ko-KR" sz="1100" dirty="0"/>
              <a:t>)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pPr algn="ctr"/>
            <a:r>
              <a:rPr lang="ko-KR" altLang="en-US" sz="1100" u="sng" dirty="0"/>
              <a:t>지리적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급경사지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을 반영할 때의 </a:t>
            </a:r>
            <a:r>
              <a:rPr lang="ko-KR" altLang="en-US" sz="1100" dirty="0" err="1"/>
              <a:t>잠재량</a:t>
            </a:r>
            <a:endParaRPr lang="en-US" altLang="ko-KR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CC8DA1-3A6E-D8D4-365D-FA038A9BE33D}"/>
              </a:ext>
            </a:extLst>
          </p:cNvPr>
          <p:cNvSpPr txBox="1"/>
          <p:nvPr/>
        </p:nvSpPr>
        <p:spPr>
          <a:xfrm>
            <a:off x="6326049" y="3281027"/>
            <a:ext cx="2556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/>
              <a:t>경제적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비용 경쟁력</a:t>
            </a:r>
            <a:r>
              <a:rPr lang="en-US" altLang="ko-KR" sz="1100" dirty="0"/>
              <a:t>),</a:t>
            </a:r>
          </a:p>
          <a:p>
            <a:pPr algn="ctr"/>
            <a:r>
              <a:rPr lang="ko-KR" altLang="en-US" sz="1100" u="sng" dirty="0"/>
              <a:t>정책적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개발불가 지역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을 반영할 때의 </a:t>
            </a:r>
            <a:r>
              <a:rPr lang="ko-KR" altLang="en-US" sz="1100" dirty="0" err="1"/>
              <a:t>잠재량</a:t>
            </a:r>
            <a:endParaRPr lang="en-US" altLang="ko-KR" sz="1100" dirty="0"/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EECF003-EF3B-70E0-4E0A-B30FDF668B51}"/>
              </a:ext>
            </a:extLst>
          </p:cNvPr>
          <p:cNvSpPr/>
          <p:nvPr/>
        </p:nvSpPr>
        <p:spPr>
          <a:xfrm>
            <a:off x="4179342" y="1952961"/>
            <a:ext cx="309710" cy="270621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말풍선: 모서리가 둥근 사각형 82">
            <a:extLst>
              <a:ext uri="{FF2B5EF4-FFF2-40B4-BE49-F238E27FC236}">
                <a16:creationId xmlns:a16="http://schemas.microsoft.com/office/drawing/2014/main" id="{8000B9EC-2D55-F44A-54C8-1F1634EAA544}"/>
              </a:ext>
            </a:extLst>
          </p:cNvPr>
          <p:cNvSpPr/>
          <p:nvPr/>
        </p:nvSpPr>
        <p:spPr>
          <a:xfrm>
            <a:off x="2958266" y="1136951"/>
            <a:ext cx="812381" cy="447111"/>
          </a:xfrm>
          <a:prstGeom prst="wedgeRoundRectCallout">
            <a:avLst>
              <a:gd name="adj1" fmla="val 103818"/>
              <a:gd name="adj2" fmla="val 14424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기술적으로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태양에너지를 활용하려면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태양광 패널이 필요해요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CC1BD31-3EC8-E8CA-1A19-54B5D597941C}"/>
              </a:ext>
            </a:extLst>
          </p:cNvPr>
          <p:cNvSpPr/>
          <p:nvPr/>
        </p:nvSpPr>
        <p:spPr>
          <a:xfrm>
            <a:off x="6982488" y="1985526"/>
            <a:ext cx="488067" cy="219522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말풍선: 모서리가 둥근 사각형 84">
            <a:extLst>
              <a:ext uri="{FF2B5EF4-FFF2-40B4-BE49-F238E27FC236}">
                <a16:creationId xmlns:a16="http://schemas.microsoft.com/office/drawing/2014/main" id="{BC2F5530-B132-9C33-2705-6859E30399D6}"/>
              </a:ext>
            </a:extLst>
          </p:cNvPr>
          <p:cNvSpPr/>
          <p:nvPr/>
        </p:nvSpPr>
        <p:spPr>
          <a:xfrm>
            <a:off x="5970963" y="2389501"/>
            <a:ext cx="939411" cy="497396"/>
          </a:xfrm>
          <a:prstGeom prst="wedgeRoundRectCallout">
            <a:avLst>
              <a:gd name="adj1" fmla="val 59097"/>
              <a:gd name="adj2" fmla="val -7990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설치 비용이 많이 드는데</a:t>
            </a:r>
            <a:r>
              <a:rPr lang="en-US" altLang="ko-KR" sz="600" dirty="0">
                <a:solidFill>
                  <a:schemeClr val="tx1"/>
                </a:solidFill>
              </a:rPr>
              <a:t> </a:t>
            </a:r>
            <a:r>
              <a:rPr lang="ko-KR" altLang="en-US" sz="600" dirty="0">
                <a:solidFill>
                  <a:schemeClr val="tx1"/>
                </a:solidFill>
              </a:rPr>
              <a:t>전기 생산이 적다면 오히려 손해라서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설치하지 </a:t>
            </a:r>
            <a:r>
              <a:rPr lang="ko-KR" altLang="en-US" sz="600" dirty="0" err="1">
                <a:solidFill>
                  <a:schemeClr val="tx1"/>
                </a:solidFill>
              </a:rPr>
              <a:t>않는게</a:t>
            </a:r>
            <a:r>
              <a:rPr lang="ko-KR" altLang="en-US" sz="600" dirty="0">
                <a:solidFill>
                  <a:schemeClr val="tx1"/>
                </a:solidFill>
              </a:rPr>
              <a:t> 나을 수 있어요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0F4F776-77EF-D3B5-F87E-AFF93F8A160A}"/>
              </a:ext>
            </a:extLst>
          </p:cNvPr>
          <p:cNvSpPr/>
          <p:nvPr/>
        </p:nvSpPr>
        <p:spPr>
          <a:xfrm>
            <a:off x="7897477" y="2564864"/>
            <a:ext cx="488067" cy="219522"/>
          </a:xfrm>
          <a:prstGeom prst="round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말풍선: 모서리가 둥근 사각형 86">
            <a:extLst>
              <a:ext uri="{FF2B5EF4-FFF2-40B4-BE49-F238E27FC236}">
                <a16:creationId xmlns:a16="http://schemas.microsoft.com/office/drawing/2014/main" id="{22967B85-BD34-D4C1-47B3-DF9F03F0FD2B}"/>
              </a:ext>
            </a:extLst>
          </p:cNvPr>
          <p:cNvSpPr/>
          <p:nvPr/>
        </p:nvSpPr>
        <p:spPr>
          <a:xfrm>
            <a:off x="8602406" y="2180324"/>
            <a:ext cx="805338" cy="447572"/>
          </a:xfrm>
          <a:prstGeom prst="wedgeRoundRectCallout">
            <a:avLst>
              <a:gd name="adj1" fmla="val -75308"/>
              <a:gd name="adj2" fmla="val 4554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희귀한 동식물이 사는 지역에는 패널 설치가 정책적으로 불가능해요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말풍선: 모서리가 둥근 사각형 87">
            <a:extLst>
              <a:ext uri="{FF2B5EF4-FFF2-40B4-BE49-F238E27FC236}">
                <a16:creationId xmlns:a16="http://schemas.microsoft.com/office/drawing/2014/main" id="{1434945D-7402-B7D7-8D3C-946D51CD0E32}"/>
              </a:ext>
            </a:extLst>
          </p:cNvPr>
          <p:cNvSpPr/>
          <p:nvPr/>
        </p:nvSpPr>
        <p:spPr>
          <a:xfrm>
            <a:off x="1667290" y="416879"/>
            <a:ext cx="1473164" cy="447111"/>
          </a:xfrm>
          <a:prstGeom prst="wedgeRoundRectCallout">
            <a:avLst>
              <a:gd name="adj1" fmla="val -22667"/>
              <a:gd name="adj2" fmla="val 7515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이론적으로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태양에서 오는 에너지를</a:t>
            </a:r>
            <a:r>
              <a:rPr lang="en-US" altLang="ko-KR" sz="600" dirty="0">
                <a:solidFill>
                  <a:schemeClr val="tx1"/>
                </a:solidFill>
              </a:rPr>
              <a:t>100% </a:t>
            </a:r>
            <a:r>
              <a:rPr lang="ko-KR" altLang="en-US" sz="600" dirty="0">
                <a:solidFill>
                  <a:schemeClr val="tx1"/>
                </a:solidFill>
              </a:rPr>
              <a:t>활용할 수 있다고 가정할 때의</a:t>
            </a:r>
            <a:endParaRPr lang="en-US" altLang="ko-KR" sz="600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잠재량을 말해요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하지만 현실에서는 고려 해야 할 측면이 너무 많죠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3F2E85AE-B4C2-D1B6-4561-7136D4D748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63"/>
          <a:stretch/>
        </p:blipFill>
        <p:spPr>
          <a:xfrm>
            <a:off x="3286441" y="4920365"/>
            <a:ext cx="272888" cy="27694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7667826D-AE7A-2489-866D-DDA45358DE7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42543" y="5006477"/>
            <a:ext cx="130478" cy="109963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964D82BF-EEE7-1C59-2A80-9C43051CE5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93180" y="5006477"/>
            <a:ext cx="130478" cy="109963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87EE66AB-BE04-3151-06A4-72B71596000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43817" y="5006477"/>
            <a:ext cx="130478" cy="10996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5E09A10A-E6B0-944B-7FE4-B72FCE56597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89496" y="5006477"/>
            <a:ext cx="130478" cy="109963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5BA23C7-EF14-1A28-8F22-8DA8997445D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35175" y="5006477"/>
            <a:ext cx="130478" cy="109963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C00B190B-8DE6-7115-10E5-63845505A29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02090" y="5006477"/>
            <a:ext cx="130478" cy="109963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D97B1384-E014-8A0C-672F-30BA97EBEC6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52727" y="5006477"/>
            <a:ext cx="130478" cy="10996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F20AE387-5BD4-D572-5AAE-9B02E7FF79AE}"/>
              </a:ext>
            </a:extLst>
          </p:cNvPr>
          <p:cNvSpPr txBox="1"/>
          <p:nvPr/>
        </p:nvSpPr>
        <p:spPr>
          <a:xfrm>
            <a:off x="2231354" y="4601594"/>
            <a:ext cx="235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이론적 </a:t>
            </a:r>
            <a:r>
              <a:rPr lang="ko-KR" altLang="en-US" sz="1050" b="1" dirty="0" err="1"/>
              <a:t>잠재량</a:t>
            </a:r>
            <a:endParaRPr lang="en-US" altLang="ko-KR" sz="105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B82D705-23E4-572D-5C7F-14507CFC01BD}"/>
              </a:ext>
            </a:extLst>
          </p:cNvPr>
          <p:cNvSpPr txBox="1"/>
          <p:nvPr/>
        </p:nvSpPr>
        <p:spPr>
          <a:xfrm>
            <a:off x="3837704" y="4583493"/>
            <a:ext cx="235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기술적 </a:t>
            </a:r>
            <a:r>
              <a:rPr lang="ko-KR" altLang="en-US" sz="1050" b="1" dirty="0" err="1"/>
              <a:t>잠재량</a:t>
            </a:r>
            <a:endParaRPr lang="en-US" altLang="ko-KR" sz="105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94E9BD8-1819-28E9-C89F-B4AD30E0B9D3}"/>
              </a:ext>
            </a:extLst>
          </p:cNvPr>
          <p:cNvSpPr txBox="1"/>
          <p:nvPr/>
        </p:nvSpPr>
        <p:spPr>
          <a:xfrm>
            <a:off x="5373551" y="4601594"/>
            <a:ext cx="2359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/>
              <a:t>시장 </a:t>
            </a:r>
            <a:r>
              <a:rPr lang="ko-KR" altLang="en-US" sz="1050" b="1" dirty="0" err="1"/>
              <a:t>잠재량</a:t>
            </a:r>
            <a:endParaRPr lang="en-US" altLang="ko-KR" sz="1050" b="1" dirty="0"/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00BA19DC-138E-05E2-E537-9A37A274ACB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73024" y="4461115"/>
            <a:ext cx="374849" cy="73619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C58D0F61-51AB-2611-00A5-6631600237A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98758" y="4461115"/>
            <a:ext cx="374849" cy="73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00F6C-A442-2254-F24B-5982304D2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11A894-EFA4-B88E-29FC-760E1A6F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983"/>
            <a:ext cx="5920740" cy="3489347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FF2301E-F261-B91D-173B-145BE36AF14C}"/>
              </a:ext>
            </a:extLst>
          </p:cNvPr>
          <p:cNvSpPr/>
          <p:nvPr/>
        </p:nvSpPr>
        <p:spPr>
          <a:xfrm>
            <a:off x="220980" y="4304527"/>
            <a:ext cx="2266950" cy="2233216"/>
          </a:xfrm>
          <a:prstGeom prst="wedgeRectCallout">
            <a:avLst>
              <a:gd name="adj1" fmla="val -21826"/>
              <a:gd name="adj2" fmla="val -12589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맨처음에는 경기도 전역 지도에서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단위로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 위와 같은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지도가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여전히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유지되지만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8ED892B-2B15-214A-FE82-CE52E2B5AD64}"/>
              </a:ext>
            </a:extLst>
          </p:cNvPr>
          <p:cNvSpPr/>
          <p:nvPr/>
        </p:nvSpPr>
        <p:spPr>
          <a:xfrm>
            <a:off x="2762250" y="4304527"/>
            <a:ext cx="2373630" cy="2233216"/>
          </a:xfrm>
          <a:prstGeom prst="wedgeRectCallout">
            <a:avLst>
              <a:gd name="adj1" fmla="val 16285"/>
              <a:gd name="adj2" fmla="val -6047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ko-KR" altLang="en-US" sz="1100" dirty="0">
                <a:solidFill>
                  <a:schemeClr val="tx1"/>
                </a:solidFill>
              </a:rPr>
              <a:t> 단위로 구분된 경기도 전역지도가 보일 때는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 전체의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구분된</a:t>
            </a:r>
            <a:r>
              <a:rPr lang="en-US" altLang="ko-KR" sz="1100" dirty="0">
                <a:solidFill>
                  <a:schemeClr val="tx1"/>
                </a:solidFill>
              </a:rPr>
              <a:t>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화성시의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송산면의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A1B5781-E5AF-A6A4-0415-3D1E9EE0DCD7}"/>
              </a:ext>
            </a:extLst>
          </p:cNvPr>
          <p:cNvSpPr/>
          <p:nvPr/>
        </p:nvSpPr>
        <p:spPr>
          <a:xfrm>
            <a:off x="3261360" y="242647"/>
            <a:ext cx="2190750" cy="373459"/>
          </a:xfrm>
          <a:prstGeom prst="wedgeRectCallout">
            <a:avLst>
              <a:gd name="adj1" fmla="val -61106"/>
              <a:gd name="adj2" fmla="val 928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지도 </a:t>
            </a:r>
            <a:r>
              <a:rPr lang="ko-KR" altLang="en-US" sz="1100" dirty="0" err="1">
                <a:solidFill>
                  <a:schemeClr val="tx1"/>
                </a:solidFill>
              </a:rPr>
              <a:t>선택할때</a:t>
            </a:r>
            <a:r>
              <a:rPr lang="ko-KR" altLang="en-US" sz="1100" dirty="0">
                <a:solidFill>
                  <a:schemeClr val="tx1"/>
                </a:solidFill>
              </a:rPr>
              <a:t> 마다 이름 변경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58CE87E-5766-A9D7-1E93-9E913A424CD5}"/>
              </a:ext>
            </a:extLst>
          </p:cNvPr>
          <p:cNvSpPr/>
          <p:nvPr/>
        </p:nvSpPr>
        <p:spPr>
          <a:xfrm>
            <a:off x="624840" y="242647"/>
            <a:ext cx="2011680" cy="267336"/>
          </a:xfrm>
          <a:prstGeom prst="wedgeRectCallout">
            <a:avLst>
              <a:gd name="adj1" fmla="val -46996"/>
              <a:gd name="adj2" fmla="val 12880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이 기능은 필요 없을 것 같습니다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B6A31EA-75D5-F5FD-FB69-701300BA27F0}"/>
              </a:ext>
            </a:extLst>
          </p:cNvPr>
          <p:cNvSpPr/>
          <p:nvPr/>
        </p:nvSpPr>
        <p:spPr>
          <a:xfrm>
            <a:off x="6421754" y="993645"/>
            <a:ext cx="2897505" cy="566487"/>
          </a:xfrm>
          <a:prstGeom prst="wedgeRectCallout">
            <a:avLst>
              <a:gd name="adj1" fmla="val -19642"/>
              <a:gd name="adj2" fmla="val 9776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기술적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잠재량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시장 잠재량의 경우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아래와 같이 지상형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옥상형으로 나뉘어져야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이론적 잠재량은 나뉘지 않음</a:t>
            </a:r>
            <a:r>
              <a:rPr lang="en-US" altLang="ko-KR" sz="1100" dirty="0">
                <a:solidFill>
                  <a:schemeClr val="tx1"/>
                </a:solidFill>
              </a:rPr>
              <a:t>.)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F667C5-3868-A00D-0A10-1DD121E1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42" t="40539" b="52267"/>
          <a:stretch/>
        </p:blipFill>
        <p:spPr>
          <a:xfrm>
            <a:off x="6482715" y="1835556"/>
            <a:ext cx="3194685" cy="251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0D433B-1AB2-CB4B-7E95-1E3FCA30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916341"/>
            <a:ext cx="3197577" cy="4351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195565-D181-03F1-996D-20A40420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288552"/>
            <a:ext cx="3197577" cy="435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B0CFAE-8BCF-4F6F-DF16-027283197C52}"/>
              </a:ext>
            </a:extLst>
          </p:cNvPr>
          <p:cNvSpPr txBox="1"/>
          <p:nvPr/>
        </p:nvSpPr>
        <p:spPr>
          <a:xfrm>
            <a:off x="6530340" y="2112614"/>
            <a:ext cx="7228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지상형 태양광</a:t>
            </a:r>
            <a:endParaRPr lang="en-US" altLang="ko-KR" sz="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C67FE-F9C5-D6F1-9E5B-BE44C3D30C16}"/>
              </a:ext>
            </a:extLst>
          </p:cNvPr>
          <p:cNvSpPr txBox="1"/>
          <p:nvPr/>
        </p:nvSpPr>
        <p:spPr>
          <a:xfrm>
            <a:off x="6530339" y="2741000"/>
            <a:ext cx="722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옥상형 태양광</a:t>
            </a:r>
            <a:endParaRPr lang="en-US" altLang="ko-KR" sz="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9B269C-2226-E269-4C49-E408C72F1664}"/>
              </a:ext>
            </a:extLst>
          </p:cNvPr>
          <p:cNvSpPr/>
          <p:nvPr/>
        </p:nvSpPr>
        <p:spPr>
          <a:xfrm>
            <a:off x="6530340" y="1856399"/>
            <a:ext cx="3114200" cy="1495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6185</TotalTime>
  <Words>288</Words>
  <Application>Microsoft Office PowerPoint</Application>
  <PresentationFormat>A4 용지(210x297mm)</PresentationFormat>
  <Paragraphs>43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381</cp:revision>
  <dcterms:created xsi:type="dcterms:W3CDTF">2021-05-17T05:54:11Z</dcterms:created>
  <dcterms:modified xsi:type="dcterms:W3CDTF">2025-03-17T04:38:04Z</dcterms:modified>
</cp:coreProperties>
</file>