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2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3D1FD-D42C-4449-A400-DBB719A2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4EBE1-E090-44C0-AB4C-D601A2E9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95A7-1121-410A-8D6A-C76FC830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38199-2F38-4C83-8037-2950770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8F70D-4FAD-4650-BAD2-2E827171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86C0-61E6-4631-B123-A6CADFD4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D5EF4-572D-4F31-92C0-08CBB385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804C-0457-44A3-B0E1-8A8B5B1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D8DB8-05EE-47EC-98E1-8FEF7F4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1243-D65E-4569-8906-57DA30A3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2F09D-4021-4081-B041-1FFF787F7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44FD3-3F90-4B1D-82A6-DDA51BDC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502B-BF14-4AEE-847C-F60CE746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6D0C7-7F19-43DC-BB56-6D24CF9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E5796-5595-4597-B9FA-18DD8ED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C57E-001D-410F-B33B-7FD6A4E9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171D-03F0-4918-8936-C67E72E7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A8E9-371D-4C09-95C1-6392B012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48672-1027-4006-B1A4-B72828FA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EA53F-656E-4E42-AA42-5E79417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29F0F-F662-4926-8F6E-0DE070C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CDB6C-273C-44F6-92C9-EFC3EE5C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5125-C2C1-45A1-9AB0-12C077C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E09-8633-486C-A065-0496EAA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B6FAA-20BB-4087-89FB-C0E84CDB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52C5-33BA-40E3-A809-EC03FEFB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2CB9-1E67-4673-B0D1-D8A41C09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0A334-04DA-4B7D-B7F7-EAF5C046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DD2C4-B362-41CB-97C8-8020DCD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0EA35-789A-4387-998F-FF5EBF88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D4FE3-6E42-4333-9E36-B95A748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0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4AC5-14B2-4694-B97B-9B57DA80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C5F0-9A19-4D03-ABBA-29E0F510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A4747-63CD-4A19-A267-48C0A0DA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DC055-A436-4274-A893-9B75FD09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644147-E00A-4B0A-88B4-8E207245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590FE0-8313-4579-BA19-DDA80943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ADF91-4C8E-43A6-9BB4-F071DD9D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395817-D6C1-427C-883C-BEB40A88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5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D35B-833A-44FE-85F1-EA73645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2B359B-4A23-4AAE-89EA-2BEE1FDA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D77EE-1403-4628-8C37-F94D84EE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6B92D-5108-45DE-8335-691DA9E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05F0F-DB46-4E4C-BB65-D4D3F7E5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32E92-2D11-44DB-8592-9F1DF23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E53BF-8980-411C-8AC0-66F65EF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3E8D-D2C8-4451-BBA6-14E73DC9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00E6-3797-4F08-BB22-9DB12E6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D17DE-ECF6-4690-90A2-3FB5FA6B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536E4-4F6D-4BA6-B97E-864D370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4E1DD-3372-479A-8102-555EBE3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88A85-B566-40FC-8995-8078B1F0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59CB-3145-418D-96C0-E54A12A6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CFE1A-2BF5-4827-A4E1-2F4FBE19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20EDE-F00F-441C-B6E7-C96F1AC6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68569-9A65-4BAD-BA73-CDE4CC38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A9ECF-90C4-49E2-9E5A-A25784EE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C0556-571D-4360-AC84-A8478027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91D6E-24DE-473B-96E1-27F0571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82A10-FFE1-4A09-BA9A-E70E8885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2BCEB-D408-4764-9659-6B9359543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6C01-87E6-4795-ABBF-3CBB1845E1F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27CF0-F83C-46D0-AAF2-852D5388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7A615-AD85-40CC-90E5-35C47228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8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B3F98B-B496-7A44-7F85-26B14535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7" y="304800"/>
            <a:ext cx="5402580" cy="2558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A6903-B691-A0FE-16AF-8C848DD8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299459"/>
            <a:ext cx="6575014" cy="3137797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12629BC-40C7-0A72-C9CF-F98746C4F22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5400000" flipH="1" flipV="1">
            <a:off x="2401813" y="2683268"/>
            <a:ext cx="2307067" cy="283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BF6CEB-583F-76A7-CDE9-4B02F0A3FBBD}"/>
              </a:ext>
            </a:extLst>
          </p:cNvPr>
          <p:cNvSpPr/>
          <p:nvPr/>
        </p:nvSpPr>
        <p:spPr>
          <a:xfrm>
            <a:off x="2875204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41F59A-C188-AECC-CF5E-CCDF81B1433F}"/>
              </a:ext>
            </a:extLst>
          </p:cNvPr>
          <p:cNvSpPr/>
          <p:nvPr/>
        </p:nvSpPr>
        <p:spPr>
          <a:xfrm>
            <a:off x="2875204" y="853440"/>
            <a:ext cx="1643456" cy="81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177D39E-3E5C-2FCB-942E-035557E692D1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rot="16200000" flipV="1">
            <a:off x="3484216" y="1142357"/>
            <a:ext cx="1349487" cy="4322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505AD0-AFF5-62A5-39C5-1429C5806242}"/>
              </a:ext>
            </a:extLst>
          </p:cNvPr>
          <p:cNvSpPr/>
          <p:nvPr/>
        </p:nvSpPr>
        <p:spPr>
          <a:xfrm>
            <a:off x="5781690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494FA9-E266-7BA7-5D46-9C3577BD8D9D}"/>
              </a:ext>
            </a:extLst>
          </p:cNvPr>
          <p:cNvSpPr/>
          <p:nvPr/>
        </p:nvSpPr>
        <p:spPr>
          <a:xfrm>
            <a:off x="1175944" y="1811020"/>
            <a:ext cx="1643456" cy="81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A89FF5-D5FF-3376-81E1-F058D047991C}"/>
              </a:ext>
            </a:extLst>
          </p:cNvPr>
          <p:cNvSpPr/>
          <p:nvPr/>
        </p:nvSpPr>
        <p:spPr>
          <a:xfrm>
            <a:off x="4041588" y="369604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DAB587-3544-E86E-C97B-8F8A0FB29298}"/>
              </a:ext>
            </a:extLst>
          </p:cNvPr>
          <p:cNvSpPr/>
          <p:nvPr/>
        </p:nvSpPr>
        <p:spPr>
          <a:xfrm>
            <a:off x="4725417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9A712EC-E193-9CC7-5D88-351EDDD50B93}"/>
              </a:ext>
            </a:extLst>
          </p:cNvPr>
          <p:cNvCxnSpPr>
            <a:cxnSpLocks/>
            <a:stCxn id="25" idx="2"/>
            <a:endCxn id="29" idx="1"/>
          </p:cNvCxnSpPr>
          <p:nvPr/>
        </p:nvCxnSpPr>
        <p:spPr>
          <a:xfrm rot="16200000" flipH="1">
            <a:off x="6321486" y="3461146"/>
            <a:ext cx="201855" cy="2316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E6F7BE-1E1A-373F-0BE6-436D3EC87D27}"/>
              </a:ext>
            </a:extLst>
          </p:cNvPr>
          <p:cNvSpPr/>
          <p:nvPr/>
        </p:nvSpPr>
        <p:spPr>
          <a:xfrm>
            <a:off x="7580854" y="3978387"/>
            <a:ext cx="4399424" cy="148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인당 가정부문 전력소비량은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계산해보면 </a:t>
            </a:r>
            <a:r>
              <a:rPr lang="en-US" altLang="ko-KR" dirty="0">
                <a:solidFill>
                  <a:schemeClr val="tx1"/>
                </a:solidFill>
              </a:rPr>
              <a:t>1,554kWh/</a:t>
            </a:r>
            <a:r>
              <a:rPr lang="ko-KR" altLang="en-US" dirty="0">
                <a:solidFill>
                  <a:schemeClr val="tx1"/>
                </a:solidFill>
              </a:rPr>
              <a:t>인 정도가 나와야 맞습니다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지역에너지통계연보 </a:t>
            </a:r>
            <a:r>
              <a:rPr lang="en-US" altLang="ko-KR" dirty="0">
                <a:solidFill>
                  <a:schemeClr val="tx1"/>
                </a:solidFill>
              </a:rPr>
              <a:t>(Ⅴ-4sheet)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93A178-C13E-2144-4169-E0EA7D8A2F56}"/>
              </a:ext>
            </a:extLst>
          </p:cNvPr>
          <p:cNvSpPr/>
          <p:nvPr/>
        </p:nvSpPr>
        <p:spPr>
          <a:xfrm>
            <a:off x="5041563" y="3652938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39DDD7-DBA9-F9F0-3082-15C8C554CF81}"/>
              </a:ext>
            </a:extLst>
          </p:cNvPr>
          <p:cNvSpPr/>
          <p:nvPr/>
        </p:nvSpPr>
        <p:spPr>
          <a:xfrm>
            <a:off x="5955440" y="364651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2B6DDD-EAA0-04AA-5726-3889C5F1F173}"/>
              </a:ext>
            </a:extLst>
          </p:cNvPr>
          <p:cNvSpPr/>
          <p:nvPr/>
        </p:nvSpPr>
        <p:spPr>
          <a:xfrm>
            <a:off x="3041612" y="364651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235728-4167-54D9-78A3-D88DAD1D20BE}"/>
              </a:ext>
            </a:extLst>
          </p:cNvPr>
          <p:cNvSpPr/>
          <p:nvPr/>
        </p:nvSpPr>
        <p:spPr>
          <a:xfrm>
            <a:off x="341883" y="3243998"/>
            <a:ext cx="448563" cy="596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EF7DB0-1334-4FF7-B27C-BF9D25EDBB7B}"/>
              </a:ext>
            </a:extLst>
          </p:cNvPr>
          <p:cNvSpPr/>
          <p:nvPr/>
        </p:nvSpPr>
        <p:spPr>
          <a:xfrm>
            <a:off x="7248525" y="371475"/>
            <a:ext cx="41719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 사항 화면</a:t>
            </a:r>
          </a:p>
        </p:txBody>
      </p:sp>
    </p:spTree>
    <p:extLst>
      <p:ext uri="{BB962C8B-B14F-4D97-AF65-F5344CB8AC3E}">
        <p14:creationId xmlns:p14="http://schemas.microsoft.com/office/powerpoint/2010/main" val="4960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748232-8C27-4F4A-93B2-28B14C3C6931}"/>
              </a:ext>
            </a:extLst>
          </p:cNvPr>
          <p:cNvSpPr/>
          <p:nvPr/>
        </p:nvSpPr>
        <p:spPr>
          <a:xfrm>
            <a:off x="142875" y="85725"/>
            <a:ext cx="41529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지역에너지통계연보 </a:t>
            </a:r>
            <a:r>
              <a:rPr lang="en-US" altLang="ko-KR" dirty="0"/>
              <a:t>[I-7-8]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696DAF-642A-4793-BFAB-E2CE8D30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807758"/>
            <a:ext cx="4152900" cy="4124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78F3E1-2678-420C-8E29-19E98A81C6C3}"/>
              </a:ext>
            </a:extLst>
          </p:cNvPr>
          <p:cNvSpPr/>
          <p:nvPr/>
        </p:nvSpPr>
        <p:spPr>
          <a:xfrm>
            <a:off x="2537460" y="3634740"/>
            <a:ext cx="53340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05009A-1DC3-4FB5-B779-1380C752D3AB}"/>
              </a:ext>
            </a:extLst>
          </p:cNvPr>
          <p:cNvSpPr/>
          <p:nvPr/>
        </p:nvSpPr>
        <p:spPr>
          <a:xfrm>
            <a:off x="3642359" y="1320165"/>
            <a:ext cx="6534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C6BAB8-8215-4E28-B7B3-0879F610E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5852178"/>
            <a:ext cx="4559300" cy="18383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1E26CC-EB49-4226-8160-64F0DFB6EF83}"/>
              </a:ext>
            </a:extLst>
          </p:cNvPr>
          <p:cNvSpPr/>
          <p:nvPr/>
        </p:nvSpPr>
        <p:spPr>
          <a:xfrm>
            <a:off x="4702175" y="85725"/>
            <a:ext cx="41529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지역에너지통계연보 </a:t>
            </a:r>
            <a:r>
              <a:rPr lang="en-US" altLang="ko-KR" dirty="0"/>
              <a:t>[V-4]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7F9DDC-A9DE-4515-8D7E-C99FFECB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6" y="862013"/>
            <a:ext cx="3067050" cy="43068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39F5D2-183A-4D48-BDF5-4C2A06F1BD0B}"/>
              </a:ext>
            </a:extLst>
          </p:cNvPr>
          <p:cNvSpPr/>
          <p:nvPr/>
        </p:nvSpPr>
        <p:spPr>
          <a:xfrm>
            <a:off x="5829300" y="4312658"/>
            <a:ext cx="958849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6612A2-07F4-4A8B-AF38-DF091CCB02B6}"/>
              </a:ext>
            </a:extLst>
          </p:cNvPr>
          <p:cNvSpPr/>
          <p:nvPr/>
        </p:nvSpPr>
        <p:spPr>
          <a:xfrm>
            <a:off x="6906259" y="1320165"/>
            <a:ext cx="804229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D3073A-490E-4080-83AC-CA9B85AC2209}"/>
              </a:ext>
            </a:extLst>
          </p:cNvPr>
          <p:cNvSpPr/>
          <p:nvPr/>
        </p:nvSpPr>
        <p:spPr>
          <a:xfrm>
            <a:off x="142875" y="5135095"/>
            <a:ext cx="41529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시군구</a:t>
            </a:r>
            <a:r>
              <a:rPr lang="ko-KR" altLang="en-US" dirty="0"/>
              <a:t> 에너지 수급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3ACB7B-E527-4E21-BB2C-7E2115215639}"/>
              </a:ext>
            </a:extLst>
          </p:cNvPr>
          <p:cNvSpPr/>
          <p:nvPr/>
        </p:nvSpPr>
        <p:spPr>
          <a:xfrm>
            <a:off x="2399666" y="7078980"/>
            <a:ext cx="53340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6CA97-6FC7-4574-92BF-B4AFFE4B53AB}"/>
              </a:ext>
            </a:extLst>
          </p:cNvPr>
          <p:cNvSpPr/>
          <p:nvPr/>
        </p:nvSpPr>
        <p:spPr>
          <a:xfrm>
            <a:off x="2315846" y="6386381"/>
            <a:ext cx="53340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5319FE-3D9D-427B-BBB0-95BB7E0FBEA7}"/>
              </a:ext>
            </a:extLst>
          </p:cNvPr>
          <p:cNvSpPr/>
          <p:nvPr/>
        </p:nvSpPr>
        <p:spPr>
          <a:xfrm>
            <a:off x="8667750" y="1057275"/>
            <a:ext cx="77279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경기도</a:t>
            </a:r>
            <a:r>
              <a:rPr lang="en-US" altLang="ko-KR" dirty="0"/>
              <a:t>,</a:t>
            </a:r>
            <a:r>
              <a:rPr lang="ko-KR" altLang="en-US" dirty="0" err="1"/>
              <a:t>시군구</a:t>
            </a:r>
            <a:r>
              <a:rPr lang="ko-KR" altLang="en-US" dirty="0"/>
              <a:t> 에너지 수급 통계에서 가정 전력 부분은 </a:t>
            </a:r>
            <a:endParaRPr lang="en-US" altLang="ko-KR" dirty="0"/>
          </a:p>
          <a:p>
            <a:pPr algn="ctr"/>
            <a:r>
              <a:rPr lang="en-US" altLang="ko-KR" dirty="0"/>
              <a:t>toe</a:t>
            </a:r>
            <a:r>
              <a:rPr lang="ko-KR" altLang="en-US" dirty="0"/>
              <a:t> 단위로 수집하고있습니다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가르쳐 주신 </a:t>
            </a:r>
            <a:r>
              <a:rPr lang="ko-KR" altLang="en-US" dirty="0" err="1"/>
              <a:t>계산식으로전력</a:t>
            </a:r>
            <a:r>
              <a:rPr lang="ko-KR" altLang="en-US" dirty="0"/>
              <a:t> 소비량을 계산하여 표출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계산식 </a:t>
            </a:r>
            <a:r>
              <a:rPr lang="en-US" altLang="ko-KR" b="1" dirty="0">
                <a:solidFill>
                  <a:schemeClr val="bg1"/>
                </a:solidFill>
              </a:rPr>
              <a:t>161(1000toe) * 1000(1000toe_to_toe) * 11630(</a:t>
            </a:r>
            <a:r>
              <a:rPr lang="en-US" altLang="ko-KR" b="1" dirty="0" err="1">
                <a:solidFill>
                  <a:schemeClr val="bg1"/>
                </a:solidFill>
              </a:rPr>
              <a:t>toe_to_kWh</a:t>
            </a:r>
            <a:r>
              <a:rPr lang="en-US" altLang="ko-KR" b="1" dirty="0">
                <a:solidFill>
                  <a:schemeClr val="bg1"/>
                </a:solidFill>
              </a:rPr>
              <a:t>) /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1190964(</a:t>
            </a:r>
            <a:r>
              <a:rPr lang="ko-KR" altLang="en-US" b="1" dirty="0">
                <a:solidFill>
                  <a:schemeClr val="bg1"/>
                </a:solidFill>
              </a:rPr>
              <a:t>인</a:t>
            </a:r>
            <a:r>
              <a:rPr lang="en-US" altLang="ko-KR" b="1" dirty="0">
                <a:solidFill>
                  <a:schemeClr val="bg1"/>
                </a:solidFill>
              </a:rPr>
              <a:t>) = 1,572 (kWh/</a:t>
            </a:r>
            <a:r>
              <a:rPr lang="ko-KR" altLang="en-US" b="1" dirty="0">
                <a:solidFill>
                  <a:schemeClr val="bg1"/>
                </a:solidFill>
              </a:rPr>
              <a:t>인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V-4</a:t>
            </a:r>
            <a:r>
              <a:rPr lang="ko-KR" altLang="en-US" dirty="0"/>
              <a:t>시트의 단위는 </a:t>
            </a:r>
            <a:r>
              <a:rPr lang="en-US" altLang="ko-KR" dirty="0"/>
              <a:t>GWh</a:t>
            </a:r>
            <a:r>
              <a:rPr lang="ko-KR" altLang="en-US" dirty="0"/>
              <a:t>로 단위가 틀리고 만약 경기도 전력은 </a:t>
            </a:r>
            <a:r>
              <a:rPr lang="en-US" altLang="ko-KR" dirty="0"/>
              <a:t>V-4</a:t>
            </a:r>
            <a:r>
              <a:rPr lang="ko-KR" altLang="en-US" dirty="0" err="1"/>
              <a:t>시트로하게되면</a:t>
            </a:r>
            <a:r>
              <a:rPr lang="ko-KR" altLang="en-US" dirty="0"/>
              <a:t> </a:t>
            </a:r>
            <a:r>
              <a:rPr lang="ko-KR" altLang="en-US" dirty="0" err="1"/>
              <a:t>시군구</a:t>
            </a:r>
            <a:r>
              <a:rPr lang="ko-KR" altLang="en-US" dirty="0"/>
              <a:t> 수집하고 단위가 다르게 수집이 되어야 할 것 같습니다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요약 부분으로 수집하지 않고 각 항목당 수집하게 되면</a:t>
            </a:r>
            <a:br>
              <a:rPr lang="en-US" altLang="ko-KR" dirty="0"/>
            </a:br>
            <a:r>
              <a:rPr lang="ko-KR" altLang="en-US" dirty="0"/>
              <a:t>각 부분마다 수집하는 단위가 달라 모든 항목의 계산식이 필요합니다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8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E9BFF3-3779-4641-97F2-1BF11E2B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502920"/>
            <a:ext cx="7225895" cy="34111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6FC6B0-4FC3-4A3B-B031-E99D67DBBA55}"/>
              </a:ext>
            </a:extLst>
          </p:cNvPr>
          <p:cNvSpPr/>
          <p:nvPr/>
        </p:nvSpPr>
        <p:spPr>
          <a:xfrm>
            <a:off x="3198510" y="125804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980775-B6B6-4DB6-B142-7CCC16537694}"/>
              </a:ext>
            </a:extLst>
          </p:cNvPr>
          <p:cNvSpPr/>
          <p:nvPr/>
        </p:nvSpPr>
        <p:spPr>
          <a:xfrm>
            <a:off x="3372260" y="92617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508BC97-328A-4065-A66A-C9CB5EB176F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197863" y="1337523"/>
            <a:ext cx="2922195" cy="38437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6C70E9-C116-473E-A86F-F10ECF8609C3}"/>
              </a:ext>
            </a:extLst>
          </p:cNvPr>
          <p:cNvSpPr/>
          <p:nvPr/>
        </p:nvSpPr>
        <p:spPr>
          <a:xfrm>
            <a:off x="7580854" y="3978387"/>
            <a:ext cx="4399424" cy="148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지금 숫자에서 </a:t>
            </a:r>
            <a:r>
              <a:rPr lang="en-US" altLang="ko-KR" dirty="0">
                <a:solidFill>
                  <a:schemeClr val="tx1"/>
                </a:solidFill>
              </a:rPr>
              <a:t>1000</a:t>
            </a:r>
            <a:r>
              <a:rPr lang="ko-KR" altLang="en-US" dirty="0">
                <a:solidFill>
                  <a:schemeClr val="tx1"/>
                </a:solidFill>
              </a:rPr>
              <a:t>을 나눈 값이어야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 0.004 toe/</a:t>
            </a:r>
            <a:r>
              <a:rPr lang="ko-KR" altLang="en-US" dirty="0">
                <a:solidFill>
                  <a:schemeClr val="tx1"/>
                </a:solidFill>
              </a:rPr>
              <a:t>인 이 맞습니다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88F60-5B71-48D6-A8B2-7AA7E0FD63E2}"/>
              </a:ext>
            </a:extLst>
          </p:cNvPr>
          <p:cNvSpPr/>
          <p:nvPr/>
        </p:nvSpPr>
        <p:spPr>
          <a:xfrm>
            <a:off x="5389682" y="1293264"/>
            <a:ext cx="934918" cy="234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FAEA0-C1DF-484C-98DD-A964EB1890BD}"/>
              </a:ext>
            </a:extLst>
          </p:cNvPr>
          <p:cNvSpPr/>
          <p:nvPr/>
        </p:nvSpPr>
        <p:spPr>
          <a:xfrm>
            <a:off x="6497392" y="1298173"/>
            <a:ext cx="934918" cy="234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379749-6DB7-4BAA-A3B7-E3695B86C379}"/>
              </a:ext>
            </a:extLst>
          </p:cNvPr>
          <p:cNvSpPr/>
          <p:nvPr/>
        </p:nvSpPr>
        <p:spPr>
          <a:xfrm>
            <a:off x="7943850" y="400050"/>
            <a:ext cx="3876675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</a:t>
            </a:r>
            <a:r>
              <a:rPr lang="en-US" altLang="ko-KR" dirty="0"/>
              <a:t>,</a:t>
            </a:r>
            <a:r>
              <a:rPr lang="ko-KR" altLang="en-US" dirty="0"/>
              <a:t>시군 수집 단위는 </a:t>
            </a:r>
            <a:r>
              <a:rPr lang="en-US" altLang="ko-KR" dirty="0"/>
              <a:t>1000 toe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부분을 </a:t>
            </a:r>
            <a:r>
              <a:rPr lang="en-US" altLang="ko-KR" dirty="0"/>
              <a:t>1000</a:t>
            </a:r>
            <a:r>
              <a:rPr lang="ko-KR" altLang="en-US" dirty="0"/>
              <a:t>으로 나뉘게 되면</a:t>
            </a:r>
            <a:br>
              <a:rPr lang="en-US" altLang="ko-KR" dirty="0"/>
            </a:br>
            <a:r>
              <a:rPr lang="ko-KR" altLang="en-US" dirty="0"/>
              <a:t>경기도 </a:t>
            </a:r>
            <a:r>
              <a:rPr lang="en-US" altLang="ko-KR" dirty="0"/>
              <a:t>1</a:t>
            </a:r>
            <a:r>
              <a:rPr lang="ko-KR" altLang="en-US" dirty="0"/>
              <a:t>인당 최종에너지소비의 값이</a:t>
            </a:r>
            <a:br>
              <a:rPr lang="en-US" altLang="ko-KR" dirty="0"/>
            </a:br>
            <a:r>
              <a:rPr lang="en-US" altLang="ko-KR" dirty="0"/>
              <a:t>0.002 </a:t>
            </a:r>
            <a:r>
              <a:rPr lang="ko-KR" altLang="en-US" dirty="0"/>
              <a:t>로 변경이 되는데 맞는지 </a:t>
            </a:r>
            <a:r>
              <a:rPr lang="ko-KR" altLang="en-US" dirty="0" err="1"/>
              <a:t>확인부탁드립니다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저번에 주신 계산식 첨부합니다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2844;p78">
            <a:extLst>
              <a:ext uri="{FF2B5EF4-FFF2-40B4-BE49-F238E27FC236}">
                <a16:creationId xmlns:a16="http://schemas.microsoft.com/office/drawing/2014/main" id="{B6CE7643-15A8-4166-8E4D-D2224227277F}"/>
              </a:ext>
            </a:extLst>
          </p:cNvPr>
          <p:cNvSpPr txBox="1"/>
          <p:nvPr/>
        </p:nvSpPr>
        <p:spPr>
          <a:xfrm>
            <a:off x="12452600" y="98275"/>
            <a:ext cx="5854200" cy="59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주어진 데이터.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최종에너지소비량: 1,723 (1000toe)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전력소비량: 532 (1000toe)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가정부문 전력소비량: 161 (1000toe)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인구: 1,190,964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2021년 수원시 GRDP: 35,684,685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상수값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1000toe_to_toe: 1,000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toe_to_kWh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: 11,630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1인당 최종에너지소비(2022): 1.45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 소수점 둘째자리까지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=1723(1000toe) * 1000(1000toe_to_toe) / 1190964(인) = 1.45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1인당 전력소비량 (2022): 5,195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 소수점 없이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=532(1000toe) * 1000(1000toe_to_toe) * 11630(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toe_to_kWh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) / 1190964(인) = 5,195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가정부문 1인당 전력소비량 (2022): 1,572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 소수점 없이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=161(1000toe) * 1000(1000toe_to_toe) * 11630(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toe_to_kWh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) /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1190964(인) = 1,572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GRDP당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최종에너지 소비량 (2021): 0.048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/백만원) 소수점 셋째자리 까지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 1723(1000toe) * 1000 (1000toe_to_toe) / 35684685(백만원) = 0.048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/백만원)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376ABA-8041-4C08-BEEC-73A8AFB8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91" y="4933950"/>
            <a:ext cx="6838950" cy="19240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19CDB-3E7F-48A7-8622-B76767874DCA}"/>
              </a:ext>
            </a:extLst>
          </p:cNvPr>
          <p:cNvSpPr/>
          <p:nvPr/>
        </p:nvSpPr>
        <p:spPr>
          <a:xfrm>
            <a:off x="6096000" y="5462643"/>
            <a:ext cx="752475" cy="404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8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408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ssh</dc:creator>
  <cp:lastModifiedBy>ssh</cp:lastModifiedBy>
  <cp:revision>4</cp:revision>
  <dcterms:created xsi:type="dcterms:W3CDTF">2025-07-22T09:10:29Z</dcterms:created>
  <dcterms:modified xsi:type="dcterms:W3CDTF">2025-07-22T09:34:39Z</dcterms:modified>
</cp:coreProperties>
</file>