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64" r:id="rId2"/>
    <p:sldId id="275" r:id="rId3"/>
    <p:sldId id="331" r:id="rId4"/>
    <p:sldId id="328" r:id="rId5"/>
    <p:sldId id="332" r:id="rId6"/>
    <p:sldId id="329" r:id="rId7"/>
    <p:sldId id="333" r:id="rId8"/>
    <p:sldId id="33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5" autoAdjust="0"/>
    <p:restoredTop sz="94660"/>
  </p:normalViewPr>
  <p:slideViewPr>
    <p:cSldViewPr snapToGrid="0">
      <p:cViewPr>
        <p:scale>
          <a:sx n="125" d="100"/>
          <a:sy n="125" d="100"/>
        </p:scale>
        <p:origin x="1668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9D517-1EB5-41E4-9995-722BCE3F548E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77C34-F42F-404E-886A-5EF963039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568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EF229E-A0CB-03E9-5548-BC420AEC2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D0871C-60B9-F95B-BBC1-E3FBCAAA8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99D1EC-9217-F5E4-4F48-F4B5FBBF4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6DDF-B65F-40DA-AEBB-CA54BAE12AC5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C0E2A9-B963-5FDF-1115-064F3D842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70988C-CCC9-ABC8-AB84-1A45956A1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62D1-978C-4991-8441-222C880A4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683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A67FE0-7D1C-99B2-9F1C-18A201E18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AB726B-2E7C-6377-E51E-EB8D74A26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EA8656-6FF8-81AA-8C0E-D348BC86A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6DDF-B65F-40DA-AEBB-CA54BAE12AC5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5ADAC5-25A9-E0ED-86C1-D0AF9419E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94F802-55A9-02F7-DBED-FBB9D5362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62D1-978C-4991-8441-222C880A4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850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E2BA6B-3F39-D604-0C42-0CCDD1DFF1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AA63F6-C47C-AA00-5501-7E573FC4D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15D93F-3D99-558F-B5E0-2E3AC45FC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6DDF-B65F-40DA-AEBB-CA54BAE12AC5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5176DE-59A4-029A-1483-21F25041B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F13BD4-DC68-E7C8-A9A5-6E0C8D585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62D1-978C-4991-8441-222C880A4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63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CC5C4-0EF9-8C20-5556-88BD95C55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3E8E92-00C4-0E8E-9DB2-6A9B18B4F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CF73CB-79E0-E8A4-C7D7-FD1D0423E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6DDF-B65F-40DA-AEBB-CA54BAE12AC5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67A31A-929A-E12A-8035-9E790E824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FB367F-B6DF-D4C0-49A3-90AADC6B2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62D1-978C-4991-8441-222C880A4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095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2B2EEF-FE91-0597-C14F-1D98D0828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E11FD3-BD6A-8F66-8E0E-AA7431BBE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D01F9F-9477-E92C-BD39-5A444A016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6DDF-B65F-40DA-AEBB-CA54BAE12AC5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DFA09C-BE2B-883E-3EE7-C2151F78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3BB215-D463-B1F9-00C5-CE4565320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62D1-978C-4991-8441-222C880A4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553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61847-032C-EC06-7919-0441B3E8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A669AA-9BE3-2643-E382-960996794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BF819E-2C06-EBCC-F151-7538F634D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C5E7AE-00E8-B6AF-4DA9-8BB252FCC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6DDF-B65F-40DA-AEBB-CA54BAE12AC5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76D21B-0F2B-B546-B7D0-7A9288375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00813E-3D1D-E029-AB83-D4566264E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62D1-978C-4991-8441-222C880A4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814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A57E8-884A-BDDC-333A-39A98519F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3DD9DC-0426-1207-D143-8FF617B04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4104F8-D392-3A16-1D8A-B70BB33F9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AD40A5-8687-DB60-F2F5-83294F93DA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458188-C80B-CE69-E093-B7EB49099F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3FE936-F628-08CA-A357-562C54FF9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6DDF-B65F-40DA-AEBB-CA54BAE12AC5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2C2788-BB02-DED2-6468-4F779159D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6909C01-95DB-B047-0A74-64700772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62D1-978C-4991-8441-222C880A4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58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938A05-D741-BE7F-CA6B-B8D767902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1E683A-401B-BBDF-0951-581AD8109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6DDF-B65F-40DA-AEBB-CA54BAE12AC5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729433-72FD-AEB0-B674-3EF93B003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64BF3D-91B6-8F52-0A8A-AEB6BDF0B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62D1-978C-4991-8441-222C880A4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97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C6AF59-2F75-907C-DD08-3B503F2D4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6DDF-B65F-40DA-AEBB-CA54BAE12AC5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B28FA8-8896-9BC3-B3F4-F92E0156E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756BBA-134C-44CE-B953-87B96D8AE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62D1-978C-4991-8441-222C880A4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080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42077-4336-B508-CB37-76C767EDB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2D94FB-622D-C2D2-8FD4-69F3981B6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08ACEE-FB0D-218B-D0BD-73CDE777C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9473D0-DC5F-DBC6-1844-27314B905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6DDF-B65F-40DA-AEBB-CA54BAE12AC5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4E1CB6-88BE-85B9-BF74-9C5B671F7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1FA6DD-10AD-1495-DB38-169BFB2D7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62D1-978C-4991-8441-222C880A4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384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76292D-ADA3-1783-6F4D-7D90E9609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EAD879-C2BD-4CEB-3511-2E7819ABA2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7EA95B-9E1D-2379-FD7D-6E06FD63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DCFE9F-9B6F-B5CC-4E32-C0C3F92D9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6DDF-B65F-40DA-AEBB-CA54BAE12AC5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611CC0-3BAF-2B19-7659-86563ECDE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4CBC86-CD62-5999-6DFE-E06A679C3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62D1-978C-4991-8441-222C880A4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175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FB638D-C435-8034-A457-F15057077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90D018-D7FE-F9DC-2D9E-2D914F59B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55817D-060C-553C-E773-9F73E47CDC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0B6DDF-B65F-40DA-AEBB-CA54BAE12AC5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C52023-79D4-60FD-A597-F60D03A2E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D3C47E-1452-E9E0-50F7-7631F9D6F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4362D1-978C-4991-8441-222C880A4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539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8BAE95-8AFE-BA35-DF71-8656665B9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1C9F6C-C7AD-52CC-B2EA-18E449713A01}"/>
              </a:ext>
            </a:extLst>
          </p:cNvPr>
          <p:cNvSpPr txBox="1"/>
          <p:nvPr/>
        </p:nvSpPr>
        <p:spPr>
          <a:xfrm>
            <a:off x="3520618" y="2634915"/>
            <a:ext cx="5150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에너지</a:t>
            </a:r>
            <a:r>
              <a:rPr lang="en-US" altLang="ko-KR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-</a:t>
            </a:r>
            <a:r>
              <a:rPr lang="ko-KR" altLang="en-US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태양광 도입</a:t>
            </a:r>
            <a:r>
              <a:rPr lang="en-US" altLang="ko-KR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-</a:t>
            </a:r>
            <a:r>
              <a:rPr lang="ko-KR" altLang="en-US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태양광 </a:t>
            </a:r>
            <a:r>
              <a:rPr lang="ko-KR" altLang="en-US" sz="28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잠재량</a:t>
            </a:r>
            <a:endParaRPr lang="ko-KR" altLang="en-US" sz="28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6392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5F3002-1A15-FBE1-C39A-A2B3098ECFF6}"/>
              </a:ext>
            </a:extLst>
          </p:cNvPr>
          <p:cNvSpPr txBox="1"/>
          <p:nvPr/>
        </p:nvSpPr>
        <p:spPr>
          <a:xfrm>
            <a:off x="125790" y="354007"/>
            <a:ext cx="853676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-100" normalizeH="0" baseline="0" noProof="0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black"/>
                </a:solidFill>
                <a:effectLst>
                  <a:outerShdw blurRad="25400" dist="12700" dir="5400000" algn="t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+mn-cs"/>
              </a:rPr>
              <a:t>Data 01</a:t>
            </a:r>
            <a:endParaRPr kumimoji="0" lang="ko-KR" altLang="en-US" sz="1800" b="0" i="0" u="none" strike="noStrike" kern="1200" cap="none" spc="-100" normalizeH="0" baseline="0" noProof="0" dirty="0">
              <a:ln>
                <a:solidFill>
                  <a:srgbClr val="156082">
                    <a:alpha val="0"/>
                  </a:srgbClr>
                </a:solidFill>
              </a:ln>
              <a:solidFill>
                <a:prstClr val="black"/>
              </a:solidFill>
              <a:effectLst>
                <a:outerShdw blurRad="25400" dist="12700" dir="5400000" algn="t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경기천년제목 Medium" panose="02020603020101020101" pitchFamily="18" charset="-127"/>
              <a:ea typeface="경기천년제목 Medium" panose="02020603020101020101" pitchFamily="18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BD0EE1-3551-1687-7D0B-D6062759710E}"/>
              </a:ext>
            </a:extLst>
          </p:cNvPr>
          <p:cNvSpPr txBox="1"/>
          <p:nvPr/>
        </p:nvSpPr>
        <p:spPr>
          <a:xfrm>
            <a:off x="1088829" y="292451"/>
            <a:ext cx="8502846" cy="40011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0000"/>
              </a:lnSpc>
              <a:defRPr sz="24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 Bold" panose="02020803020101020101" pitchFamily="18" charset="-127"/>
                <a:ea typeface="경기천년제목 Bold" panose="02020803020101020101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600" b="0" i="0" u="none" strike="noStrike" kern="1200" cap="none" spc="-60" normalizeH="0" baseline="0" noProof="0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이론적 </a:t>
            </a:r>
            <a:r>
              <a:rPr kumimoji="0" lang="ko-KR" altLang="en-US" sz="2600" b="0" i="0" u="none" strike="noStrike" kern="1200" cap="none" spc="-60" normalizeH="0" baseline="0" noProof="0" dirty="0" err="1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잠재량</a:t>
            </a:r>
            <a:r>
              <a:rPr kumimoji="0" lang="ko-KR" altLang="en-US" sz="2600" b="0" i="0" u="none" strike="noStrike" kern="1200" cap="none" spc="-60" normalizeH="0" baseline="0" noProof="0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 지도</a:t>
            </a:r>
            <a:endParaRPr kumimoji="0" lang="en-US" altLang="ko-KR" sz="2600" b="0" i="0" u="none" strike="noStrike" kern="1200" cap="none" spc="-60" normalizeH="0" baseline="0" noProof="0" dirty="0">
              <a:ln>
                <a:solidFill>
                  <a:srgbClr val="156082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03B9885-36C2-9C5B-07CB-67489090EE16}"/>
              </a:ext>
            </a:extLst>
          </p:cNvPr>
          <p:cNvGrpSpPr/>
          <p:nvPr/>
        </p:nvGrpSpPr>
        <p:grpSpPr>
          <a:xfrm>
            <a:off x="495499" y="862127"/>
            <a:ext cx="6041522" cy="908230"/>
            <a:chOff x="495499" y="862127"/>
            <a:chExt cx="6041522" cy="90823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226C748-B645-2F21-17AF-148491E95F40}"/>
                </a:ext>
              </a:extLst>
            </p:cNvPr>
            <p:cNvSpPr txBox="1"/>
            <p:nvPr/>
          </p:nvSpPr>
          <p:spPr>
            <a:xfrm>
              <a:off x="554228" y="1431803"/>
              <a:ext cx="598279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0" indent="-285750" defTabSz="457200" fontAlgn="base" latinLnBrk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ko-KR" altLang="en-US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태양광 발전을 위해 이론적으로 활용할 수 있는 태양 에너지를 산정</a:t>
              </a: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DFFC090-EB94-C936-99E4-770CD9EA3E8B}"/>
                </a:ext>
              </a:extLst>
            </p:cNvPr>
            <p:cNvGrpSpPr/>
            <p:nvPr/>
          </p:nvGrpSpPr>
          <p:grpSpPr>
            <a:xfrm>
              <a:off x="495499" y="862127"/>
              <a:ext cx="1211426" cy="400110"/>
              <a:chOff x="586105" y="1237394"/>
              <a:chExt cx="1211426" cy="400110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1F643F9-4807-2F46-5D80-A66A665CC893}"/>
                  </a:ext>
                </a:extLst>
              </p:cNvPr>
              <p:cNvSpPr txBox="1"/>
              <p:nvPr/>
            </p:nvSpPr>
            <p:spPr>
              <a:xfrm>
                <a:off x="756861" y="1237394"/>
                <a:ext cx="1040670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2000" b="1" i="0" u="none" strike="noStrike" kern="0" cap="none" spc="-150" normalizeH="0" baseline="0" noProof="0" dirty="0">
                    <a:ln w="3175">
                      <a:solidFill>
                        <a:prstClr val="black">
                          <a:lumMod val="85000"/>
                          <a:lumOff val="15000"/>
                          <a:alpha val="1000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경기천년제목 Medium" panose="02020603020101020101" pitchFamily="18" charset="-127"/>
                    <a:ea typeface="경기천년제목 Medium" panose="02020603020101020101" pitchFamily="18" charset="-127"/>
                    <a:cs typeface="+mn-cs"/>
                  </a:rPr>
                  <a:t>분석 내용</a:t>
                </a:r>
                <a:endParaRPr kumimoji="0" lang="en-US" altLang="ko-KR" sz="2000" b="1" i="0" u="none" strike="noStrike" kern="0" cap="none" spc="-150" normalizeH="0" baseline="0" noProof="0" dirty="0">
                  <a:ln w="3175">
                    <a:solidFill>
                      <a:prstClr val="black">
                        <a:lumMod val="85000"/>
                        <a:lumOff val="15000"/>
                        <a:alpha val="1000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경기천년제목 Medium" panose="02020603020101020101" pitchFamily="18" charset="-127"/>
                  <a:ea typeface="경기천년제목 Medium" panose="02020603020101020101" pitchFamily="18" charset="-127"/>
                  <a:cs typeface="+mn-cs"/>
                </a:endParaRPr>
              </a:p>
            </p:txBody>
          </p: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504EF509-DFD5-E769-8B33-72587FA58250}"/>
                  </a:ext>
                </a:extLst>
              </p:cNvPr>
              <p:cNvGrpSpPr/>
              <p:nvPr/>
            </p:nvGrpSpPr>
            <p:grpSpPr>
              <a:xfrm>
                <a:off x="586105" y="1334378"/>
                <a:ext cx="191586" cy="183356"/>
                <a:chOff x="513533" y="1232778"/>
                <a:chExt cx="191586" cy="183356"/>
              </a:xfrm>
            </p:grpSpPr>
            <p:grpSp>
              <p:nvGrpSpPr>
                <p:cNvPr id="9" name="그룹 8">
                  <a:extLst>
                    <a:ext uri="{FF2B5EF4-FFF2-40B4-BE49-F238E27FC236}">
                      <a16:creationId xmlns:a16="http://schemas.microsoft.com/office/drawing/2014/main" id="{2FD71E35-B55A-4F02-5BCC-29E689E1C92E}"/>
                    </a:ext>
                  </a:extLst>
                </p:cNvPr>
                <p:cNvGrpSpPr/>
                <p:nvPr/>
              </p:nvGrpSpPr>
              <p:grpSpPr>
                <a:xfrm>
                  <a:off x="513533" y="1232778"/>
                  <a:ext cx="191586" cy="183356"/>
                  <a:chOff x="555013" y="1169039"/>
                  <a:chExt cx="109274" cy="292392"/>
                </a:xfrm>
              </p:grpSpPr>
              <p:sp>
                <p:nvSpPr>
                  <p:cNvPr id="11" name="사각형: 둥근 모서리 10">
                    <a:extLst>
                      <a:ext uri="{FF2B5EF4-FFF2-40B4-BE49-F238E27FC236}">
                        <a16:creationId xmlns:a16="http://schemas.microsoft.com/office/drawing/2014/main" id="{83CE07A0-6015-C482-A53B-1C192F999B66}"/>
                      </a:ext>
                    </a:extLst>
                  </p:cNvPr>
                  <p:cNvSpPr/>
                  <p:nvPr/>
                </p:nvSpPr>
                <p:spPr>
                  <a:xfrm>
                    <a:off x="613978" y="1169039"/>
                    <a:ext cx="50309" cy="292392"/>
                  </a:xfrm>
                  <a:prstGeom prst="roundRect">
                    <a:avLst>
                      <a:gd name="adj" fmla="val 31430"/>
                    </a:avLst>
                  </a:prstGeom>
                  <a:solidFill>
                    <a:sysClr val="window" lastClr="FFFFFF">
                      <a:lumMod val="75000"/>
                    </a:sysClr>
                  </a:solidFill>
                  <a:ln w="508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KoPub돋움체 Medium"/>
                      <a:ea typeface="KoPub돋움체 Medium"/>
                      <a:cs typeface="+mn-cs"/>
                    </a:endParaRPr>
                  </a:p>
                </p:txBody>
              </p:sp>
              <p:sp>
                <p:nvSpPr>
                  <p:cNvPr id="12" name="사각형: 둥근 모서리 11">
                    <a:extLst>
                      <a:ext uri="{FF2B5EF4-FFF2-40B4-BE49-F238E27FC236}">
                        <a16:creationId xmlns:a16="http://schemas.microsoft.com/office/drawing/2014/main" id="{66A570A2-52C9-B9EA-629D-3A5C3A91FA6D}"/>
                      </a:ext>
                    </a:extLst>
                  </p:cNvPr>
                  <p:cNvSpPr/>
                  <p:nvPr/>
                </p:nvSpPr>
                <p:spPr>
                  <a:xfrm>
                    <a:off x="555013" y="1169039"/>
                    <a:ext cx="98974" cy="292392"/>
                  </a:xfrm>
                  <a:prstGeom prst="round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508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KoPub돋움체 Medium"/>
                      <a:ea typeface="KoPub돋움체 Medium"/>
                      <a:cs typeface="+mn-cs"/>
                    </a:endParaRPr>
                  </a:p>
                </p:txBody>
              </p:sp>
            </p:grpSp>
            <p:sp>
              <p:nvSpPr>
                <p:cNvPr id="10" name="화살표: 갈매기형 수장 9">
                  <a:extLst>
                    <a:ext uri="{FF2B5EF4-FFF2-40B4-BE49-F238E27FC236}">
                      <a16:creationId xmlns:a16="http://schemas.microsoft.com/office/drawing/2014/main" id="{9B1C8833-F9CB-FFF9-C7A7-967A5E30C375}"/>
                    </a:ext>
                  </a:extLst>
                </p:cNvPr>
                <p:cNvSpPr/>
                <p:nvPr/>
              </p:nvSpPr>
              <p:spPr>
                <a:xfrm>
                  <a:off x="572263" y="1280872"/>
                  <a:ext cx="67500" cy="84940"/>
                </a:xfrm>
                <a:prstGeom prst="chevron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oPub돋움체 Medium"/>
                    <a:ea typeface="KoPub돋움체 Medium"/>
                    <a:cs typeface="+mn-cs"/>
                  </a:endParaRPr>
                </a:p>
              </p:txBody>
            </p:sp>
          </p:grpSp>
        </p:grp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94FC027-A8AF-CDD0-E15B-63544EB54CFF}"/>
              </a:ext>
            </a:extLst>
          </p:cNvPr>
          <p:cNvGrpSpPr/>
          <p:nvPr/>
        </p:nvGrpSpPr>
        <p:grpSpPr>
          <a:xfrm>
            <a:off x="495499" y="2061985"/>
            <a:ext cx="5723082" cy="2293225"/>
            <a:chOff x="495499" y="2541288"/>
            <a:chExt cx="5723082" cy="229322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2A7378-6027-370E-49B1-F9487A516F63}"/>
                </a:ext>
              </a:extLst>
            </p:cNvPr>
            <p:cNvSpPr txBox="1"/>
            <p:nvPr/>
          </p:nvSpPr>
          <p:spPr>
            <a:xfrm>
              <a:off x="554229" y="3110964"/>
              <a:ext cx="5664352" cy="17235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defTabSz="457200" fontAlgn="base" latinLnBrk="0">
                <a:spcBef>
                  <a:spcPts val="400"/>
                </a:spcBef>
                <a:buFont typeface="Arial" panose="020B0604020202020204" pitchFamily="34" charset="0"/>
                <a:buChar char="•"/>
                <a:defRPr/>
              </a:pPr>
              <a:r>
                <a:rPr lang="ko-KR" altLang="en-US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한국에너지기술연구원의 수평면 </a:t>
              </a:r>
              <a:r>
                <a:rPr lang="ko-KR" altLang="en-US" sz="1600" kern="0" spc="-130" dirty="0" err="1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전일사량</a:t>
              </a:r>
              <a:r>
                <a:rPr lang="ko-KR" altLang="en-US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 데이터 </a:t>
              </a:r>
              <a:r>
                <a:rPr lang="en-US" altLang="ko-KR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(1,500m</a:t>
              </a:r>
              <a:r>
                <a:rPr lang="ko-KR" altLang="en-US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 격자</a:t>
              </a:r>
              <a:r>
                <a:rPr lang="en-US" altLang="ko-KR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)</a:t>
              </a:r>
              <a:r>
                <a:rPr lang="ko-KR" altLang="en-US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를 </a:t>
              </a:r>
              <a:r>
                <a:rPr lang="ko-KR" altLang="en-US" sz="1600" kern="0" spc="-130" dirty="0" err="1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역거리</a:t>
              </a:r>
              <a:r>
                <a:rPr lang="ko-KR" altLang="en-US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 가중법을 적용하여 </a:t>
              </a:r>
              <a:r>
                <a:rPr lang="en-US" altLang="ko-KR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10m </a:t>
              </a:r>
              <a:r>
                <a:rPr lang="ko-KR" altLang="en-US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해상도로 변환하여 활용</a:t>
              </a:r>
              <a:endParaRPr lang="en-US" altLang="ko-KR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  <a:p>
              <a:pPr marL="285750" indent="-285750" defTabSz="457200" fontAlgn="base" latinLnBrk="0">
                <a:spcBef>
                  <a:spcPts val="400"/>
                </a:spcBef>
                <a:buFont typeface="Arial" panose="020B0604020202020204" pitchFamily="34" charset="0"/>
                <a:buChar char="•"/>
                <a:defRPr/>
              </a:pPr>
              <a:r>
                <a:rPr lang="ko-KR" altLang="en-US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원데이터의 단위는 </a:t>
              </a:r>
              <a:r>
                <a:rPr lang="en-US" altLang="ko-KR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kWh/m</a:t>
              </a:r>
              <a:r>
                <a:rPr lang="en-US" altLang="ko-KR" sz="1600" kern="0" spc="-130" baseline="3000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2</a:t>
              </a:r>
              <a:r>
                <a:rPr lang="en-US" altLang="ko-KR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/day</a:t>
              </a:r>
              <a:r>
                <a:rPr lang="ko-KR" altLang="en-US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이며</a:t>
              </a:r>
              <a:r>
                <a:rPr lang="en-US" altLang="ko-KR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, </a:t>
              </a:r>
              <a:r>
                <a:rPr lang="ko-KR" altLang="en-US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이를 </a:t>
              </a:r>
              <a:r>
                <a:rPr lang="en-US" altLang="ko-KR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MWh/m</a:t>
              </a:r>
              <a:r>
                <a:rPr lang="en-US" altLang="ko-KR" sz="1600" kern="0" spc="-130" baseline="3000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2</a:t>
              </a:r>
              <a:r>
                <a:rPr lang="en-US" altLang="ko-KR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/year</a:t>
              </a:r>
              <a:r>
                <a:rPr lang="ko-KR" altLang="en-US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로 변환하여 활용</a:t>
              </a:r>
              <a:endParaRPr lang="en-US" altLang="ko-KR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  <a:p>
              <a:pPr marL="285750" indent="-285750" defTabSz="457200" fontAlgn="base" latinLnBrk="0">
                <a:spcBef>
                  <a:spcPts val="400"/>
                </a:spcBef>
                <a:buFont typeface="Arial" panose="020B0604020202020204" pitchFamily="34" charset="0"/>
                <a:buChar char="•"/>
                <a:defRPr/>
              </a:pPr>
              <a:r>
                <a:rPr lang="ko-KR" altLang="en-US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이론적 잠재량의 정의상</a:t>
              </a:r>
              <a:r>
                <a:rPr lang="en-US" altLang="ko-KR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, </a:t>
              </a:r>
              <a:r>
                <a:rPr lang="ko-KR" altLang="en-US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이론적 잠재량은 수평면 </a:t>
              </a:r>
              <a:r>
                <a:rPr lang="ko-KR" altLang="en-US" sz="1600" kern="0" spc="-130" dirty="0" err="1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전일사량과</a:t>
              </a:r>
              <a:r>
                <a:rPr lang="ko-KR" altLang="en-US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 같음</a:t>
              </a:r>
              <a:endParaRPr lang="en-US" altLang="ko-KR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  <a:p>
              <a:pPr marL="285750" indent="-285750" defTabSz="457200" fontAlgn="base" latinLnBrk="0">
                <a:spcBef>
                  <a:spcPts val="400"/>
                </a:spcBef>
                <a:buFont typeface="Arial" panose="020B0604020202020204" pitchFamily="34" charset="0"/>
                <a:buChar char="•"/>
                <a:defRPr/>
              </a:pPr>
              <a:r>
                <a:rPr lang="ko-KR" altLang="en-US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건물 경계 데이터 활용하여</a:t>
              </a:r>
              <a:r>
                <a:rPr lang="en-US" altLang="ko-KR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 </a:t>
              </a:r>
              <a:r>
                <a:rPr lang="ko-KR" altLang="en-US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옥상형과 지상형 태양광으로 나눔</a:t>
              </a:r>
              <a:endParaRPr lang="en-US" altLang="ko-KR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F01F12AA-BDA7-5512-9EC2-606D36E4B783}"/>
                </a:ext>
              </a:extLst>
            </p:cNvPr>
            <p:cNvGrpSpPr/>
            <p:nvPr/>
          </p:nvGrpSpPr>
          <p:grpSpPr>
            <a:xfrm>
              <a:off x="495499" y="2541288"/>
              <a:ext cx="1211426" cy="400110"/>
              <a:chOff x="586105" y="1237394"/>
              <a:chExt cx="1211426" cy="400110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16F4BAE-F8D5-99F6-7964-C231FCC8610D}"/>
                  </a:ext>
                </a:extLst>
              </p:cNvPr>
              <p:cNvSpPr txBox="1"/>
              <p:nvPr/>
            </p:nvSpPr>
            <p:spPr>
              <a:xfrm>
                <a:off x="756861" y="1237394"/>
                <a:ext cx="1040670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2000" b="1" i="0" u="none" strike="noStrike" kern="0" cap="none" spc="-150" normalizeH="0" baseline="0" noProof="0" dirty="0">
                    <a:ln w="3175">
                      <a:solidFill>
                        <a:prstClr val="black">
                          <a:lumMod val="85000"/>
                          <a:lumOff val="15000"/>
                          <a:alpha val="1000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경기천년제목 Medium" panose="02020603020101020101" pitchFamily="18" charset="-127"/>
                    <a:ea typeface="경기천년제목 Medium" panose="02020603020101020101" pitchFamily="18" charset="-127"/>
                    <a:cs typeface="+mn-cs"/>
                  </a:rPr>
                  <a:t>분석 방법</a:t>
                </a:r>
                <a:endParaRPr kumimoji="0" lang="en-US" altLang="ko-KR" sz="2000" b="1" i="0" u="none" strike="noStrike" kern="0" cap="none" spc="-150" normalizeH="0" baseline="0" noProof="0" dirty="0">
                  <a:ln w="3175">
                    <a:solidFill>
                      <a:prstClr val="black">
                        <a:lumMod val="85000"/>
                        <a:lumOff val="15000"/>
                        <a:alpha val="1000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경기천년제목 Medium" panose="02020603020101020101" pitchFamily="18" charset="-127"/>
                  <a:ea typeface="경기천년제목 Medium" panose="02020603020101020101" pitchFamily="18" charset="-127"/>
                  <a:cs typeface="+mn-cs"/>
                </a:endParaRPr>
              </a:p>
            </p:txBody>
          </p: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97BA63ED-65F8-DCF8-5924-50D5B04858DD}"/>
                  </a:ext>
                </a:extLst>
              </p:cNvPr>
              <p:cNvGrpSpPr/>
              <p:nvPr/>
            </p:nvGrpSpPr>
            <p:grpSpPr>
              <a:xfrm>
                <a:off x="586105" y="1334378"/>
                <a:ext cx="191586" cy="183356"/>
                <a:chOff x="513533" y="1232778"/>
                <a:chExt cx="191586" cy="183356"/>
              </a:xfrm>
            </p:grpSpPr>
            <p:grpSp>
              <p:nvGrpSpPr>
                <p:cNvPr id="18" name="그룹 17">
                  <a:extLst>
                    <a:ext uri="{FF2B5EF4-FFF2-40B4-BE49-F238E27FC236}">
                      <a16:creationId xmlns:a16="http://schemas.microsoft.com/office/drawing/2014/main" id="{2694B91F-5B89-39AD-10A4-619C66E04C9E}"/>
                    </a:ext>
                  </a:extLst>
                </p:cNvPr>
                <p:cNvGrpSpPr/>
                <p:nvPr/>
              </p:nvGrpSpPr>
              <p:grpSpPr>
                <a:xfrm>
                  <a:off x="513533" y="1232778"/>
                  <a:ext cx="191586" cy="183356"/>
                  <a:chOff x="555013" y="1169039"/>
                  <a:chExt cx="109274" cy="292392"/>
                </a:xfrm>
              </p:grpSpPr>
              <p:sp>
                <p:nvSpPr>
                  <p:cNvPr id="20" name="사각형: 둥근 모서리 19">
                    <a:extLst>
                      <a:ext uri="{FF2B5EF4-FFF2-40B4-BE49-F238E27FC236}">
                        <a16:creationId xmlns:a16="http://schemas.microsoft.com/office/drawing/2014/main" id="{2164621E-0B89-99D1-9C1A-A9DB31C3CC06}"/>
                      </a:ext>
                    </a:extLst>
                  </p:cNvPr>
                  <p:cNvSpPr/>
                  <p:nvPr/>
                </p:nvSpPr>
                <p:spPr>
                  <a:xfrm>
                    <a:off x="613978" y="1169039"/>
                    <a:ext cx="50309" cy="292392"/>
                  </a:xfrm>
                  <a:prstGeom prst="roundRect">
                    <a:avLst>
                      <a:gd name="adj" fmla="val 31430"/>
                    </a:avLst>
                  </a:prstGeom>
                  <a:solidFill>
                    <a:sysClr val="window" lastClr="FFFFFF">
                      <a:lumMod val="75000"/>
                    </a:sysClr>
                  </a:solidFill>
                  <a:ln w="508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KoPub돋움체 Medium"/>
                      <a:ea typeface="KoPub돋움체 Medium"/>
                      <a:cs typeface="+mn-cs"/>
                    </a:endParaRPr>
                  </a:p>
                </p:txBody>
              </p:sp>
              <p:sp>
                <p:nvSpPr>
                  <p:cNvPr id="21" name="사각형: 둥근 모서리 20">
                    <a:extLst>
                      <a:ext uri="{FF2B5EF4-FFF2-40B4-BE49-F238E27FC236}">
                        <a16:creationId xmlns:a16="http://schemas.microsoft.com/office/drawing/2014/main" id="{7FB99EF0-9147-E4E2-A9E9-855F767862C7}"/>
                      </a:ext>
                    </a:extLst>
                  </p:cNvPr>
                  <p:cNvSpPr/>
                  <p:nvPr/>
                </p:nvSpPr>
                <p:spPr>
                  <a:xfrm>
                    <a:off x="555013" y="1169039"/>
                    <a:ext cx="98974" cy="292392"/>
                  </a:xfrm>
                  <a:prstGeom prst="round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508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KoPub돋움체 Medium"/>
                      <a:ea typeface="KoPub돋움체 Medium"/>
                      <a:cs typeface="+mn-cs"/>
                    </a:endParaRPr>
                  </a:p>
                </p:txBody>
              </p:sp>
            </p:grpSp>
            <p:sp>
              <p:nvSpPr>
                <p:cNvPr id="19" name="화살표: 갈매기형 수장 18">
                  <a:extLst>
                    <a:ext uri="{FF2B5EF4-FFF2-40B4-BE49-F238E27FC236}">
                      <a16:creationId xmlns:a16="http://schemas.microsoft.com/office/drawing/2014/main" id="{6907D77B-1D85-D6EA-E5F7-1AE8DC5F8B07}"/>
                    </a:ext>
                  </a:extLst>
                </p:cNvPr>
                <p:cNvSpPr/>
                <p:nvPr/>
              </p:nvSpPr>
              <p:spPr>
                <a:xfrm>
                  <a:off x="572263" y="1280872"/>
                  <a:ext cx="67500" cy="84940"/>
                </a:xfrm>
                <a:prstGeom prst="chevron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oPub돋움체 Medium"/>
                    <a:ea typeface="KoPub돋움체 Medium"/>
                    <a:cs typeface="+mn-cs"/>
                  </a:endParaRPr>
                </a:p>
              </p:txBody>
            </p:sp>
          </p:grp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51116F2D-0D3A-BFE0-6891-C57C61A0838D}"/>
              </a:ext>
            </a:extLst>
          </p:cNvPr>
          <p:cNvSpPr txBox="1"/>
          <p:nvPr/>
        </p:nvSpPr>
        <p:spPr>
          <a:xfrm>
            <a:off x="271275" y="6427049"/>
            <a:ext cx="1820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문의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: ggclimate@gri.re.kr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  <a:cs typeface="+mn-cs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98AE2B1-B067-1935-E3CF-C3E946BB9DD1}"/>
              </a:ext>
            </a:extLst>
          </p:cNvPr>
          <p:cNvSpPr/>
          <p:nvPr/>
        </p:nvSpPr>
        <p:spPr>
          <a:xfrm>
            <a:off x="6771969" y="227705"/>
            <a:ext cx="4813874" cy="6337843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FAC9CD-99B3-A6B4-1E08-E57174E14006}"/>
              </a:ext>
            </a:extLst>
          </p:cNvPr>
          <p:cNvSpPr txBox="1"/>
          <p:nvPr/>
        </p:nvSpPr>
        <p:spPr>
          <a:xfrm>
            <a:off x="7157074" y="6282834"/>
            <a:ext cx="4182231" cy="23064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ko-KR"/>
            </a:defPPr>
            <a:lvl1pPr fontAlgn="base">
              <a:lnSpc>
                <a:spcPct val="110000"/>
              </a:lnSpc>
              <a:defRPr sz="4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defRPr>
            </a:lvl1pPr>
          </a:lstStyle>
          <a:p>
            <a:pPr marL="0" marR="0" lvl="0" indent="0" algn="ctr" defTabSz="914400" rtl="0" eaLnBrk="1" fontAlgn="base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경기천년제목OTF Medium" panose="02020603020101020101" pitchFamily="18" charset="-127"/>
                <a:ea typeface="경기천년제목OTF Medium" panose="02020603020101020101" pitchFamily="18" charset="-127"/>
                <a:cs typeface="Times New Roman" panose="02020603050405020304" pitchFamily="18" charset="0"/>
              </a:rPr>
              <a:t>수평면 </a:t>
            </a:r>
            <a:r>
              <a:rPr kumimoji="0" lang="ko-KR" altLang="en-US" sz="1200" b="1" i="0" u="none" strike="noStrike" kern="1200" cap="none" spc="0" normalizeH="0" baseline="0" noProof="0" dirty="0" err="1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경기천년제목OTF Medium" panose="02020603020101020101" pitchFamily="18" charset="-127"/>
                <a:ea typeface="경기천년제목OTF Medium" panose="02020603020101020101" pitchFamily="18" charset="-127"/>
                <a:cs typeface="Times New Roman" panose="02020603050405020304" pitchFamily="18" charset="0"/>
              </a:rPr>
              <a:t>전일사량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경기천년제목OTF Medium" panose="02020603020101020101" pitchFamily="18" charset="-127"/>
                <a:ea typeface="경기천년제목OTF Medium" panose="02020603020101020101" pitchFamily="18" charset="-127"/>
                <a:cs typeface="Times New Roman" panose="02020603050405020304" pitchFamily="18" charset="0"/>
              </a:rPr>
              <a:t> 개념 및 분포도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경기천년제목OTF Medium" panose="02020603020101020101" pitchFamily="18" charset="-127"/>
                <a:ea typeface="경기천년제목OTF Medium" panose="02020603020101020101" pitchFamily="18" charset="-127"/>
                <a:cs typeface="Times New Roman" panose="02020603050405020304" pitchFamily="18" charset="0"/>
              </a:rPr>
              <a:t>(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경기천년제목OTF Medium" panose="02020603020101020101" pitchFamily="18" charset="-127"/>
                <a:ea typeface="경기천년제목OTF Medium" panose="02020603020101020101" pitchFamily="18" charset="-127"/>
                <a:cs typeface="Times New Roman" panose="02020603050405020304" pitchFamily="18" charset="0"/>
              </a:rPr>
              <a:t>한국에너지기술연구원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경기천년제목OTF Medium" panose="02020603020101020101" pitchFamily="18" charset="-127"/>
                <a:ea typeface="경기천년제목OTF Medium" panose="02020603020101020101" pitchFamily="18" charset="-127"/>
                <a:cs typeface="Times New Roman" panose="02020603050405020304" pitchFamily="18" charset="0"/>
              </a:rPr>
              <a:t>)</a:t>
            </a:r>
            <a:endParaRPr kumimoji="0" lang="ko-KR" altLang="en-US" sz="1200" b="1" i="0" u="none" strike="noStrike" kern="1200" cap="none" spc="0" normalizeH="0" baseline="0" noProof="0" dirty="0">
              <a:ln>
                <a:solidFill>
                  <a:srgbClr val="156082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경기천년제목OTF Medium" panose="02020603020101020101" pitchFamily="18" charset="-127"/>
              <a:ea typeface="경기천년제목OTF Medium" panose="020206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A9BDF1BA-F699-3964-ECBD-2140A56A8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247" y="534799"/>
            <a:ext cx="4631498" cy="5505274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7E218FE6-09D6-1FC0-4E58-4EB1E1A659C1}"/>
              </a:ext>
            </a:extLst>
          </p:cNvPr>
          <p:cNvGrpSpPr/>
          <p:nvPr/>
        </p:nvGrpSpPr>
        <p:grpSpPr>
          <a:xfrm>
            <a:off x="493615" y="4707073"/>
            <a:ext cx="5723082" cy="1472487"/>
            <a:chOff x="495499" y="2541288"/>
            <a:chExt cx="5723082" cy="1472487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1F14AE1-9D57-B68A-F91B-D3305B14D507}"/>
                </a:ext>
              </a:extLst>
            </p:cNvPr>
            <p:cNvSpPr txBox="1"/>
            <p:nvPr/>
          </p:nvSpPr>
          <p:spPr>
            <a:xfrm>
              <a:off x="554229" y="3110964"/>
              <a:ext cx="5664352" cy="9028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0" indent="-285750" defTabSz="457200" fontAlgn="base" latinLnBrk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ko-KR" altLang="en-US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한국에너지기술 연구원 위성영상 기반 수평면 </a:t>
              </a:r>
              <a:r>
                <a:rPr lang="ko-KR" altLang="en-US" sz="1600" kern="0" spc="-130" dirty="0" err="1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전일사량</a:t>
              </a:r>
              <a:endParaRPr lang="en-US" altLang="ko-KR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  <a:p>
              <a:pPr marL="742950" marR="0" lvl="1" indent="-285750" algn="l" defTabSz="457200" rtl="0" eaLnBrk="1" fontAlgn="base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en-US" altLang="ko-KR" sz="1400" b="0" i="0" u="none" strike="noStrike" kern="0" cap="none" spc="-130" normalizeH="0" baseline="0" noProof="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 Light" panose="02020403020101020101" pitchFamily="18" charset="-127"/>
                  <a:ea typeface="경기천년제목 Light" panose="02020403020101020101" pitchFamily="18" charset="-127"/>
                  <a:cs typeface="+mn-cs"/>
                </a:rPr>
                <a:t>2012</a:t>
              </a:r>
              <a:r>
                <a:rPr kumimoji="0" lang="ko-KR" altLang="en-US" sz="1400" b="0" i="0" u="none" strike="noStrike" kern="0" cap="none" spc="-130" normalizeH="0" baseline="0" noProof="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 Light" panose="02020403020101020101" pitchFamily="18" charset="-127"/>
                  <a:ea typeface="경기천년제목 Light" panose="02020403020101020101" pitchFamily="18" charset="-127"/>
                  <a:cs typeface="+mn-cs"/>
                </a:rPr>
                <a:t>년 </a:t>
              </a:r>
              <a:r>
                <a:rPr kumimoji="0" lang="en-US" altLang="ko-KR" sz="1400" b="0" i="0" u="none" strike="noStrike" kern="0" cap="none" spc="-130" normalizeH="0" baseline="0" noProof="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 Light" panose="02020403020101020101" pitchFamily="18" charset="-127"/>
                  <a:ea typeface="경기천년제목 Light" panose="02020403020101020101" pitchFamily="18" charset="-127"/>
                  <a:cs typeface="+mn-cs"/>
                </a:rPr>
                <a:t>01</a:t>
              </a:r>
              <a:r>
                <a:rPr kumimoji="0" lang="ko-KR" altLang="en-US" sz="1400" b="0" i="0" u="none" strike="noStrike" kern="0" cap="none" spc="-130" normalizeH="0" baseline="0" noProof="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 Light" panose="02020403020101020101" pitchFamily="18" charset="-127"/>
                  <a:ea typeface="경기천년제목 Light" panose="02020403020101020101" pitchFamily="18" charset="-127"/>
                  <a:cs typeface="+mn-cs"/>
                </a:rPr>
                <a:t>월부터 </a:t>
              </a:r>
              <a:r>
                <a:rPr kumimoji="0" lang="en-US" altLang="ko-KR" sz="1400" b="0" i="0" u="none" strike="noStrike" kern="0" cap="none" spc="-130" normalizeH="0" baseline="0" noProof="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 Light" panose="02020403020101020101" pitchFamily="18" charset="-127"/>
                  <a:ea typeface="경기천년제목 Light" panose="02020403020101020101" pitchFamily="18" charset="-127"/>
                  <a:cs typeface="+mn-cs"/>
                </a:rPr>
                <a:t>2019</a:t>
              </a:r>
              <a:r>
                <a:rPr kumimoji="0" lang="ko-KR" altLang="en-US" sz="1400" b="0" i="0" u="none" strike="noStrike" kern="0" cap="none" spc="-130" normalizeH="0" baseline="0" noProof="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 Light" panose="02020403020101020101" pitchFamily="18" charset="-127"/>
                  <a:ea typeface="경기천년제목 Light" panose="02020403020101020101" pitchFamily="18" charset="-127"/>
                  <a:cs typeface="+mn-cs"/>
                </a:rPr>
                <a:t>년 </a:t>
              </a:r>
              <a:r>
                <a:rPr kumimoji="0" lang="en-US" altLang="ko-KR" sz="1400" b="0" i="0" u="none" strike="noStrike" kern="0" cap="none" spc="-130" normalizeH="0" baseline="0" noProof="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 Light" panose="02020403020101020101" pitchFamily="18" charset="-127"/>
                  <a:ea typeface="경기천년제목 Light" panose="02020403020101020101" pitchFamily="18" charset="-127"/>
                  <a:cs typeface="+mn-cs"/>
                </a:rPr>
                <a:t>12</a:t>
              </a:r>
              <a:r>
                <a:rPr kumimoji="0" lang="ko-KR" altLang="en-US" sz="1400" b="0" i="0" u="none" strike="noStrike" kern="0" cap="none" spc="-130" normalizeH="0" baseline="0" noProof="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 Light" panose="02020403020101020101" pitchFamily="18" charset="-127"/>
                  <a:ea typeface="경기천년제목 Light" panose="02020403020101020101" pitchFamily="18" charset="-127"/>
                  <a:cs typeface="+mn-cs"/>
                </a:rPr>
                <a:t>월까지 월별 하루평균 일사량 데이터</a:t>
              </a:r>
              <a:endParaRPr kumimoji="0" lang="en-US" altLang="ko-KR" sz="1400" b="0" i="0" u="none" strike="noStrike" kern="0" cap="none" spc="-130" normalizeH="0" baseline="0" noProof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endParaRPr>
            </a:p>
            <a:p>
              <a:pPr marL="285750" indent="-285750" defTabSz="457200" fontAlgn="base" latinLnBrk="0">
                <a:spcBef>
                  <a:spcPts val="400"/>
                </a:spcBef>
                <a:buFont typeface="Arial" panose="020B0604020202020204" pitchFamily="34" charset="0"/>
                <a:buChar char="•"/>
                <a:defRPr/>
              </a:pPr>
              <a:r>
                <a:rPr lang="ko-KR" altLang="en-US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행정안전부 도로명주소 </a:t>
              </a:r>
              <a:r>
                <a:rPr lang="en-US" altLang="ko-KR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DB </a:t>
              </a:r>
              <a:r>
                <a:rPr lang="ko-KR" altLang="en-US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건물 경계 데이터</a:t>
              </a:r>
              <a:endParaRPr lang="en-US" altLang="ko-KR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8EB9BD2E-7979-7739-8963-DBD7E7C278C6}"/>
                </a:ext>
              </a:extLst>
            </p:cNvPr>
            <p:cNvGrpSpPr/>
            <p:nvPr/>
          </p:nvGrpSpPr>
          <p:grpSpPr>
            <a:xfrm>
              <a:off x="495499" y="2541288"/>
              <a:ext cx="1421419" cy="400110"/>
              <a:chOff x="586105" y="1237394"/>
              <a:chExt cx="1421419" cy="400110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6E1E091-5D9E-B9ED-C375-C9A7B94213A9}"/>
                  </a:ext>
                </a:extLst>
              </p:cNvPr>
              <p:cNvSpPr txBox="1"/>
              <p:nvPr/>
            </p:nvSpPr>
            <p:spPr>
              <a:xfrm>
                <a:off x="756861" y="1237394"/>
                <a:ext cx="1250663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2000" b="1" i="0" u="none" strike="noStrike" kern="0" cap="none" spc="-150" normalizeH="0" baseline="0" noProof="0" dirty="0">
                    <a:ln w="3175">
                      <a:solidFill>
                        <a:prstClr val="black">
                          <a:lumMod val="85000"/>
                          <a:lumOff val="15000"/>
                          <a:alpha val="1000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경기천년제목 Medium" panose="02020603020101020101" pitchFamily="18" charset="-127"/>
                    <a:ea typeface="경기천년제목 Medium" panose="02020603020101020101" pitchFamily="18" charset="-127"/>
                    <a:cs typeface="+mn-cs"/>
                  </a:rPr>
                  <a:t>사용 데이터</a:t>
                </a:r>
                <a:endParaRPr kumimoji="0" lang="en-US" altLang="ko-KR" sz="2000" b="1" i="0" u="none" strike="noStrike" kern="0" cap="none" spc="-150" normalizeH="0" baseline="0" noProof="0" dirty="0">
                  <a:ln w="3175">
                    <a:solidFill>
                      <a:prstClr val="black">
                        <a:lumMod val="85000"/>
                        <a:lumOff val="15000"/>
                        <a:alpha val="1000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경기천년제목 Medium" panose="02020603020101020101" pitchFamily="18" charset="-127"/>
                  <a:ea typeface="경기천년제목 Medium" panose="02020603020101020101" pitchFamily="18" charset="-127"/>
                  <a:cs typeface="+mn-cs"/>
                </a:endParaRPr>
              </a:p>
            </p:txBody>
          </p:sp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8FF8BCED-9D95-3A6D-0029-667C28CA490C}"/>
                  </a:ext>
                </a:extLst>
              </p:cNvPr>
              <p:cNvGrpSpPr/>
              <p:nvPr/>
            </p:nvGrpSpPr>
            <p:grpSpPr>
              <a:xfrm>
                <a:off x="586105" y="1334378"/>
                <a:ext cx="191586" cy="183356"/>
                <a:chOff x="513533" y="1232778"/>
                <a:chExt cx="191586" cy="183356"/>
              </a:xfrm>
            </p:grpSpPr>
            <p:grpSp>
              <p:nvGrpSpPr>
                <p:cNvPr id="52" name="그룹 51">
                  <a:extLst>
                    <a:ext uri="{FF2B5EF4-FFF2-40B4-BE49-F238E27FC236}">
                      <a16:creationId xmlns:a16="http://schemas.microsoft.com/office/drawing/2014/main" id="{944E40BA-AE40-568F-3B4A-3C8D89E1D76D}"/>
                    </a:ext>
                  </a:extLst>
                </p:cNvPr>
                <p:cNvGrpSpPr/>
                <p:nvPr/>
              </p:nvGrpSpPr>
              <p:grpSpPr>
                <a:xfrm>
                  <a:off x="513533" y="1232778"/>
                  <a:ext cx="191586" cy="183356"/>
                  <a:chOff x="555013" y="1169039"/>
                  <a:chExt cx="109274" cy="292392"/>
                </a:xfrm>
              </p:grpSpPr>
              <p:sp>
                <p:nvSpPr>
                  <p:cNvPr id="54" name="사각형: 둥근 모서리 53">
                    <a:extLst>
                      <a:ext uri="{FF2B5EF4-FFF2-40B4-BE49-F238E27FC236}">
                        <a16:creationId xmlns:a16="http://schemas.microsoft.com/office/drawing/2014/main" id="{13DB4B10-4075-4A3B-090C-DC29354B6B5F}"/>
                      </a:ext>
                    </a:extLst>
                  </p:cNvPr>
                  <p:cNvSpPr/>
                  <p:nvPr/>
                </p:nvSpPr>
                <p:spPr>
                  <a:xfrm>
                    <a:off x="613978" y="1169039"/>
                    <a:ext cx="50309" cy="292392"/>
                  </a:xfrm>
                  <a:prstGeom prst="roundRect">
                    <a:avLst>
                      <a:gd name="adj" fmla="val 31430"/>
                    </a:avLst>
                  </a:prstGeom>
                  <a:solidFill>
                    <a:sysClr val="window" lastClr="FFFFFF">
                      <a:lumMod val="75000"/>
                    </a:sysClr>
                  </a:solidFill>
                  <a:ln w="508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KoPub돋움체 Medium"/>
                      <a:ea typeface="KoPub돋움체 Medium"/>
                      <a:cs typeface="+mn-cs"/>
                    </a:endParaRPr>
                  </a:p>
                </p:txBody>
              </p:sp>
              <p:sp>
                <p:nvSpPr>
                  <p:cNvPr id="55" name="사각형: 둥근 모서리 54">
                    <a:extLst>
                      <a:ext uri="{FF2B5EF4-FFF2-40B4-BE49-F238E27FC236}">
                        <a16:creationId xmlns:a16="http://schemas.microsoft.com/office/drawing/2014/main" id="{82C09AB5-6778-0180-E018-6C491D4E7067}"/>
                      </a:ext>
                    </a:extLst>
                  </p:cNvPr>
                  <p:cNvSpPr/>
                  <p:nvPr/>
                </p:nvSpPr>
                <p:spPr>
                  <a:xfrm>
                    <a:off x="555013" y="1169039"/>
                    <a:ext cx="98974" cy="292392"/>
                  </a:xfrm>
                  <a:prstGeom prst="round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508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KoPub돋움체 Medium"/>
                      <a:ea typeface="KoPub돋움체 Medium"/>
                      <a:cs typeface="+mn-cs"/>
                    </a:endParaRPr>
                  </a:p>
                </p:txBody>
              </p:sp>
            </p:grpSp>
            <p:sp>
              <p:nvSpPr>
                <p:cNvPr id="53" name="화살표: 갈매기형 수장 52">
                  <a:extLst>
                    <a:ext uri="{FF2B5EF4-FFF2-40B4-BE49-F238E27FC236}">
                      <a16:creationId xmlns:a16="http://schemas.microsoft.com/office/drawing/2014/main" id="{3E5073BE-D941-4B37-A907-FF7C4B0B2D73}"/>
                    </a:ext>
                  </a:extLst>
                </p:cNvPr>
                <p:cNvSpPr/>
                <p:nvPr/>
              </p:nvSpPr>
              <p:spPr>
                <a:xfrm>
                  <a:off x="572263" y="1280872"/>
                  <a:ext cx="67500" cy="84940"/>
                </a:xfrm>
                <a:prstGeom prst="chevron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oPub돋움체 Medium"/>
                    <a:ea typeface="KoPub돋움체 Medium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01120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6AD772-0984-B436-DFC6-F72C78877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B28891-1A84-1785-E765-02314B7BFDEF}"/>
              </a:ext>
            </a:extLst>
          </p:cNvPr>
          <p:cNvSpPr txBox="1"/>
          <p:nvPr/>
        </p:nvSpPr>
        <p:spPr>
          <a:xfrm>
            <a:off x="125790" y="354007"/>
            <a:ext cx="853676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-100" normalizeH="0" baseline="0" noProof="0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black"/>
                </a:solidFill>
                <a:effectLst>
                  <a:outerShdw blurRad="25400" dist="12700" dir="5400000" algn="t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+mn-cs"/>
              </a:rPr>
              <a:t>Data 01</a:t>
            </a:r>
            <a:endParaRPr kumimoji="0" lang="ko-KR" altLang="en-US" sz="1800" b="0" i="0" u="none" strike="noStrike" kern="1200" cap="none" spc="-100" normalizeH="0" baseline="0" noProof="0" dirty="0">
              <a:ln>
                <a:solidFill>
                  <a:srgbClr val="156082">
                    <a:alpha val="0"/>
                  </a:srgbClr>
                </a:solidFill>
              </a:ln>
              <a:solidFill>
                <a:prstClr val="black"/>
              </a:solidFill>
              <a:effectLst>
                <a:outerShdw blurRad="25400" dist="12700" dir="5400000" algn="t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경기천년제목 Medium" panose="02020603020101020101" pitchFamily="18" charset="-127"/>
              <a:ea typeface="경기천년제목 Medium" panose="02020603020101020101" pitchFamily="18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88186D-2227-FFDC-99A2-35CDC9FBDF03}"/>
              </a:ext>
            </a:extLst>
          </p:cNvPr>
          <p:cNvSpPr txBox="1"/>
          <p:nvPr/>
        </p:nvSpPr>
        <p:spPr>
          <a:xfrm>
            <a:off x="1088829" y="292451"/>
            <a:ext cx="8502846" cy="40011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0000"/>
              </a:lnSpc>
              <a:defRPr sz="24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 Bold" panose="02020803020101020101" pitchFamily="18" charset="-127"/>
                <a:ea typeface="경기천년제목 Bold" panose="02020803020101020101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600" b="0" i="0" u="none" strike="noStrike" kern="1200" cap="none" spc="-60" normalizeH="0" baseline="0" noProof="0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이론적 </a:t>
            </a:r>
            <a:r>
              <a:rPr kumimoji="0" lang="ko-KR" altLang="en-US" sz="2600" b="0" i="0" u="none" strike="noStrike" kern="1200" cap="none" spc="-60" normalizeH="0" baseline="0" noProof="0" dirty="0" err="1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잠재량</a:t>
            </a:r>
            <a:r>
              <a:rPr kumimoji="0" lang="ko-KR" altLang="en-US" sz="2600" b="0" i="0" u="none" strike="noStrike" kern="1200" cap="none" spc="-60" normalizeH="0" baseline="0" noProof="0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 지도</a:t>
            </a:r>
            <a:endParaRPr kumimoji="0" lang="en-US" altLang="ko-KR" sz="2600" b="0" i="0" u="none" strike="noStrike" kern="1200" cap="none" spc="-60" normalizeH="0" baseline="0" noProof="0" dirty="0">
              <a:ln>
                <a:solidFill>
                  <a:srgbClr val="156082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ABCBB2E-46D3-2DF9-A8AD-42E6A4DCC862}"/>
              </a:ext>
            </a:extLst>
          </p:cNvPr>
          <p:cNvGrpSpPr/>
          <p:nvPr/>
        </p:nvGrpSpPr>
        <p:grpSpPr>
          <a:xfrm>
            <a:off x="495499" y="862127"/>
            <a:ext cx="6041522" cy="908230"/>
            <a:chOff x="495499" y="862127"/>
            <a:chExt cx="6041522" cy="90823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AB9573-4378-8B36-6D34-703CB6936376}"/>
                </a:ext>
              </a:extLst>
            </p:cNvPr>
            <p:cNvSpPr txBox="1"/>
            <p:nvPr/>
          </p:nvSpPr>
          <p:spPr>
            <a:xfrm>
              <a:off x="554228" y="1431803"/>
              <a:ext cx="598279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0" indent="-285750" defTabSz="457200" fontAlgn="base" latinLnBrk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ko-KR" altLang="en-US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경기도 이론적 </a:t>
              </a:r>
              <a:r>
                <a:rPr lang="ko-KR" altLang="en-US" sz="1600" kern="0" spc="-130" dirty="0" err="1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잠재량</a:t>
              </a:r>
              <a:r>
                <a:rPr lang="ko-KR" altLang="en-US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 계산식을 나타내면 아래와 같음</a:t>
              </a:r>
              <a:endParaRPr lang="en-US" altLang="ko-KR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89B6D67F-CCC6-9179-7207-8360F53B8514}"/>
                </a:ext>
              </a:extLst>
            </p:cNvPr>
            <p:cNvGrpSpPr/>
            <p:nvPr/>
          </p:nvGrpSpPr>
          <p:grpSpPr>
            <a:xfrm>
              <a:off x="495499" y="862127"/>
              <a:ext cx="1222647" cy="400110"/>
              <a:chOff x="586105" y="1237394"/>
              <a:chExt cx="1222647" cy="400110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07C4EC7-C059-F06E-D23A-110DEB899466}"/>
                  </a:ext>
                </a:extLst>
              </p:cNvPr>
              <p:cNvSpPr txBox="1"/>
              <p:nvPr/>
            </p:nvSpPr>
            <p:spPr>
              <a:xfrm>
                <a:off x="756861" y="1237394"/>
                <a:ext cx="1051891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2000" b="1" i="0" u="none" strike="noStrike" kern="0" cap="none" spc="-150" normalizeH="0" baseline="0" noProof="0" dirty="0">
                    <a:ln w="3175">
                      <a:solidFill>
                        <a:prstClr val="black">
                          <a:lumMod val="85000"/>
                          <a:lumOff val="15000"/>
                          <a:alpha val="1000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경기천년제목 Medium" panose="02020603020101020101" pitchFamily="18" charset="-127"/>
                    <a:ea typeface="경기천년제목 Medium" panose="02020603020101020101" pitchFamily="18" charset="-127"/>
                    <a:cs typeface="+mn-cs"/>
                  </a:rPr>
                  <a:t>분석 방법</a:t>
                </a:r>
                <a:endParaRPr kumimoji="0" lang="en-US" altLang="ko-KR" sz="2000" b="1" i="0" u="none" strike="noStrike" kern="0" cap="none" spc="-150" normalizeH="0" baseline="0" noProof="0" dirty="0">
                  <a:ln w="3175">
                    <a:solidFill>
                      <a:prstClr val="black">
                        <a:lumMod val="85000"/>
                        <a:lumOff val="15000"/>
                        <a:alpha val="1000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경기천년제목 Medium" panose="02020603020101020101" pitchFamily="18" charset="-127"/>
                  <a:ea typeface="경기천년제목 Medium" panose="02020603020101020101" pitchFamily="18" charset="-127"/>
                  <a:cs typeface="+mn-cs"/>
                </a:endParaRPr>
              </a:p>
            </p:txBody>
          </p: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21A0CC44-9E01-964B-640D-9C87220DC2FD}"/>
                  </a:ext>
                </a:extLst>
              </p:cNvPr>
              <p:cNvGrpSpPr/>
              <p:nvPr/>
            </p:nvGrpSpPr>
            <p:grpSpPr>
              <a:xfrm>
                <a:off x="586105" y="1334378"/>
                <a:ext cx="191586" cy="183356"/>
                <a:chOff x="513533" y="1232778"/>
                <a:chExt cx="191586" cy="183356"/>
              </a:xfrm>
            </p:grpSpPr>
            <p:grpSp>
              <p:nvGrpSpPr>
                <p:cNvPr id="9" name="그룹 8">
                  <a:extLst>
                    <a:ext uri="{FF2B5EF4-FFF2-40B4-BE49-F238E27FC236}">
                      <a16:creationId xmlns:a16="http://schemas.microsoft.com/office/drawing/2014/main" id="{F568370C-F815-E2E7-16CF-CFB4079126C9}"/>
                    </a:ext>
                  </a:extLst>
                </p:cNvPr>
                <p:cNvGrpSpPr/>
                <p:nvPr/>
              </p:nvGrpSpPr>
              <p:grpSpPr>
                <a:xfrm>
                  <a:off x="513533" y="1232778"/>
                  <a:ext cx="191586" cy="183356"/>
                  <a:chOff x="555013" y="1169039"/>
                  <a:chExt cx="109274" cy="292392"/>
                </a:xfrm>
              </p:grpSpPr>
              <p:sp>
                <p:nvSpPr>
                  <p:cNvPr id="11" name="사각형: 둥근 모서리 10">
                    <a:extLst>
                      <a:ext uri="{FF2B5EF4-FFF2-40B4-BE49-F238E27FC236}">
                        <a16:creationId xmlns:a16="http://schemas.microsoft.com/office/drawing/2014/main" id="{ADB7E187-3AA0-CA03-E340-B35175E5A245}"/>
                      </a:ext>
                    </a:extLst>
                  </p:cNvPr>
                  <p:cNvSpPr/>
                  <p:nvPr/>
                </p:nvSpPr>
                <p:spPr>
                  <a:xfrm>
                    <a:off x="613978" y="1169039"/>
                    <a:ext cx="50309" cy="292392"/>
                  </a:xfrm>
                  <a:prstGeom prst="roundRect">
                    <a:avLst>
                      <a:gd name="adj" fmla="val 31430"/>
                    </a:avLst>
                  </a:prstGeom>
                  <a:solidFill>
                    <a:sysClr val="window" lastClr="FFFFFF">
                      <a:lumMod val="75000"/>
                    </a:sysClr>
                  </a:solidFill>
                  <a:ln w="508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KoPub돋움체 Medium"/>
                      <a:ea typeface="KoPub돋움체 Medium"/>
                      <a:cs typeface="+mn-cs"/>
                    </a:endParaRPr>
                  </a:p>
                </p:txBody>
              </p:sp>
              <p:sp>
                <p:nvSpPr>
                  <p:cNvPr id="12" name="사각형: 둥근 모서리 11">
                    <a:extLst>
                      <a:ext uri="{FF2B5EF4-FFF2-40B4-BE49-F238E27FC236}">
                        <a16:creationId xmlns:a16="http://schemas.microsoft.com/office/drawing/2014/main" id="{CFE40C2A-4167-7659-A06A-B1C28CEA2AB0}"/>
                      </a:ext>
                    </a:extLst>
                  </p:cNvPr>
                  <p:cNvSpPr/>
                  <p:nvPr/>
                </p:nvSpPr>
                <p:spPr>
                  <a:xfrm>
                    <a:off x="555013" y="1169039"/>
                    <a:ext cx="98974" cy="292392"/>
                  </a:xfrm>
                  <a:prstGeom prst="round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508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KoPub돋움체 Medium"/>
                      <a:ea typeface="KoPub돋움체 Medium"/>
                      <a:cs typeface="+mn-cs"/>
                    </a:endParaRPr>
                  </a:p>
                </p:txBody>
              </p:sp>
            </p:grpSp>
            <p:sp>
              <p:nvSpPr>
                <p:cNvPr id="10" name="화살표: 갈매기형 수장 9">
                  <a:extLst>
                    <a:ext uri="{FF2B5EF4-FFF2-40B4-BE49-F238E27FC236}">
                      <a16:creationId xmlns:a16="http://schemas.microsoft.com/office/drawing/2014/main" id="{22B2089D-5EC3-E5FC-5A7B-92B4AF2CE727}"/>
                    </a:ext>
                  </a:extLst>
                </p:cNvPr>
                <p:cNvSpPr/>
                <p:nvPr/>
              </p:nvSpPr>
              <p:spPr>
                <a:xfrm>
                  <a:off x="572263" y="1280872"/>
                  <a:ext cx="67500" cy="84940"/>
                </a:xfrm>
                <a:prstGeom prst="chevron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oPub돋움체 Medium"/>
                    <a:ea typeface="KoPub돋움체 Medium"/>
                    <a:cs typeface="+mn-cs"/>
                  </a:endParaRPr>
                </a:p>
              </p:txBody>
            </p:sp>
          </p:grp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65E1EE0B-DA8C-49D5-F0C8-B64C5A176F5B}"/>
              </a:ext>
            </a:extLst>
          </p:cNvPr>
          <p:cNvSpPr txBox="1"/>
          <p:nvPr/>
        </p:nvSpPr>
        <p:spPr>
          <a:xfrm>
            <a:off x="271275" y="6427049"/>
            <a:ext cx="1820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문의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: ggclimate@gri.re.kr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  <a:cs typeface="+mn-cs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91A6E739-8C03-C2EA-77B4-A2034508B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350" y="2374954"/>
            <a:ext cx="3076605" cy="90799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C80F4BD-8F0B-D1AD-ED95-3BB5DE2BD579}"/>
              </a:ext>
            </a:extLst>
          </p:cNvPr>
          <p:cNvSpPr txBox="1"/>
          <p:nvPr/>
        </p:nvSpPr>
        <p:spPr>
          <a:xfrm>
            <a:off x="552628" y="3947058"/>
            <a:ext cx="10851972" cy="933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defTabSz="457200" fontAlgn="base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여기서          는 경기도 전체 이론적 잠재량을 의미하고</a:t>
            </a:r>
            <a:r>
              <a:rPr lang="en-US" altLang="ko-KR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경기도 내 개별 격자 </a:t>
            </a:r>
            <a:r>
              <a:rPr lang="en-US" altLang="ko-KR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    )</a:t>
            </a:r>
            <a:r>
              <a:rPr lang="ko-KR" altLang="en-US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의 이론적 </a:t>
            </a:r>
            <a:r>
              <a:rPr lang="ko-KR" altLang="en-US" sz="1600" kern="0" spc="-130" dirty="0" err="1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잠재량</a:t>
            </a:r>
            <a:r>
              <a:rPr lang="ko-KR" altLang="en-US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en-US" altLang="ko-KR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      )</a:t>
            </a:r>
            <a:r>
              <a:rPr lang="ko-KR" altLang="en-US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의 합으로 계산함</a:t>
            </a:r>
            <a:endParaRPr lang="en-US" altLang="ko-KR" sz="1600" kern="0" spc="-130" dirty="0">
              <a:ln w="3175"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black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marR="0" lvl="0" indent="-285750" defTabSz="457200" fontAlgn="base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이론적 잠재량은 일사량</a:t>
            </a:r>
            <a:r>
              <a:rPr lang="en-US" altLang="ko-KR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(          )</a:t>
            </a:r>
            <a:r>
              <a:rPr lang="ko-KR" altLang="en-US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과 같으며</a:t>
            </a:r>
            <a:r>
              <a:rPr lang="en-US" altLang="ko-KR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여기서 단위는 </a:t>
            </a:r>
            <a:r>
              <a:rPr lang="en-US" altLang="ko-KR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MWh/year/100m</a:t>
            </a:r>
            <a:r>
              <a:rPr lang="en-US" altLang="ko-KR" sz="1600" kern="0" spc="-130" baseline="300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</a:t>
            </a:r>
          </a:p>
          <a:p>
            <a:pPr marL="285750" marR="0" lvl="0" indent="-285750" defTabSz="457200" fontAlgn="base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이론적 </a:t>
            </a:r>
            <a:r>
              <a:rPr lang="ko-KR" altLang="en-US" sz="1600" kern="0" spc="-130" dirty="0" err="1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잠재량</a:t>
            </a:r>
            <a:r>
              <a:rPr lang="ko-KR" altLang="en-US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단계에서는 제외 되는 셀은 없음</a:t>
            </a:r>
            <a:endParaRPr lang="en-US" altLang="ko-KR" sz="1600" kern="0" spc="-130" dirty="0">
              <a:ln w="3175"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black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D2121C73-7FB3-08B8-3C9D-FCE4AECFEC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813" r="82958" b="38551"/>
          <a:stretch>
            <a:fillRect/>
          </a:stretch>
        </p:blipFill>
        <p:spPr>
          <a:xfrm>
            <a:off x="1499429" y="3995073"/>
            <a:ext cx="297734" cy="214676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D899C9E1-D409-E5F6-AE18-54AA1ECC99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327" t="72295" r="61986" b="3279"/>
          <a:stretch>
            <a:fillRect/>
          </a:stretch>
        </p:blipFill>
        <p:spPr>
          <a:xfrm>
            <a:off x="6310170" y="4026694"/>
            <a:ext cx="105654" cy="20661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B3ED3C7C-4DEA-D452-D537-4AED9C19DA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847" t="19807" r="45275" b="28565"/>
          <a:stretch>
            <a:fillRect/>
          </a:stretch>
        </p:blipFill>
        <p:spPr>
          <a:xfrm>
            <a:off x="7830464" y="4001423"/>
            <a:ext cx="194348" cy="249301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BAD8B7DE-0817-1EDE-355E-2D8BD8E48E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2052" t="29174" r="3612" b="27801"/>
          <a:stretch>
            <a:fillRect/>
          </a:stretch>
        </p:blipFill>
        <p:spPr>
          <a:xfrm>
            <a:off x="2779031" y="4301104"/>
            <a:ext cx="309177" cy="27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539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3BBF62-B094-776F-A330-6ED57CE556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20C069-57D8-FC5D-9507-098A9E01DD6D}"/>
              </a:ext>
            </a:extLst>
          </p:cNvPr>
          <p:cNvSpPr txBox="1"/>
          <p:nvPr/>
        </p:nvSpPr>
        <p:spPr>
          <a:xfrm>
            <a:off x="125790" y="354007"/>
            <a:ext cx="853676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-100" normalizeH="0" baseline="0" noProof="0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black"/>
                </a:solidFill>
                <a:effectLst>
                  <a:outerShdw blurRad="25400" dist="12700" dir="5400000" algn="t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+mn-cs"/>
              </a:rPr>
              <a:t>Data 02</a:t>
            </a:r>
            <a:endParaRPr kumimoji="0" lang="ko-KR" altLang="en-US" sz="1800" b="0" i="0" u="none" strike="noStrike" kern="1200" cap="none" spc="-100" normalizeH="0" baseline="0" noProof="0" dirty="0">
              <a:ln>
                <a:solidFill>
                  <a:srgbClr val="156082">
                    <a:alpha val="0"/>
                  </a:srgbClr>
                </a:solidFill>
              </a:ln>
              <a:solidFill>
                <a:prstClr val="black"/>
              </a:solidFill>
              <a:effectLst>
                <a:outerShdw blurRad="25400" dist="12700" dir="5400000" algn="t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경기천년제목 Medium" panose="02020603020101020101" pitchFamily="18" charset="-127"/>
              <a:ea typeface="경기천년제목 Medium" panose="02020603020101020101" pitchFamily="18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C1CC9B-4B1D-9786-675F-460ADA923F93}"/>
              </a:ext>
            </a:extLst>
          </p:cNvPr>
          <p:cNvSpPr txBox="1"/>
          <p:nvPr/>
        </p:nvSpPr>
        <p:spPr>
          <a:xfrm>
            <a:off x="1088829" y="292451"/>
            <a:ext cx="8502846" cy="40011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0000"/>
              </a:lnSpc>
              <a:defRPr sz="24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 Bold" panose="02020803020101020101" pitchFamily="18" charset="-127"/>
                <a:ea typeface="경기천년제목 Bold" panose="02020803020101020101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600" b="0" i="0" u="none" strike="noStrike" kern="1200" cap="none" spc="-60" normalizeH="0" baseline="0" noProof="0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기술적 </a:t>
            </a:r>
            <a:r>
              <a:rPr kumimoji="0" lang="ko-KR" altLang="en-US" sz="2600" b="0" i="0" u="none" strike="noStrike" kern="1200" cap="none" spc="-60" normalizeH="0" baseline="0" noProof="0" dirty="0" err="1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잠재량</a:t>
            </a:r>
            <a:r>
              <a:rPr kumimoji="0" lang="ko-KR" altLang="en-US" sz="2600" b="0" i="0" u="none" strike="noStrike" kern="1200" cap="none" spc="-60" normalizeH="0" baseline="0" noProof="0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 지도</a:t>
            </a:r>
            <a:endParaRPr kumimoji="0" lang="en-US" altLang="ko-KR" sz="2600" b="0" i="0" u="none" strike="noStrike" kern="1200" cap="none" spc="-60" normalizeH="0" baseline="0" noProof="0" dirty="0">
              <a:ln>
                <a:solidFill>
                  <a:srgbClr val="156082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31844AE-4640-54CF-04A1-517EF0E75C4B}"/>
              </a:ext>
            </a:extLst>
          </p:cNvPr>
          <p:cNvGrpSpPr/>
          <p:nvPr/>
        </p:nvGrpSpPr>
        <p:grpSpPr>
          <a:xfrm>
            <a:off x="495499" y="862127"/>
            <a:ext cx="6041522" cy="908230"/>
            <a:chOff x="495499" y="862127"/>
            <a:chExt cx="6041522" cy="90823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1E8C0D5-F219-5EC2-A138-A5CF02094D1A}"/>
                </a:ext>
              </a:extLst>
            </p:cNvPr>
            <p:cNvSpPr txBox="1"/>
            <p:nvPr/>
          </p:nvSpPr>
          <p:spPr>
            <a:xfrm>
              <a:off x="554228" y="1431803"/>
              <a:ext cx="598279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0" indent="-285750" defTabSz="457200" fontAlgn="base" latinLnBrk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ko-KR" altLang="en-US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경기도 내 기술적으로 활용할 수 있는 태양광 잠재량을 산정</a:t>
              </a: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EB754BE-F784-5406-9B4A-CC0EF67D1E4C}"/>
                </a:ext>
              </a:extLst>
            </p:cNvPr>
            <p:cNvGrpSpPr/>
            <p:nvPr/>
          </p:nvGrpSpPr>
          <p:grpSpPr>
            <a:xfrm>
              <a:off x="495499" y="862127"/>
              <a:ext cx="1211426" cy="400110"/>
              <a:chOff x="586105" y="1237394"/>
              <a:chExt cx="1211426" cy="400110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8208AB-F2F3-4EDB-14D3-5674B1871686}"/>
                  </a:ext>
                </a:extLst>
              </p:cNvPr>
              <p:cNvSpPr txBox="1"/>
              <p:nvPr/>
            </p:nvSpPr>
            <p:spPr>
              <a:xfrm>
                <a:off x="756861" y="1237394"/>
                <a:ext cx="1040670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2000" b="1" i="0" u="none" strike="noStrike" kern="0" cap="none" spc="-150" normalizeH="0" baseline="0" noProof="0" dirty="0">
                    <a:ln w="3175">
                      <a:solidFill>
                        <a:prstClr val="black">
                          <a:lumMod val="85000"/>
                          <a:lumOff val="15000"/>
                          <a:alpha val="1000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경기천년제목 Medium" panose="02020603020101020101" pitchFamily="18" charset="-127"/>
                    <a:ea typeface="경기천년제목 Medium" panose="02020603020101020101" pitchFamily="18" charset="-127"/>
                    <a:cs typeface="+mn-cs"/>
                  </a:rPr>
                  <a:t>분석 내용</a:t>
                </a:r>
                <a:endParaRPr kumimoji="0" lang="en-US" altLang="ko-KR" sz="2000" b="1" i="0" u="none" strike="noStrike" kern="0" cap="none" spc="-150" normalizeH="0" baseline="0" noProof="0" dirty="0">
                  <a:ln w="3175">
                    <a:solidFill>
                      <a:prstClr val="black">
                        <a:lumMod val="85000"/>
                        <a:lumOff val="15000"/>
                        <a:alpha val="1000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경기천년제목 Medium" panose="02020603020101020101" pitchFamily="18" charset="-127"/>
                  <a:ea typeface="경기천년제목 Medium" panose="02020603020101020101" pitchFamily="18" charset="-127"/>
                  <a:cs typeface="+mn-cs"/>
                </a:endParaRPr>
              </a:p>
            </p:txBody>
          </p: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9F0A40B4-7D70-09A4-0AB1-E0C05E140CF4}"/>
                  </a:ext>
                </a:extLst>
              </p:cNvPr>
              <p:cNvGrpSpPr/>
              <p:nvPr/>
            </p:nvGrpSpPr>
            <p:grpSpPr>
              <a:xfrm>
                <a:off x="586105" y="1334378"/>
                <a:ext cx="191586" cy="183356"/>
                <a:chOff x="513533" y="1232778"/>
                <a:chExt cx="191586" cy="183356"/>
              </a:xfrm>
            </p:grpSpPr>
            <p:grpSp>
              <p:nvGrpSpPr>
                <p:cNvPr id="9" name="그룹 8">
                  <a:extLst>
                    <a:ext uri="{FF2B5EF4-FFF2-40B4-BE49-F238E27FC236}">
                      <a16:creationId xmlns:a16="http://schemas.microsoft.com/office/drawing/2014/main" id="{9CA4A257-ED1B-80A9-5B9F-45EF46266029}"/>
                    </a:ext>
                  </a:extLst>
                </p:cNvPr>
                <p:cNvGrpSpPr/>
                <p:nvPr/>
              </p:nvGrpSpPr>
              <p:grpSpPr>
                <a:xfrm>
                  <a:off x="513533" y="1232778"/>
                  <a:ext cx="191586" cy="183356"/>
                  <a:chOff x="555013" y="1169039"/>
                  <a:chExt cx="109274" cy="292392"/>
                </a:xfrm>
              </p:grpSpPr>
              <p:sp>
                <p:nvSpPr>
                  <p:cNvPr id="11" name="사각형: 둥근 모서리 10">
                    <a:extLst>
                      <a:ext uri="{FF2B5EF4-FFF2-40B4-BE49-F238E27FC236}">
                        <a16:creationId xmlns:a16="http://schemas.microsoft.com/office/drawing/2014/main" id="{D97E4F37-77A9-EAF4-93E6-0918666B80BA}"/>
                      </a:ext>
                    </a:extLst>
                  </p:cNvPr>
                  <p:cNvSpPr/>
                  <p:nvPr/>
                </p:nvSpPr>
                <p:spPr>
                  <a:xfrm>
                    <a:off x="613978" y="1169039"/>
                    <a:ext cx="50309" cy="292392"/>
                  </a:xfrm>
                  <a:prstGeom prst="roundRect">
                    <a:avLst>
                      <a:gd name="adj" fmla="val 31430"/>
                    </a:avLst>
                  </a:prstGeom>
                  <a:solidFill>
                    <a:sysClr val="window" lastClr="FFFFFF">
                      <a:lumMod val="75000"/>
                    </a:sysClr>
                  </a:solidFill>
                  <a:ln w="508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KoPub돋움체 Medium"/>
                      <a:ea typeface="KoPub돋움체 Medium"/>
                      <a:cs typeface="+mn-cs"/>
                    </a:endParaRPr>
                  </a:p>
                </p:txBody>
              </p:sp>
              <p:sp>
                <p:nvSpPr>
                  <p:cNvPr id="12" name="사각형: 둥근 모서리 11">
                    <a:extLst>
                      <a:ext uri="{FF2B5EF4-FFF2-40B4-BE49-F238E27FC236}">
                        <a16:creationId xmlns:a16="http://schemas.microsoft.com/office/drawing/2014/main" id="{1831D7F5-629A-496F-A99D-E683F537498C}"/>
                      </a:ext>
                    </a:extLst>
                  </p:cNvPr>
                  <p:cNvSpPr/>
                  <p:nvPr/>
                </p:nvSpPr>
                <p:spPr>
                  <a:xfrm>
                    <a:off x="555013" y="1169039"/>
                    <a:ext cx="98974" cy="292392"/>
                  </a:xfrm>
                  <a:prstGeom prst="round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508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KoPub돋움체 Medium"/>
                      <a:ea typeface="KoPub돋움체 Medium"/>
                      <a:cs typeface="+mn-cs"/>
                    </a:endParaRPr>
                  </a:p>
                </p:txBody>
              </p:sp>
            </p:grpSp>
            <p:sp>
              <p:nvSpPr>
                <p:cNvPr id="10" name="화살표: 갈매기형 수장 9">
                  <a:extLst>
                    <a:ext uri="{FF2B5EF4-FFF2-40B4-BE49-F238E27FC236}">
                      <a16:creationId xmlns:a16="http://schemas.microsoft.com/office/drawing/2014/main" id="{7A5E94B8-61A8-5114-C8BB-29225FC71337}"/>
                    </a:ext>
                  </a:extLst>
                </p:cNvPr>
                <p:cNvSpPr/>
                <p:nvPr/>
              </p:nvSpPr>
              <p:spPr>
                <a:xfrm>
                  <a:off x="572263" y="1280872"/>
                  <a:ext cx="67500" cy="84940"/>
                </a:xfrm>
                <a:prstGeom prst="chevron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oPub돋움체 Medium"/>
                    <a:ea typeface="KoPub돋움체 Medium"/>
                    <a:cs typeface="+mn-cs"/>
                  </a:endParaRPr>
                </a:p>
              </p:txBody>
            </p:sp>
          </p:grp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B7CB979-718F-3EE5-41BF-0C7459064303}"/>
              </a:ext>
            </a:extLst>
          </p:cNvPr>
          <p:cNvSpPr txBox="1"/>
          <p:nvPr/>
        </p:nvSpPr>
        <p:spPr>
          <a:xfrm>
            <a:off x="612529" y="2631661"/>
            <a:ext cx="11287254" cy="1467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4572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0" cap="none" spc="-130" normalizeH="0" baseline="0" noProof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+mn-cs"/>
              </a:rPr>
              <a:t>기술적 잠재량은 이론적 잠재량에서 지리적 제약</a:t>
            </a:r>
            <a:r>
              <a:rPr kumimoji="0" lang="en-US" altLang="ko-KR" sz="1600" b="0" i="0" u="none" strike="noStrike" kern="0" cap="none" spc="-130" normalizeH="0" baseline="0" noProof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+mn-cs"/>
              </a:rPr>
              <a:t>, </a:t>
            </a:r>
            <a:r>
              <a:rPr kumimoji="0" lang="ko-KR" altLang="en-US" sz="1600" b="0" i="0" u="none" strike="noStrike" kern="0" cap="none" spc="-130" normalizeH="0" baseline="0" noProof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+mn-cs"/>
              </a:rPr>
              <a:t>기술적 제약을 반영한 </a:t>
            </a:r>
            <a:r>
              <a:rPr kumimoji="0" lang="ko-KR" altLang="en-US" sz="1600" b="0" i="0" u="none" strike="noStrike" kern="0" cap="none" spc="-130" normalizeH="0" baseline="0" noProof="0" dirty="0" err="1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+mn-cs"/>
              </a:rPr>
              <a:t>잠재량</a:t>
            </a:r>
            <a:endParaRPr kumimoji="0" lang="en-US" altLang="ko-KR" sz="1600" b="0" i="0" u="none" strike="noStrike" kern="0" cap="none" spc="-130" normalizeH="0" baseline="0" noProof="0" dirty="0">
              <a:ln w="3175"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경기천년제목 Medium" panose="02020603020101020101" pitchFamily="18" charset="-127"/>
              <a:ea typeface="경기천년제목 Medium" panose="02020603020101020101" pitchFamily="18" charset="-127"/>
              <a:cs typeface="+mn-cs"/>
            </a:endParaRPr>
          </a:p>
          <a:p>
            <a:pPr marL="285750" marR="0" lvl="0" indent="-285750" algn="l" defTabSz="4572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0" cap="none" spc="-130" normalizeH="0" baseline="0" noProof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+mn-cs"/>
              </a:rPr>
              <a:t>지리적 제약</a:t>
            </a:r>
            <a:endParaRPr kumimoji="0" lang="en-US" altLang="ko-KR" sz="1600" b="0" i="0" u="none" strike="noStrike" kern="0" cap="none" spc="-130" normalizeH="0" baseline="0" noProof="0" dirty="0">
              <a:ln w="3175"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경기천년제목 Medium" panose="02020603020101020101" pitchFamily="18" charset="-127"/>
              <a:ea typeface="경기천년제목 Medium" panose="02020603020101020101" pitchFamily="18" charset="-127"/>
              <a:cs typeface="+mn-cs"/>
            </a:endParaRP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400" b="0" i="0" u="none" strike="noStrike" kern="0" cap="none" spc="-130" normalizeH="0" baseline="0" noProof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산지</a:t>
            </a:r>
            <a:r>
              <a:rPr kumimoji="0" lang="en-US" altLang="ko-KR" sz="1400" b="0" i="0" u="none" strike="noStrike" kern="0" cap="none" spc="-130" normalizeH="0" baseline="0" noProof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, </a:t>
            </a:r>
            <a:r>
              <a:rPr kumimoji="0" lang="ko-KR" altLang="en-US" sz="1400" b="0" i="0" u="none" strike="noStrike" kern="0" cap="none" spc="-130" normalizeH="0" baseline="0" noProof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하천</a:t>
            </a:r>
            <a:r>
              <a:rPr kumimoji="0" lang="en-US" altLang="ko-KR" sz="1400" b="0" i="0" u="none" strike="noStrike" kern="0" cap="none" spc="-130" normalizeH="0" baseline="0" noProof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, </a:t>
            </a:r>
            <a:r>
              <a:rPr kumimoji="0" lang="ko-KR" altLang="en-US" sz="1400" b="0" i="0" u="none" strike="noStrike" kern="0" cap="none" spc="-130" normalizeH="0" baseline="0" noProof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경사</a:t>
            </a:r>
            <a:r>
              <a:rPr kumimoji="0" lang="en-US" altLang="ko-KR" sz="1400" b="0" i="0" u="none" strike="noStrike" kern="0" cap="none" spc="-130" normalizeH="0" baseline="0" noProof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20</a:t>
            </a:r>
            <a:r>
              <a:rPr kumimoji="0" lang="ko-KR" altLang="en-US" sz="1400" b="0" i="0" u="none" strike="noStrike" kern="0" cap="none" spc="-130" normalizeH="0" baseline="0" noProof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도 이상</a:t>
            </a:r>
            <a:r>
              <a:rPr kumimoji="0" lang="en-US" altLang="ko-KR" sz="1400" b="0" i="0" u="none" strike="noStrike" kern="0" cap="none" spc="-130" normalizeH="0" baseline="0" noProof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, </a:t>
            </a:r>
            <a:r>
              <a:rPr kumimoji="0" lang="ko-KR" altLang="en-US" sz="1400" b="0" i="0" u="none" strike="noStrike" kern="0" cap="none" spc="-130" normalizeH="0" baseline="0" noProof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산사태 </a:t>
            </a:r>
            <a:r>
              <a:rPr kumimoji="0" lang="en-US" altLang="ko-KR" sz="1400" b="0" i="0" u="none" strike="noStrike" kern="0" cap="none" spc="-130" normalizeH="0" baseline="0" noProof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1</a:t>
            </a:r>
            <a:r>
              <a:rPr kumimoji="0" lang="ko-KR" altLang="en-US" sz="1400" b="0" i="0" u="none" strike="noStrike" kern="0" cap="none" spc="-130" normalizeH="0" baseline="0" noProof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등급 지역은 지리적으로 태양광 설치가 불가능하므로 </a:t>
            </a:r>
            <a:r>
              <a:rPr kumimoji="0" lang="ko-KR" altLang="en-US" sz="1400" b="0" i="0" u="none" strike="noStrike" kern="0" cap="none" spc="-130" normalizeH="0" baseline="0" noProof="0" dirty="0" err="1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잠재량</a:t>
            </a:r>
            <a:r>
              <a:rPr kumimoji="0" lang="ko-KR" altLang="en-US" sz="1400" b="0" i="0" u="none" strike="noStrike" kern="0" cap="none" spc="-130" normalizeH="0" baseline="0" noProof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 산정에서 제외함</a:t>
            </a:r>
            <a:endParaRPr kumimoji="0" lang="en-US" altLang="ko-KR" sz="1400" b="0" i="0" u="none" strike="noStrike" kern="0" cap="none" spc="-130" normalizeH="0" baseline="0" noProof="0" dirty="0">
              <a:ln w="3175"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  <a:cs typeface="+mn-cs"/>
            </a:endParaRPr>
          </a:p>
          <a:p>
            <a:pPr marL="285750" marR="0" lvl="0" indent="-285750" algn="l" defTabSz="4572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0" cap="none" spc="-130" normalizeH="0" baseline="0" noProof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+mn-cs"/>
              </a:rPr>
              <a:t>기술적 제약</a:t>
            </a:r>
            <a:endParaRPr kumimoji="0" lang="en-US" altLang="ko-KR" sz="1600" b="0" i="0" u="none" strike="noStrike" kern="0" cap="none" spc="-130" normalizeH="0" baseline="0" noProof="0" dirty="0">
              <a:ln w="3175"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경기천년제목 Medium" panose="02020603020101020101" pitchFamily="18" charset="-127"/>
              <a:ea typeface="경기천년제목 Medium" panose="02020603020101020101" pitchFamily="18" charset="-127"/>
              <a:cs typeface="+mn-cs"/>
            </a:endParaRP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400" b="0" i="0" u="none" strike="noStrike" kern="0" cap="none" spc="-130" normalizeH="0" baseline="0" noProof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일사량 중 태양광 패널에 도달하는 일사량만 활용 가능하고</a:t>
            </a:r>
            <a:r>
              <a:rPr kumimoji="0" lang="en-US" altLang="ko-KR" sz="1400" b="0" i="0" u="none" strike="noStrike" kern="0" cap="none" spc="-130" normalizeH="0" baseline="0" noProof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, </a:t>
            </a:r>
            <a:r>
              <a:rPr kumimoji="0" lang="ko-KR" altLang="en-US" sz="1400" b="0" i="0" u="none" strike="noStrike" kern="0" cap="none" spc="-130" normalizeH="0" baseline="0" noProof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또 전기에너지로 변환 되는 비율을 고려해야 함</a:t>
            </a:r>
            <a:endParaRPr kumimoji="0" lang="en-US" altLang="ko-KR" sz="1600" b="0" i="0" u="none" strike="noStrike" kern="0" cap="none" spc="-130" normalizeH="0" baseline="0" noProof="0" dirty="0">
              <a:ln w="3175"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경기천년제목 Medium" panose="02020603020101020101" pitchFamily="18" charset="-127"/>
              <a:ea typeface="경기천년제목 Medium" panose="02020603020101020101" pitchFamily="18" charset="-127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394989-7818-914F-E2F3-7A4707904B63}"/>
              </a:ext>
            </a:extLst>
          </p:cNvPr>
          <p:cNvSpPr txBox="1"/>
          <p:nvPr/>
        </p:nvSpPr>
        <p:spPr>
          <a:xfrm>
            <a:off x="271275" y="6427049"/>
            <a:ext cx="1820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문의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: ggclimate@gri.re.kr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146D35-F27B-C09B-70E1-04C2310F5FF4}"/>
              </a:ext>
            </a:extLst>
          </p:cNvPr>
          <p:cNvSpPr txBox="1"/>
          <p:nvPr/>
        </p:nvSpPr>
        <p:spPr>
          <a:xfrm>
            <a:off x="1143000" y="4253384"/>
            <a:ext cx="4182231" cy="21153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ko-KR"/>
            </a:defPPr>
            <a:lvl1pPr fontAlgn="base">
              <a:lnSpc>
                <a:spcPct val="110000"/>
              </a:lnSpc>
              <a:defRPr sz="4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defRPr>
            </a:lvl1pPr>
          </a:lstStyle>
          <a:p>
            <a:pPr marL="0" marR="0" lvl="0" indent="0" algn="l" defTabSz="914400" rtl="0" eaLnBrk="1" fontAlgn="base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err="1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Times New Roman" panose="02020603050405020304" pitchFamily="18" charset="0"/>
              </a:rPr>
              <a:t>지리적〮기술적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Times New Roman" panose="02020603050405020304" pitchFamily="18" charset="0"/>
              </a:rPr>
              <a:t> 제약 요인</a:t>
            </a: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8F95637A-AB74-3756-BCA7-249230C22818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4520055"/>
          <a:ext cx="9906000" cy="1796719"/>
        </p:xfrm>
        <a:graphic>
          <a:graphicData uri="http://schemas.openxmlformats.org/drawingml/2006/table">
            <a:tbl>
              <a:tblPr/>
              <a:tblGrid>
                <a:gridCol w="1832536">
                  <a:extLst>
                    <a:ext uri="{9D8B030D-6E8A-4147-A177-3AD203B41FA5}">
                      <a16:colId xmlns:a16="http://schemas.microsoft.com/office/drawing/2014/main" val="1693829353"/>
                    </a:ext>
                  </a:extLst>
                </a:gridCol>
                <a:gridCol w="3340492">
                  <a:extLst>
                    <a:ext uri="{9D8B030D-6E8A-4147-A177-3AD203B41FA5}">
                      <a16:colId xmlns:a16="http://schemas.microsoft.com/office/drawing/2014/main" val="2549297881"/>
                    </a:ext>
                  </a:extLst>
                </a:gridCol>
                <a:gridCol w="4732972">
                  <a:extLst>
                    <a:ext uri="{9D8B030D-6E8A-4147-A177-3AD203B41FA5}">
                      <a16:colId xmlns:a16="http://schemas.microsoft.com/office/drawing/2014/main" val="1780626192"/>
                    </a:ext>
                  </a:extLst>
                </a:gridCol>
              </a:tblGrid>
              <a:tr h="17756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1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  <a:cs typeface="+mn-cs"/>
                        </a:rPr>
                        <a:t>제약 요인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1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  <a:cs typeface="+mn-cs"/>
                        </a:rPr>
                        <a:t>세부 요인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1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  <a:cs typeface="+mn-cs"/>
                        </a:rPr>
                        <a:t>출처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249932"/>
                  </a:ext>
                </a:extLst>
              </a:tr>
              <a:tr h="169496"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지리적 제약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산지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경기도 광역 도시생태현황 지도</a:t>
                      </a:r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:</a:t>
                      </a:r>
                    </a:p>
                    <a:p>
                      <a:pPr algn="ctr" fontAlgn="b"/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대분류 자연사림</a:t>
                      </a:r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식재산림</a:t>
                      </a:r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 </a:t>
                      </a:r>
                      <a:r>
                        <a:rPr 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(2025)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2882885"/>
                  </a:ext>
                </a:extLst>
              </a:tr>
              <a:tr h="169496">
                <a:tc v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b"/>
                      <a:endParaRPr lang="ko-KR" altLang="en-US" sz="105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하천</a:t>
                      </a:r>
                      <a:endParaRPr lang="en-US" sz="105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경기도 광역 도시생태현황지도</a:t>
                      </a:r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:</a:t>
                      </a:r>
                    </a:p>
                    <a:p>
                      <a:pPr algn="ctr" fontAlgn="b"/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대분류 호소</a:t>
                      </a:r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하천습지</a:t>
                      </a:r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 (2025)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0171034"/>
                  </a:ext>
                </a:extLst>
              </a:tr>
              <a:tr h="169496">
                <a:tc v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b"/>
                      <a:endParaRPr lang="ko-KR" altLang="en-US" sz="105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경사 </a:t>
                      </a:r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20 </a:t>
                      </a:r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이상</a:t>
                      </a:r>
                      <a:endParaRPr lang="en-US" altLang="ko-KR" sz="105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경기연구원 </a:t>
                      </a:r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0.5m</a:t>
                      </a:r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급 </a:t>
                      </a:r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DEM (2024)</a:t>
                      </a:r>
                      <a:endParaRPr lang="ko-KR" altLang="en-US" sz="105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3428720"/>
                  </a:ext>
                </a:extLst>
              </a:tr>
              <a:tr h="169496">
                <a:tc v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b"/>
                      <a:endParaRPr lang="ko-KR" altLang="en-US" sz="105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산사태 </a:t>
                      </a:r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1</a:t>
                      </a:r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등급 지역</a:t>
                      </a:r>
                      <a:endParaRPr lang="en-US" altLang="ko-KR" sz="105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경기도 산사태 위험지도</a:t>
                      </a:r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,</a:t>
                      </a:r>
                    </a:p>
                    <a:p>
                      <a:pPr algn="ctr" fontAlgn="b"/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산림청 산사태 위험지도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090745"/>
                  </a:ext>
                </a:extLst>
              </a:tr>
              <a:tr h="169496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기술적 제약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태양광 모듈 효율</a:t>
                      </a:r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: 20% </a:t>
                      </a:r>
                    </a:p>
                    <a:p>
                      <a:pPr algn="ctr" fontAlgn="b"/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지상</a:t>
                      </a:r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,</a:t>
                      </a:r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옥상형 공통</a:t>
                      </a:r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산업통상자원부</a:t>
                      </a:r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한국에너지공단 </a:t>
                      </a:r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(2020)</a:t>
                      </a:r>
                      <a:endParaRPr lang="ko-KR" altLang="en-US" sz="105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0672982"/>
                  </a:ext>
                </a:extLst>
              </a:tr>
              <a:tr h="169496">
                <a:tc v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b"/>
                      <a:endParaRPr lang="en-US" sz="105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부지 대비 모듈 면적</a:t>
                      </a:r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: 33.3%(</a:t>
                      </a:r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지상형</a:t>
                      </a:r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), 25%(</a:t>
                      </a:r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옥상형</a:t>
                      </a:r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)</a:t>
                      </a:r>
                      <a:endParaRPr lang="ko-KR" altLang="en-US" sz="105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b"/>
                      <a:endParaRPr lang="ko-KR" altLang="en-US" sz="105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281843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2EADE04-D6B1-C7FF-0C3A-EE857F657EA8}"/>
              </a:ext>
            </a:extLst>
          </p:cNvPr>
          <p:cNvSpPr txBox="1"/>
          <p:nvPr/>
        </p:nvSpPr>
        <p:spPr>
          <a:xfrm>
            <a:off x="666255" y="2061985"/>
            <a:ext cx="104067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0" cap="none" spc="-150" normalizeH="0" baseline="0" noProof="0" dirty="0">
                <a:ln w="3175"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+mn-cs"/>
              </a:rPr>
              <a:t>분석 방법</a:t>
            </a:r>
            <a:endParaRPr kumimoji="0" lang="en-US" altLang="ko-KR" sz="2000" b="1" i="0" u="none" strike="noStrike" kern="0" cap="none" spc="-150" normalizeH="0" baseline="0" noProof="0" dirty="0">
              <a:ln w="3175">
                <a:solidFill>
                  <a:prstClr val="black">
                    <a:lumMod val="85000"/>
                    <a:lumOff val="15000"/>
                    <a:alpha val="1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경기천년제목 Medium" panose="02020603020101020101" pitchFamily="18" charset="-127"/>
              <a:ea typeface="경기천년제목 Medium" panose="02020603020101020101" pitchFamily="18" charset="-127"/>
              <a:cs typeface="+mn-cs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A3DE06AE-E8E8-B19D-6FCB-C55B675E42BF}"/>
              </a:ext>
            </a:extLst>
          </p:cNvPr>
          <p:cNvSpPr/>
          <p:nvPr/>
        </p:nvSpPr>
        <p:spPr>
          <a:xfrm>
            <a:off x="495499" y="2158969"/>
            <a:ext cx="173527" cy="18335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508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25" name="화살표: 갈매기형 수장 24">
            <a:extLst>
              <a:ext uri="{FF2B5EF4-FFF2-40B4-BE49-F238E27FC236}">
                <a16:creationId xmlns:a16="http://schemas.microsoft.com/office/drawing/2014/main" id="{8D7F8820-145A-73E2-776A-2642E9849158}"/>
              </a:ext>
            </a:extLst>
          </p:cNvPr>
          <p:cNvSpPr/>
          <p:nvPr/>
        </p:nvSpPr>
        <p:spPr>
          <a:xfrm>
            <a:off x="554229" y="2207063"/>
            <a:ext cx="67500" cy="84940"/>
          </a:xfrm>
          <a:prstGeom prst="chevron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3148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261EBE-4D86-49F0-642B-C9297DD3C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4DC114-F52E-9755-BC34-F0DEE7A8C6B4}"/>
              </a:ext>
            </a:extLst>
          </p:cNvPr>
          <p:cNvSpPr txBox="1"/>
          <p:nvPr/>
        </p:nvSpPr>
        <p:spPr>
          <a:xfrm>
            <a:off x="125790" y="354007"/>
            <a:ext cx="853676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-100" normalizeH="0" baseline="0" noProof="0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black"/>
                </a:solidFill>
                <a:effectLst>
                  <a:outerShdw blurRad="25400" dist="12700" dir="5400000" algn="t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+mn-cs"/>
              </a:rPr>
              <a:t>Data 02</a:t>
            </a:r>
            <a:endParaRPr kumimoji="0" lang="ko-KR" altLang="en-US" sz="1800" b="0" i="0" u="none" strike="noStrike" kern="1200" cap="none" spc="-100" normalizeH="0" baseline="0" noProof="0" dirty="0">
              <a:ln>
                <a:solidFill>
                  <a:srgbClr val="156082">
                    <a:alpha val="0"/>
                  </a:srgbClr>
                </a:solidFill>
              </a:ln>
              <a:solidFill>
                <a:prstClr val="black"/>
              </a:solidFill>
              <a:effectLst>
                <a:outerShdw blurRad="25400" dist="12700" dir="5400000" algn="t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경기천년제목 Medium" panose="02020603020101020101" pitchFamily="18" charset="-127"/>
              <a:ea typeface="경기천년제목 Medium" panose="02020603020101020101" pitchFamily="18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32E47E-319A-EC03-EED5-D3349DB46F9B}"/>
              </a:ext>
            </a:extLst>
          </p:cNvPr>
          <p:cNvSpPr txBox="1"/>
          <p:nvPr/>
        </p:nvSpPr>
        <p:spPr>
          <a:xfrm>
            <a:off x="1088829" y="292451"/>
            <a:ext cx="8502846" cy="40011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0000"/>
              </a:lnSpc>
              <a:defRPr sz="24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 Bold" panose="02020803020101020101" pitchFamily="18" charset="-127"/>
                <a:ea typeface="경기천년제목 Bold" panose="02020803020101020101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600" b="0" i="0" u="none" strike="noStrike" kern="1200" cap="none" spc="-60" normalizeH="0" baseline="0" noProof="0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기술적 </a:t>
            </a:r>
            <a:r>
              <a:rPr kumimoji="0" lang="ko-KR" altLang="en-US" sz="2600" b="0" i="0" u="none" strike="noStrike" kern="1200" cap="none" spc="-60" normalizeH="0" baseline="0" noProof="0" dirty="0" err="1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잠재량</a:t>
            </a:r>
            <a:r>
              <a:rPr kumimoji="0" lang="ko-KR" altLang="en-US" sz="2600" b="0" i="0" u="none" strike="noStrike" kern="1200" cap="none" spc="-60" normalizeH="0" baseline="0" noProof="0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 지도</a:t>
            </a:r>
            <a:endParaRPr kumimoji="0" lang="en-US" altLang="ko-KR" sz="2600" b="0" i="0" u="none" strike="noStrike" kern="1200" cap="none" spc="-60" normalizeH="0" baseline="0" noProof="0" dirty="0">
              <a:ln>
                <a:solidFill>
                  <a:srgbClr val="156082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F627D9D-6CA4-BC85-0B21-F4DEDDBD2385}"/>
              </a:ext>
            </a:extLst>
          </p:cNvPr>
          <p:cNvGrpSpPr/>
          <p:nvPr/>
        </p:nvGrpSpPr>
        <p:grpSpPr>
          <a:xfrm>
            <a:off x="495499" y="862127"/>
            <a:ext cx="6041522" cy="908230"/>
            <a:chOff x="495499" y="862127"/>
            <a:chExt cx="6041522" cy="90823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5A111A7-2838-A8DA-7468-6552E430A479}"/>
                </a:ext>
              </a:extLst>
            </p:cNvPr>
            <p:cNvSpPr txBox="1"/>
            <p:nvPr/>
          </p:nvSpPr>
          <p:spPr>
            <a:xfrm>
              <a:off x="554228" y="1431803"/>
              <a:ext cx="598279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0" indent="-285750" defTabSz="457200" fontAlgn="base" latinLnBrk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ko-KR" altLang="en-US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경기도 기술적 </a:t>
              </a:r>
              <a:r>
                <a:rPr lang="ko-KR" altLang="en-US" sz="1600" kern="0" spc="-130" dirty="0" err="1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잠재량</a:t>
              </a:r>
              <a:r>
                <a:rPr lang="ko-KR" altLang="en-US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 계산식을 나타내면 아래와 같음</a:t>
              </a:r>
              <a:endParaRPr lang="en-US" altLang="ko-KR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DD9FC6D-0735-4E82-9441-42E605293C7B}"/>
                </a:ext>
              </a:extLst>
            </p:cNvPr>
            <p:cNvGrpSpPr/>
            <p:nvPr/>
          </p:nvGrpSpPr>
          <p:grpSpPr>
            <a:xfrm>
              <a:off x="495499" y="862127"/>
              <a:ext cx="1222647" cy="400110"/>
              <a:chOff x="586105" y="1237394"/>
              <a:chExt cx="1222647" cy="400110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240655-333D-C6CB-6771-60DEE9897A67}"/>
                  </a:ext>
                </a:extLst>
              </p:cNvPr>
              <p:cNvSpPr txBox="1"/>
              <p:nvPr/>
            </p:nvSpPr>
            <p:spPr>
              <a:xfrm>
                <a:off x="756861" y="1237394"/>
                <a:ext cx="1051891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2000" b="1" i="0" u="none" strike="noStrike" kern="0" cap="none" spc="-150" normalizeH="0" baseline="0" noProof="0" dirty="0">
                    <a:ln w="3175">
                      <a:solidFill>
                        <a:prstClr val="black">
                          <a:lumMod val="85000"/>
                          <a:lumOff val="15000"/>
                          <a:alpha val="1000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경기천년제목 Medium" panose="02020603020101020101" pitchFamily="18" charset="-127"/>
                    <a:ea typeface="경기천년제목 Medium" panose="02020603020101020101" pitchFamily="18" charset="-127"/>
                    <a:cs typeface="+mn-cs"/>
                  </a:rPr>
                  <a:t>분석 방법</a:t>
                </a:r>
                <a:endParaRPr kumimoji="0" lang="en-US" altLang="ko-KR" sz="2000" b="1" i="0" u="none" strike="noStrike" kern="0" cap="none" spc="-150" normalizeH="0" baseline="0" noProof="0" dirty="0">
                  <a:ln w="3175">
                    <a:solidFill>
                      <a:prstClr val="black">
                        <a:lumMod val="85000"/>
                        <a:lumOff val="15000"/>
                        <a:alpha val="1000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경기천년제목 Medium" panose="02020603020101020101" pitchFamily="18" charset="-127"/>
                  <a:ea typeface="경기천년제목 Medium" panose="02020603020101020101" pitchFamily="18" charset="-127"/>
                  <a:cs typeface="+mn-cs"/>
                </a:endParaRPr>
              </a:p>
            </p:txBody>
          </p: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DAEFFE3C-7E7B-C2F9-A637-EF104BB5970A}"/>
                  </a:ext>
                </a:extLst>
              </p:cNvPr>
              <p:cNvGrpSpPr/>
              <p:nvPr/>
            </p:nvGrpSpPr>
            <p:grpSpPr>
              <a:xfrm>
                <a:off x="586105" y="1334378"/>
                <a:ext cx="191586" cy="183356"/>
                <a:chOff x="513533" y="1232778"/>
                <a:chExt cx="191586" cy="183356"/>
              </a:xfrm>
            </p:grpSpPr>
            <p:grpSp>
              <p:nvGrpSpPr>
                <p:cNvPr id="9" name="그룹 8">
                  <a:extLst>
                    <a:ext uri="{FF2B5EF4-FFF2-40B4-BE49-F238E27FC236}">
                      <a16:creationId xmlns:a16="http://schemas.microsoft.com/office/drawing/2014/main" id="{00D4A94F-77D4-2B10-C905-CCD98686F468}"/>
                    </a:ext>
                  </a:extLst>
                </p:cNvPr>
                <p:cNvGrpSpPr/>
                <p:nvPr/>
              </p:nvGrpSpPr>
              <p:grpSpPr>
                <a:xfrm>
                  <a:off x="513533" y="1232778"/>
                  <a:ext cx="191586" cy="183356"/>
                  <a:chOff x="555013" y="1169039"/>
                  <a:chExt cx="109274" cy="292392"/>
                </a:xfrm>
              </p:grpSpPr>
              <p:sp>
                <p:nvSpPr>
                  <p:cNvPr id="11" name="사각형: 둥근 모서리 10">
                    <a:extLst>
                      <a:ext uri="{FF2B5EF4-FFF2-40B4-BE49-F238E27FC236}">
                        <a16:creationId xmlns:a16="http://schemas.microsoft.com/office/drawing/2014/main" id="{2F64463D-36DB-22FE-F1CE-A7885BF3A048}"/>
                      </a:ext>
                    </a:extLst>
                  </p:cNvPr>
                  <p:cNvSpPr/>
                  <p:nvPr/>
                </p:nvSpPr>
                <p:spPr>
                  <a:xfrm>
                    <a:off x="613978" y="1169039"/>
                    <a:ext cx="50309" cy="292392"/>
                  </a:xfrm>
                  <a:prstGeom prst="roundRect">
                    <a:avLst>
                      <a:gd name="adj" fmla="val 31430"/>
                    </a:avLst>
                  </a:prstGeom>
                  <a:solidFill>
                    <a:sysClr val="window" lastClr="FFFFFF">
                      <a:lumMod val="75000"/>
                    </a:sysClr>
                  </a:solidFill>
                  <a:ln w="508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KoPub돋움체 Medium"/>
                      <a:ea typeface="KoPub돋움체 Medium"/>
                      <a:cs typeface="+mn-cs"/>
                    </a:endParaRPr>
                  </a:p>
                </p:txBody>
              </p:sp>
              <p:sp>
                <p:nvSpPr>
                  <p:cNvPr id="12" name="사각형: 둥근 모서리 11">
                    <a:extLst>
                      <a:ext uri="{FF2B5EF4-FFF2-40B4-BE49-F238E27FC236}">
                        <a16:creationId xmlns:a16="http://schemas.microsoft.com/office/drawing/2014/main" id="{0C7646C1-16C3-AF56-F3E3-E94B7BE9A11F}"/>
                      </a:ext>
                    </a:extLst>
                  </p:cNvPr>
                  <p:cNvSpPr/>
                  <p:nvPr/>
                </p:nvSpPr>
                <p:spPr>
                  <a:xfrm>
                    <a:off x="555013" y="1169039"/>
                    <a:ext cx="98974" cy="292392"/>
                  </a:xfrm>
                  <a:prstGeom prst="round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508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KoPub돋움체 Medium"/>
                      <a:ea typeface="KoPub돋움체 Medium"/>
                      <a:cs typeface="+mn-cs"/>
                    </a:endParaRPr>
                  </a:p>
                </p:txBody>
              </p:sp>
            </p:grpSp>
            <p:sp>
              <p:nvSpPr>
                <p:cNvPr id="10" name="화살표: 갈매기형 수장 9">
                  <a:extLst>
                    <a:ext uri="{FF2B5EF4-FFF2-40B4-BE49-F238E27FC236}">
                      <a16:creationId xmlns:a16="http://schemas.microsoft.com/office/drawing/2014/main" id="{E5E3C814-F581-6ABC-661A-33185B1F3BC4}"/>
                    </a:ext>
                  </a:extLst>
                </p:cNvPr>
                <p:cNvSpPr/>
                <p:nvPr/>
              </p:nvSpPr>
              <p:spPr>
                <a:xfrm>
                  <a:off x="572263" y="1280872"/>
                  <a:ext cx="67500" cy="84940"/>
                </a:xfrm>
                <a:prstGeom prst="chevron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oPub돋움체 Medium"/>
                    <a:ea typeface="KoPub돋움체 Medium"/>
                    <a:cs typeface="+mn-cs"/>
                  </a:endParaRPr>
                </a:p>
              </p:txBody>
            </p:sp>
          </p:grp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6884FA70-8AFA-4F44-003B-D66ABA960A32}"/>
              </a:ext>
            </a:extLst>
          </p:cNvPr>
          <p:cNvSpPr txBox="1"/>
          <p:nvPr/>
        </p:nvSpPr>
        <p:spPr>
          <a:xfrm>
            <a:off x="271275" y="6427049"/>
            <a:ext cx="1820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문의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: ggclimate@gri.re.kr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1DD16C-C7E0-B164-79D6-DED7BB6C58E4}"/>
              </a:ext>
            </a:extLst>
          </p:cNvPr>
          <p:cNvSpPr txBox="1"/>
          <p:nvPr/>
        </p:nvSpPr>
        <p:spPr>
          <a:xfrm>
            <a:off x="552628" y="4416958"/>
            <a:ext cx="10851972" cy="1528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defTabSz="457200" fontAlgn="base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여기서          는 경기도 전체 기술적 잠재량을 의미함</a:t>
            </a:r>
            <a:endParaRPr lang="en-US" altLang="ko-KR" sz="1600" kern="0" spc="-130" dirty="0">
              <a:ln w="3175"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black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marR="0" lvl="0" indent="-285750" defTabSz="457200" fontAlgn="base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건물이 있는 지역에는 옥상형</a:t>
            </a:r>
            <a:r>
              <a:rPr lang="en-US" altLang="ko-KR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건물이 없는 지역에는 지상형으로 나누어</a:t>
            </a:r>
            <a:r>
              <a:rPr lang="en-US" altLang="ko-KR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태양광 유형별</a:t>
            </a:r>
            <a:r>
              <a:rPr lang="en-US" altLang="ko-KR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   ) </a:t>
            </a:r>
            <a:r>
              <a:rPr lang="ko-KR" altLang="en-US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잠재량을 산정함</a:t>
            </a:r>
            <a:endParaRPr lang="en-US" altLang="ko-KR" sz="1600" kern="0" spc="-130" dirty="0">
              <a:ln w="3175"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black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marR="0" lvl="0" indent="-285750" defTabSz="457200" fontAlgn="base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태양광 패널에 도달하는 일사량만 활용할 수 있으므로 태양광 설치면적 대비 모듈면적의 비율</a:t>
            </a:r>
            <a:r>
              <a:rPr lang="en-US" altLang="ko-KR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                       )</a:t>
            </a:r>
            <a:r>
              <a:rPr lang="ko-KR" altLang="en-US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을 곱함</a:t>
            </a:r>
            <a:endParaRPr lang="en-US" altLang="ko-KR" sz="1600" kern="0" spc="-130" dirty="0">
              <a:ln w="3175"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black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marR="0" lvl="0" indent="-285750" defTabSz="457200" fontAlgn="base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태양에너지를 전기에너지로 변환하는 과정에서 손실이 발생하므로</a:t>
            </a:r>
            <a:r>
              <a:rPr lang="en-US" altLang="ko-KR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모듈의 효율</a:t>
            </a:r>
            <a:r>
              <a:rPr lang="en-US" altLang="ko-KR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          )</a:t>
            </a:r>
            <a:r>
              <a:rPr lang="ko-KR" altLang="en-US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을 곱함</a:t>
            </a:r>
            <a:endParaRPr lang="en-US" altLang="ko-KR" sz="1600" kern="0" spc="-130" dirty="0">
              <a:ln w="3175"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black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marR="0" lvl="0" indent="-285750" defTabSz="457200" fontAlgn="base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산지</a:t>
            </a:r>
            <a:r>
              <a:rPr lang="en-US" altLang="ko-KR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하천</a:t>
            </a:r>
            <a:r>
              <a:rPr lang="en-US" altLang="ko-KR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경사</a:t>
            </a:r>
            <a:r>
              <a:rPr lang="en-US" altLang="ko-KR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20</a:t>
            </a:r>
            <a:r>
              <a:rPr lang="ko-KR" altLang="en-US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도 이상</a:t>
            </a:r>
            <a:r>
              <a:rPr lang="en-US" altLang="ko-KR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산사태 </a:t>
            </a:r>
            <a:r>
              <a:rPr lang="en-US" altLang="ko-KR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</a:t>
            </a:r>
            <a:r>
              <a:rPr lang="ko-KR" altLang="en-US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등급 지역은 태양광 설치에 지리적 제약이 있으므로 제외함 </a:t>
            </a:r>
            <a:r>
              <a:rPr lang="en-US" altLang="ko-KR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                                           )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DEDEFF0-8997-1E2E-5C6B-9431E9F26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242" y="2309235"/>
            <a:ext cx="5878008" cy="140370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9E28521-E47F-C7EF-B133-99490BF9BA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588" r="92749" b="58426"/>
          <a:stretch>
            <a:fillRect/>
          </a:stretch>
        </p:blipFill>
        <p:spPr>
          <a:xfrm>
            <a:off x="1539097" y="4477800"/>
            <a:ext cx="251077" cy="20661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7C6ADDD-0D02-1CD8-CDBC-E8C4F3E6AB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2094" t="32075" r="15669" b="49002"/>
          <a:stretch>
            <a:fillRect/>
          </a:stretch>
        </p:blipFill>
        <p:spPr>
          <a:xfrm>
            <a:off x="6978245" y="4782649"/>
            <a:ext cx="107932" cy="21797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C1573E2-057E-F463-35BA-ED4EB422C6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3390" t="20854" r="20039" b="50000"/>
          <a:stretch>
            <a:fillRect/>
          </a:stretch>
        </p:blipFill>
        <p:spPr>
          <a:xfrm>
            <a:off x="7534112" y="5088458"/>
            <a:ext cx="847889" cy="22210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24E9FE4-0912-81BF-3556-DC39CED9A9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155" t="19879" b="54216"/>
          <a:stretch>
            <a:fillRect/>
          </a:stretch>
        </p:blipFill>
        <p:spPr>
          <a:xfrm>
            <a:off x="6559409" y="5363322"/>
            <a:ext cx="353472" cy="22210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B247E88-27EC-A419-F193-65B2648F40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848" t="77378" r="48656"/>
          <a:stretch>
            <a:fillRect/>
          </a:stretch>
        </p:blipFill>
        <p:spPr>
          <a:xfrm>
            <a:off x="7684676" y="5658597"/>
            <a:ext cx="1633951" cy="21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854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468BD0-73E0-C26C-966E-597EC5F6A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D68E837-9BCE-11AE-6505-A7CBBC22F062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4520055"/>
          <a:ext cx="9905999" cy="1825147"/>
        </p:xfrm>
        <a:graphic>
          <a:graphicData uri="http://schemas.openxmlformats.org/drawingml/2006/table">
            <a:tbl>
              <a:tblPr/>
              <a:tblGrid>
                <a:gridCol w="1832535">
                  <a:extLst>
                    <a:ext uri="{9D8B030D-6E8A-4147-A177-3AD203B41FA5}">
                      <a16:colId xmlns:a16="http://schemas.microsoft.com/office/drawing/2014/main" val="1693829353"/>
                    </a:ext>
                  </a:extLst>
                </a:gridCol>
                <a:gridCol w="6066611">
                  <a:extLst>
                    <a:ext uri="{9D8B030D-6E8A-4147-A177-3AD203B41FA5}">
                      <a16:colId xmlns:a16="http://schemas.microsoft.com/office/drawing/2014/main" val="2549297881"/>
                    </a:ext>
                  </a:extLst>
                </a:gridCol>
                <a:gridCol w="2006853">
                  <a:extLst>
                    <a:ext uri="{9D8B030D-6E8A-4147-A177-3AD203B41FA5}">
                      <a16:colId xmlns:a16="http://schemas.microsoft.com/office/drawing/2014/main" val="1780626192"/>
                    </a:ext>
                  </a:extLst>
                </a:gridCol>
              </a:tblGrid>
              <a:tr h="17756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1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  <a:cs typeface="+mn-cs"/>
                        </a:rPr>
                        <a:t>제약 요인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1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  <a:cs typeface="+mn-cs"/>
                        </a:rPr>
                        <a:t>세부 요인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1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  <a:cs typeface="+mn-cs"/>
                        </a:rPr>
                        <a:t>출처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249932"/>
                  </a:ext>
                </a:extLst>
              </a:tr>
              <a:tr h="169496">
                <a:tc row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정책적 제약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용도지역</a:t>
                      </a:r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) </a:t>
                      </a:r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자연환경보전구역</a:t>
                      </a:r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취락구역</a:t>
                      </a:r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공항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050" kern="12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브이월드</a:t>
                      </a:r>
                      <a:endParaRPr lang="en-US" altLang="ko-KR" sz="105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  <a:p>
                      <a:pPr algn="ctr" fontAlgn="b"/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용도지역</a:t>
                      </a:r>
                      <a:endParaRPr lang="en-US" altLang="ko-KR" sz="105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  <a:p>
                      <a:pPr algn="ctr" fontAlgn="b"/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지구정보</a:t>
                      </a:r>
                      <a:endParaRPr lang="en-US" sz="105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2882885"/>
                  </a:ext>
                </a:extLst>
              </a:tr>
              <a:tr h="169496">
                <a:tc v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b"/>
                      <a:endParaRPr lang="ko-KR" altLang="en-US" sz="105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문화재지역</a:t>
                      </a:r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) </a:t>
                      </a:r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문화재보호구역</a:t>
                      </a:r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국가</a:t>
                      </a:r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시도 문화재지역</a:t>
                      </a:r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등록문화재지역</a:t>
                      </a:r>
                      <a:endParaRPr lang="en-US" sz="105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b"/>
                      <a:endParaRPr lang="en-US" altLang="ko-KR" sz="105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0171034"/>
                  </a:ext>
                </a:extLst>
              </a:tr>
              <a:tr h="169496">
                <a:tc v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b"/>
                      <a:endParaRPr lang="ko-KR" altLang="en-US" sz="105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개발불가지역</a:t>
                      </a:r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) </a:t>
                      </a:r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야생동물보호구역</a:t>
                      </a:r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천연기념물서식지</a:t>
                      </a:r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휴전선</a:t>
                      </a:r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/</a:t>
                      </a:r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민간인통제선</a:t>
                      </a:r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환경보전해역</a:t>
                      </a:r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자연공원</a:t>
                      </a:r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갯벌</a:t>
                      </a:r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수자원보호구역</a:t>
                      </a:r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지역계획 절대보전</a:t>
                      </a:r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특별관리해역</a:t>
                      </a:r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연평도 </a:t>
                      </a:r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NLL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b"/>
                      <a:endParaRPr lang="ko-KR" altLang="en-US" sz="105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3428720"/>
                  </a:ext>
                </a:extLst>
              </a:tr>
              <a:tr h="1694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생태자연도</a:t>
                      </a:r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) 1</a:t>
                      </a:r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등급</a:t>
                      </a:r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별도관리구역</a:t>
                      </a:r>
                      <a:endParaRPr lang="en-US" altLang="ko-KR" sz="105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05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972875"/>
                  </a:ext>
                </a:extLst>
              </a:tr>
              <a:tr h="169496">
                <a:tc v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b"/>
                      <a:endParaRPr lang="ko-KR" altLang="en-US" sz="105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기타</a:t>
                      </a:r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) </a:t>
                      </a:r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백두대간 보호구역</a:t>
                      </a:r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농업진흥지역</a:t>
                      </a:r>
                      <a:endParaRPr lang="en-US" altLang="ko-KR" sz="105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b"/>
                      <a:endParaRPr lang="ko-KR" altLang="en-US" sz="105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090745"/>
                  </a:ext>
                </a:extLst>
              </a:tr>
              <a:tr h="169496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경제적 제약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SMP: 123.1</a:t>
                      </a:r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원</a:t>
                      </a:r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/kWh (2019-2023 </a:t>
                      </a:r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평균</a:t>
                      </a:r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REC: 54.4</a:t>
                      </a:r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원</a:t>
                      </a:r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/kWh (2019-2023 </a:t>
                      </a:r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평균</a:t>
                      </a:r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)</a:t>
                      </a:r>
                    </a:p>
                    <a:p>
                      <a:pPr algn="ctr" fontAlgn="b"/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REC</a:t>
                      </a:r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 가중치</a:t>
                      </a:r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: 1 (</a:t>
                      </a:r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지상형</a:t>
                      </a:r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), 1.5 (</a:t>
                      </a:r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옥상형</a:t>
                      </a:r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산업통상자원부</a:t>
                      </a:r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한국에너지공단 </a:t>
                      </a:r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(2020), </a:t>
                      </a:r>
                    </a:p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한국전력거래소</a:t>
                      </a:r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경기데이터드림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0672982"/>
                  </a:ext>
                </a:extLst>
              </a:tr>
              <a:tr h="169496">
                <a:tc v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b"/>
                      <a:endParaRPr lang="en-US" sz="105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LCOE: </a:t>
                      </a:r>
                      <a:r>
                        <a:rPr lang="ko-KR" altLang="en-US" sz="1050" kern="12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격자별</a:t>
                      </a:r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 공시지가와 유형별 기술비용에 따라 산정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b"/>
                      <a:endParaRPr lang="ko-KR" altLang="en-US" sz="105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281843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96E2202-236F-F54D-B07B-46850A7038D0}"/>
              </a:ext>
            </a:extLst>
          </p:cNvPr>
          <p:cNvSpPr txBox="1"/>
          <p:nvPr/>
        </p:nvSpPr>
        <p:spPr>
          <a:xfrm>
            <a:off x="1142999" y="4253383"/>
            <a:ext cx="4182231" cy="21153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ko-KR"/>
            </a:defPPr>
            <a:lvl1pPr marR="0" lvl="0" indent="0" fontAlgn="base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err="1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Times New Roman" panose="02020603050405020304" pitchFamily="18" charset="0"/>
              </a:rPr>
              <a:t>정책적〮경제적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Times New Roman" panose="02020603050405020304" pitchFamily="18" charset="0"/>
              </a:rPr>
              <a:t> 제약 요인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A923D1-9E4C-62DE-651A-3862170835AB}"/>
              </a:ext>
            </a:extLst>
          </p:cNvPr>
          <p:cNvSpPr txBox="1"/>
          <p:nvPr/>
        </p:nvSpPr>
        <p:spPr>
          <a:xfrm>
            <a:off x="125790" y="354007"/>
            <a:ext cx="853676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-100" normalizeH="0" baseline="0" noProof="0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black"/>
                </a:solidFill>
                <a:effectLst>
                  <a:outerShdw blurRad="25400" dist="12700" dir="5400000" algn="t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+mn-cs"/>
              </a:rPr>
              <a:t>Data 03</a:t>
            </a:r>
            <a:endParaRPr kumimoji="0" lang="ko-KR" altLang="en-US" sz="1800" b="0" i="0" u="none" strike="noStrike" kern="1200" cap="none" spc="-100" normalizeH="0" baseline="0" noProof="0" dirty="0">
              <a:ln>
                <a:solidFill>
                  <a:srgbClr val="156082">
                    <a:alpha val="0"/>
                  </a:srgbClr>
                </a:solidFill>
              </a:ln>
              <a:solidFill>
                <a:prstClr val="black"/>
              </a:solidFill>
              <a:effectLst>
                <a:outerShdw blurRad="25400" dist="12700" dir="5400000" algn="t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경기천년제목 Medium" panose="02020603020101020101" pitchFamily="18" charset="-127"/>
              <a:ea typeface="경기천년제목 Medium" panose="02020603020101020101" pitchFamily="18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CE6831-BBB0-8833-DBBD-1F3348125406}"/>
              </a:ext>
            </a:extLst>
          </p:cNvPr>
          <p:cNvSpPr txBox="1"/>
          <p:nvPr/>
        </p:nvSpPr>
        <p:spPr>
          <a:xfrm>
            <a:off x="1088829" y="292451"/>
            <a:ext cx="8502846" cy="40011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0000"/>
              </a:lnSpc>
              <a:defRPr sz="24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 Bold" panose="02020803020101020101" pitchFamily="18" charset="-127"/>
                <a:ea typeface="경기천년제목 Bold" panose="02020803020101020101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600" b="0" i="0" u="none" strike="noStrike" kern="1200" cap="none" spc="-60" normalizeH="0" baseline="0" noProof="0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시장 </a:t>
            </a:r>
            <a:r>
              <a:rPr kumimoji="0" lang="ko-KR" altLang="en-US" sz="2600" b="0" i="0" u="none" strike="noStrike" kern="1200" cap="none" spc="-60" normalizeH="0" baseline="0" noProof="0" dirty="0" err="1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잠재량</a:t>
            </a:r>
            <a:r>
              <a:rPr kumimoji="0" lang="ko-KR" altLang="en-US" sz="2600" b="0" i="0" u="none" strike="noStrike" kern="1200" cap="none" spc="-60" normalizeH="0" baseline="0" noProof="0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 지도</a:t>
            </a:r>
            <a:endParaRPr kumimoji="0" lang="en-US" altLang="ko-KR" sz="2600" b="0" i="0" u="none" strike="noStrike" kern="1200" cap="none" spc="-60" normalizeH="0" baseline="0" noProof="0" dirty="0">
              <a:ln>
                <a:solidFill>
                  <a:srgbClr val="156082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395BC04-7D7F-1E2E-3B7F-D399A67E49BD}"/>
              </a:ext>
            </a:extLst>
          </p:cNvPr>
          <p:cNvGrpSpPr/>
          <p:nvPr/>
        </p:nvGrpSpPr>
        <p:grpSpPr>
          <a:xfrm>
            <a:off x="495499" y="862127"/>
            <a:ext cx="6041522" cy="908230"/>
            <a:chOff x="495499" y="862127"/>
            <a:chExt cx="6041522" cy="90823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6C528DE-0537-30B2-F0D1-AC5ECF85EE38}"/>
                </a:ext>
              </a:extLst>
            </p:cNvPr>
            <p:cNvSpPr txBox="1"/>
            <p:nvPr/>
          </p:nvSpPr>
          <p:spPr>
            <a:xfrm>
              <a:off x="554228" y="1431803"/>
              <a:ext cx="598279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0" indent="-285750" algn="l" defTabSz="457200" rtl="0" eaLnBrk="1" fontAlgn="base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600" b="0" i="0" u="none" strike="noStrike" kern="0" cap="none" spc="-130" normalizeH="0" baseline="0" noProof="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 Medium" panose="02020603020101020101" pitchFamily="18" charset="-127"/>
                  <a:ea typeface="경기천년제목 Medium" panose="02020603020101020101" pitchFamily="18" charset="-127"/>
                  <a:cs typeface="+mn-cs"/>
                </a:rPr>
                <a:t>경기도 내 기술적으로</a:t>
              </a:r>
              <a:r>
                <a:rPr kumimoji="0" lang="en-US" altLang="ko-KR" sz="1600" b="0" i="0" u="none" strike="noStrike" kern="0" cap="none" spc="-130" normalizeH="0" baseline="0" noProof="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 Medium" panose="02020603020101020101" pitchFamily="18" charset="-127"/>
                  <a:ea typeface="경기천년제목 Medium" panose="02020603020101020101" pitchFamily="18" charset="-127"/>
                  <a:cs typeface="+mn-cs"/>
                </a:rPr>
                <a:t>, </a:t>
              </a:r>
              <a:r>
                <a:rPr kumimoji="0" lang="ko-KR" altLang="en-US" sz="1600" b="0" i="0" u="none" strike="noStrike" kern="0" cap="none" spc="-130" normalizeH="0" baseline="0" noProof="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 Medium" panose="02020603020101020101" pitchFamily="18" charset="-127"/>
                  <a:ea typeface="경기천년제목 Medium" panose="02020603020101020101" pitchFamily="18" charset="-127"/>
                  <a:cs typeface="+mn-cs"/>
                </a:rPr>
                <a:t>그리고 경제적으로도 활용가능한 태양광 </a:t>
              </a:r>
              <a:r>
                <a:rPr kumimoji="0" lang="ko-KR" altLang="en-US" sz="1600" b="0" i="0" u="none" strike="noStrike" kern="0" cap="none" spc="-130" normalizeH="0" baseline="0" noProof="0" dirty="0" err="1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 Medium" panose="02020603020101020101" pitchFamily="18" charset="-127"/>
                  <a:ea typeface="경기천년제목 Medium" panose="02020603020101020101" pitchFamily="18" charset="-127"/>
                  <a:cs typeface="+mn-cs"/>
                </a:rPr>
                <a:t>잠재량</a:t>
              </a:r>
              <a:endParaRPr kumimoji="0" lang="ko-KR" altLang="en-US" sz="1600" b="0" i="0" u="none" strike="noStrike" kern="0" cap="none" spc="-130" normalizeH="0" baseline="0" noProof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+mn-cs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51A8759C-1F7E-09DA-3F47-2DF599C729ED}"/>
                </a:ext>
              </a:extLst>
            </p:cNvPr>
            <p:cNvGrpSpPr/>
            <p:nvPr/>
          </p:nvGrpSpPr>
          <p:grpSpPr>
            <a:xfrm>
              <a:off x="495499" y="862127"/>
              <a:ext cx="1211426" cy="400110"/>
              <a:chOff x="586105" y="1237394"/>
              <a:chExt cx="1211426" cy="400110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274A42-0CD1-AB1D-A437-AA60BCF23D9D}"/>
                  </a:ext>
                </a:extLst>
              </p:cNvPr>
              <p:cNvSpPr txBox="1"/>
              <p:nvPr/>
            </p:nvSpPr>
            <p:spPr>
              <a:xfrm>
                <a:off x="756861" y="1237394"/>
                <a:ext cx="1040670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2000" b="1" i="0" u="none" strike="noStrike" kern="0" cap="none" spc="-150" normalizeH="0" baseline="0" noProof="0" dirty="0">
                    <a:ln w="3175">
                      <a:solidFill>
                        <a:prstClr val="black">
                          <a:lumMod val="85000"/>
                          <a:lumOff val="15000"/>
                          <a:alpha val="1000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경기천년제목 Medium" panose="02020603020101020101" pitchFamily="18" charset="-127"/>
                    <a:ea typeface="경기천년제목 Medium" panose="02020603020101020101" pitchFamily="18" charset="-127"/>
                    <a:cs typeface="+mn-cs"/>
                  </a:rPr>
                  <a:t>분석 내용</a:t>
                </a:r>
                <a:endParaRPr kumimoji="0" lang="en-US" altLang="ko-KR" sz="2000" b="1" i="0" u="none" strike="noStrike" kern="0" cap="none" spc="-150" normalizeH="0" baseline="0" noProof="0" dirty="0">
                  <a:ln w="3175">
                    <a:solidFill>
                      <a:prstClr val="black">
                        <a:lumMod val="85000"/>
                        <a:lumOff val="15000"/>
                        <a:alpha val="1000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경기천년제목 Medium" panose="02020603020101020101" pitchFamily="18" charset="-127"/>
                  <a:ea typeface="경기천년제목 Medium" panose="02020603020101020101" pitchFamily="18" charset="-127"/>
                  <a:cs typeface="+mn-cs"/>
                </a:endParaRPr>
              </a:p>
            </p:txBody>
          </p: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B73407D6-E705-7BC1-FB41-A930DC41CC7D}"/>
                  </a:ext>
                </a:extLst>
              </p:cNvPr>
              <p:cNvGrpSpPr/>
              <p:nvPr/>
            </p:nvGrpSpPr>
            <p:grpSpPr>
              <a:xfrm>
                <a:off x="586105" y="1334378"/>
                <a:ext cx="191586" cy="183356"/>
                <a:chOff x="513533" y="1232778"/>
                <a:chExt cx="191586" cy="183356"/>
              </a:xfrm>
            </p:grpSpPr>
            <p:grpSp>
              <p:nvGrpSpPr>
                <p:cNvPr id="9" name="그룹 8">
                  <a:extLst>
                    <a:ext uri="{FF2B5EF4-FFF2-40B4-BE49-F238E27FC236}">
                      <a16:creationId xmlns:a16="http://schemas.microsoft.com/office/drawing/2014/main" id="{68EEED1E-E83B-1288-9D00-1F500C4718A1}"/>
                    </a:ext>
                  </a:extLst>
                </p:cNvPr>
                <p:cNvGrpSpPr/>
                <p:nvPr/>
              </p:nvGrpSpPr>
              <p:grpSpPr>
                <a:xfrm>
                  <a:off x="513533" y="1232778"/>
                  <a:ext cx="191586" cy="183356"/>
                  <a:chOff x="555013" y="1169039"/>
                  <a:chExt cx="109274" cy="292392"/>
                </a:xfrm>
              </p:grpSpPr>
              <p:sp>
                <p:nvSpPr>
                  <p:cNvPr id="11" name="사각형: 둥근 모서리 10">
                    <a:extLst>
                      <a:ext uri="{FF2B5EF4-FFF2-40B4-BE49-F238E27FC236}">
                        <a16:creationId xmlns:a16="http://schemas.microsoft.com/office/drawing/2014/main" id="{58275DBB-194C-0230-621F-4BCDBAEFC941}"/>
                      </a:ext>
                    </a:extLst>
                  </p:cNvPr>
                  <p:cNvSpPr/>
                  <p:nvPr/>
                </p:nvSpPr>
                <p:spPr>
                  <a:xfrm>
                    <a:off x="613978" y="1169039"/>
                    <a:ext cx="50309" cy="292392"/>
                  </a:xfrm>
                  <a:prstGeom prst="roundRect">
                    <a:avLst>
                      <a:gd name="adj" fmla="val 31430"/>
                    </a:avLst>
                  </a:prstGeom>
                  <a:solidFill>
                    <a:sysClr val="window" lastClr="FFFFFF">
                      <a:lumMod val="75000"/>
                    </a:sysClr>
                  </a:solidFill>
                  <a:ln w="508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KoPub돋움체 Medium"/>
                      <a:ea typeface="KoPub돋움체 Medium"/>
                      <a:cs typeface="+mn-cs"/>
                    </a:endParaRPr>
                  </a:p>
                </p:txBody>
              </p:sp>
              <p:sp>
                <p:nvSpPr>
                  <p:cNvPr id="12" name="사각형: 둥근 모서리 11">
                    <a:extLst>
                      <a:ext uri="{FF2B5EF4-FFF2-40B4-BE49-F238E27FC236}">
                        <a16:creationId xmlns:a16="http://schemas.microsoft.com/office/drawing/2014/main" id="{77C581C0-5151-87B3-F581-130C69A4E9B7}"/>
                      </a:ext>
                    </a:extLst>
                  </p:cNvPr>
                  <p:cNvSpPr/>
                  <p:nvPr/>
                </p:nvSpPr>
                <p:spPr>
                  <a:xfrm>
                    <a:off x="555013" y="1169039"/>
                    <a:ext cx="98974" cy="292392"/>
                  </a:xfrm>
                  <a:prstGeom prst="round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508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KoPub돋움체 Medium"/>
                      <a:ea typeface="KoPub돋움체 Medium"/>
                      <a:cs typeface="+mn-cs"/>
                    </a:endParaRPr>
                  </a:p>
                </p:txBody>
              </p:sp>
            </p:grpSp>
            <p:sp>
              <p:nvSpPr>
                <p:cNvPr id="10" name="화살표: 갈매기형 수장 9">
                  <a:extLst>
                    <a:ext uri="{FF2B5EF4-FFF2-40B4-BE49-F238E27FC236}">
                      <a16:creationId xmlns:a16="http://schemas.microsoft.com/office/drawing/2014/main" id="{3472E0B2-5CE3-1034-DB47-C4C10A0151BD}"/>
                    </a:ext>
                  </a:extLst>
                </p:cNvPr>
                <p:cNvSpPr/>
                <p:nvPr/>
              </p:nvSpPr>
              <p:spPr>
                <a:xfrm>
                  <a:off x="572263" y="1280872"/>
                  <a:ext cx="67500" cy="84940"/>
                </a:xfrm>
                <a:prstGeom prst="chevron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oPub돋움체 Medium"/>
                    <a:ea typeface="KoPub돋움체 Medium"/>
                    <a:cs typeface="+mn-cs"/>
                  </a:endParaRPr>
                </a:p>
              </p:txBody>
            </p:sp>
          </p:grp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390A69E-8F8F-1033-2593-8A5F84CF11E9}"/>
              </a:ext>
            </a:extLst>
          </p:cNvPr>
          <p:cNvSpPr txBox="1"/>
          <p:nvPr/>
        </p:nvSpPr>
        <p:spPr>
          <a:xfrm>
            <a:off x="612529" y="2631661"/>
            <a:ext cx="11287254" cy="1467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4572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0" cap="none" spc="-130" normalizeH="0" baseline="0" noProof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+mn-cs"/>
              </a:rPr>
              <a:t>시장 잠재량은 기술적 잠재량에서 정책적 제약</a:t>
            </a:r>
            <a:r>
              <a:rPr kumimoji="0" lang="en-US" altLang="ko-KR" sz="1600" b="0" i="0" u="none" strike="noStrike" kern="0" cap="none" spc="-130" normalizeH="0" baseline="0" noProof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+mn-cs"/>
              </a:rPr>
              <a:t>, </a:t>
            </a:r>
            <a:r>
              <a:rPr kumimoji="0" lang="ko-KR" altLang="en-US" sz="1600" b="0" i="0" u="none" strike="noStrike" kern="0" cap="none" spc="-130" normalizeH="0" baseline="0" noProof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+mn-cs"/>
              </a:rPr>
              <a:t>경제적 제약을 반영한 </a:t>
            </a:r>
            <a:r>
              <a:rPr kumimoji="0" lang="ko-KR" altLang="en-US" sz="1600" b="0" i="0" u="none" strike="noStrike" kern="0" cap="none" spc="-130" normalizeH="0" baseline="0" noProof="0" dirty="0" err="1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+mn-cs"/>
              </a:rPr>
              <a:t>잠재량</a:t>
            </a:r>
            <a:endParaRPr kumimoji="0" lang="en-US" altLang="ko-KR" sz="1600" b="0" i="0" u="none" strike="noStrike" kern="0" cap="none" spc="-130" normalizeH="0" baseline="0" noProof="0" dirty="0">
              <a:ln w="3175"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경기천년제목 Medium" panose="02020603020101020101" pitchFamily="18" charset="-127"/>
              <a:ea typeface="경기천년제목 Medium" panose="02020603020101020101" pitchFamily="18" charset="-127"/>
              <a:cs typeface="+mn-cs"/>
            </a:endParaRPr>
          </a:p>
          <a:p>
            <a:pPr marL="285750" marR="0" lvl="0" indent="-285750" algn="l" defTabSz="4572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0" cap="none" spc="-130" normalizeH="0" baseline="0" noProof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+mn-cs"/>
              </a:rPr>
              <a:t>정책적 제약</a:t>
            </a:r>
            <a:endParaRPr kumimoji="0" lang="en-US" altLang="ko-KR" sz="1600" b="0" i="0" u="none" strike="noStrike" kern="0" cap="none" spc="-130" normalizeH="0" baseline="0" noProof="0" dirty="0">
              <a:ln w="3175"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경기천년제목 Medium" panose="02020603020101020101" pitchFamily="18" charset="-127"/>
              <a:ea typeface="경기천년제목 Medium" panose="02020603020101020101" pitchFamily="18" charset="-127"/>
              <a:cs typeface="+mn-cs"/>
            </a:endParaRP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400" b="0" i="0" u="none" strike="noStrike" kern="0" cap="none" spc="-130" normalizeH="0" baseline="0" noProof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용도지역</a:t>
            </a:r>
            <a:r>
              <a:rPr kumimoji="0" lang="en-US" altLang="ko-KR" sz="1400" b="0" i="0" u="none" strike="noStrike" kern="0" cap="none" spc="-130" normalizeH="0" baseline="0" noProof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, </a:t>
            </a:r>
            <a:r>
              <a:rPr kumimoji="0" lang="ko-KR" altLang="en-US" sz="1400" b="0" i="0" u="none" strike="noStrike" kern="0" cap="none" spc="-130" normalizeH="0" baseline="0" noProof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문화재지역</a:t>
            </a:r>
            <a:r>
              <a:rPr kumimoji="0" lang="en-US" altLang="ko-KR" sz="1400" b="0" i="0" u="none" strike="noStrike" kern="0" cap="none" spc="-130" normalizeH="0" baseline="0" noProof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, </a:t>
            </a:r>
            <a:r>
              <a:rPr kumimoji="0" lang="ko-KR" altLang="en-US" sz="1400" b="0" i="0" u="none" strike="noStrike" kern="0" cap="none" spc="-130" normalizeH="0" baseline="0" noProof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개발불가지역 등은</a:t>
            </a:r>
            <a:r>
              <a:rPr kumimoji="0" lang="en-US" altLang="ko-KR" sz="1400" b="0" i="0" u="none" strike="noStrike" kern="0" cap="none" spc="-130" normalizeH="0" baseline="0" noProof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 </a:t>
            </a:r>
            <a:r>
              <a:rPr kumimoji="0" lang="ko-KR" altLang="en-US" sz="1400" b="0" i="0" u="none" strike="noStrike" kern="0" cap="none" spc="-130" normalizeH="0" baseline="0" noProof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정책적 규제로 인해 태양광 설치가 불가능한 곳이므로 </a:t>
            </a:r>
            <a:r>
              <a:rPr kumimoji="0" lang="ko-KR" altLang="en-US" sz="1400" b="0" i="0" u="none" strike="noStrike" kern="0" cap="none" spc="-130" normalizeH="0" baseline="0" noProof="0" dirty="0" err="1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잠재량</a:t>
            </a:r>
            <a:r>
              <a:rPr kumimoji="0" lang="ko-KR" altLang="en-US" sz="1400" b="0" i="0" u="none" strike="noStrike" kern="0" cap="none" spc="-130" normalizeH="0" baseline="0" noProof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 산정에서 제외함</a:t>
            </a:r>
            <a:endParaRPr kumimoji="0" lang="en-US" altLang="ko-KR" sz="1400" b="0" i="0" u="none" strike="noStrike" kern="0" cap="none" spc="-130" normalizeH="0" baseline="0" noProof="0" dirty="0">
              <a:ln w="3175"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  <a:cs typeface="+mn-cs"/>
            </a:endParaRPr>
          </a:p>
          <a:p>
            <a:pPr marL="285750" marR="0" lvl="0" indent="-285750" algn="l" defTabSz="4572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0" cap="none" spc="-130" normalizeH="0" baseline="0" noProof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+mn-cs"/>
              </a:rPr>
              <a:t>경제적 제약</a:t>
            </a:r>
            <a:endParaRPr kumimoji="0" lang="en-US" altLang="ko-KR" sz="1600" b="0" i="0" u="none" strike="noStrike" kern="0" cap="none" spc="-130" normalizeH="0" baseline="0" noProof="0" dirty="0">
              <a:ln w="3175"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경기천년제목 Medium" panose="02020603020101020101" pitchFamily="18" charset="-127"/>
              <a:ea typeface="경기천년제목 Medium" panose="02020603020101020101" pitchFamily="18" charset="-127"/>
              <a:cs typeface="+mn-cs"/>
            </a:endParaRP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400" b="0" i="0" u="none" strike="noStrike" kern="0" cap="none" spc="-130" normalizeH="0" baseline="0" noProof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그리드별 균등화 발전단가가 계통한계가격과 가중치를 고려한 신재생에너지 공급인증서 가격의 합보다 큰 지역은</a:t>
            </a:r>
            <a:r>
              <a:rPr kumimoji="0" lang="en-US" altLang="ko-KR" sz="1400" b="0" i="0" u="none" strike="noStrike" kern="0" cap="none" spc="-130" normalizeH="0" baseline="0" noProof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 </a:t>
            </a:r>
            <a:r>
              <a:rPr kumimoji="0" lang="ko-KR" altLang="en-US" sz="1400" b="0" i="0" u="none" strike="noStrike" kern="0" cap="none" spc="-130" normalizeH="0" baseline="0" noProof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경제성이 없는 곳이므로 </a:t>
            </a:r>
            <a:r>
              <a:rPr kumimoji="0" lang="ko-KR" altLang="en-US" sz="1400" b="0" i="0" u="none" strike="noStrike" kern="0" cap="none" spc="-130" normalizeH="0" baseline="0" noProof="0" dirty="0" err="1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잠재량</a:t>
            </a:r>
            <a:r>
              <a:rPr kumimoji="0" lang="ko-KR" altLang="en-US" sz="1400" b="0" i="0" u="none" strike="noStrike" kern="0" cap="none" spc="-130" normalizeH="0" baseline="0" noProof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 산정에서 제외함</a:t>
            </a:r>
            <a:endParaRPr kumimoji="0" lang="en-US" altLang="ko-KR" sz="1600" b="0" i="0" u="none" strike="noStrike" kern="0" cap="none" spc="-130" normalizeH="0" baseline="0" noProof="0" dirty="0">
              <a:ln w="3175"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경기천년제목 Medium" panose="02020603020101020101" pitchFamily="18" charset="-127"/>
              <a:ea typeface="경기천년제목 Medium" panose="02020603020101020101" pitchFamily="18" charset="-127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792C18-5002-7FA6-8E57-3C3A924A8FFE}"/>
              </a:ext>
            </a:extLst>
          </p:cNvPr>
          <p:cNvSpPr txBox="1"/>
          <p:nvPr/>
        </p:nvSpPr>
        <p:spPr>
          <a:xfrm>
            <a:off x="271275" y="6427049"/>
            <a:ext cx="1820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문의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: ggclimate@gri.re.kr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EDAB36-C264-25A4-CE40-C91C4B9EAEE4}"/>
              </a:ext>
            </a:extLst>
          </p:cNvPr>
          <p:cNvSpPr txBox="1"/>
          <p:nvPr/>
        </p:nvSpPr>
        <p:spPr>
          <a:xfrm>
            <a:off x="666255" y="2061985"/>
            <a:ext cx="104067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0" cap="none" spc="-150" normalizeH="0" baseline="0" noProof="0" dirty="0">
                <a:ln w="3175"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+mn-cs"/>
              </a:rPr>
              <a:t>분석 방법</a:t>
            </a:r>
            <a:endParaRPr kumimoji="0" lang="en-US" altLang="ko-KR" sz="2000" b="1" i="0" u="none" strike="noStrike" kern="0" cap="none" spc="-150" normalizeH="0" baseline="0" noProof="0" dirty="0">
              <a:ln w="3175">
                <a:solidFill>
                  <a:prstClr val="black">
                    <a:lumMod val="85000"/>
                    <a:lumOff val="15000"/>
                    <a:alpha val="1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경기천년제목 Medium" panose="02020603020101020101" pitchFamily="18" charset="-127"/>
              <a:ea typeface="경기천년제목 Medium" panose="02020603020101020101" pitchFamily="18" charset="-127"/>
              <a:cs typeface="+mn-cs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900ECEB-2636-2639-7E74-0683AB42BC0B}"/>
              </a:ext>
            </a:extLst>
          </p:cNvPr>
          <p:cNvSpPr/>
          <p:nvPr/>
        </p:nvSpPr>
        <p:spPr>
          <a:xfrm>
            <a:off x="495499" y="2158969"/>
            <a:ext cx="173527" cy="18335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508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25" name="화살표: 갈매기형 수장 24">
            <a:extLst>
              <a:ext uri="{FF2B5EF4-FFF2-40B4-BE49-F238E27FC236}">
                <a16:creationId xmlns:a16="http://schemas.microsoft.com/office/drawing/2014/main" id="{E472F36E-90C4-5015-6056-7190CA1F8677}"/>
              </a:ext>
            </a:extLst>
          </p:cNvPr>
          <p:cNvSpPr/>
          <p:nvPr/>
        </p:nvSpPr>
        <p:spPr>
          <a:xfrm>
            <a:off x="554229" y="2207063"/>
            <a:ext cx="67500" cy="84940"/>
          </a:xfrm>
          <a:prstGeom prst="chevron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748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5E22D3-5162-7FD8-151A-ABD68BBA8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2C8B84-3433-A2B6-083D-F9C54F42F522}"/>
              </a:ext>
            </a:extLst>
          </p:cNvPr>
          <p:cNvSpPr txBox="1"/>
          <p:nvPr/>
        </p:nvSpPr>
        <p:spPr>
          <a:xfrm>
            <a:off x="125790" y="354007"/>
            <a:ext cx="853676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-100" normalizeH="0" baseline="0" noProof="0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black"/>
                </a:solidFill>
                <a:effectLst>
                  <a:outerShdw blurRad="25400" dist="12700" dir="5400000" algn="t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+mn-cs"/>
              </a:rPr>
              <a:t>Data 0</a:t>
            </a:r>
            <a:r>
              <a:rPr lang="en-US" altLang="ko-KR" sz="1800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black"/>
                </a:solidFill>
                <a:effectLst>
                  <a:outerShdw blurRad="25400" dist="12700" dir="5400000" algn="t" rotWithShape="0">
                    <a:prstClr val="black">
                      <a:alpha val="30000"/>
                    </a:prst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</a:t>
            </a:r>
            <a:endParaRPr kumimoji="0" lang="ko-KR" altLang="en-US" sz="1800" b="0" i="0" u="none" strike="noStrike" kern="1200" cap="none" spc="-100" normalizeH="0" baseline="0" noProof="0" dirty="0">
              <a:ln>
                <a:solidFill>
                  <a:srgbClr val="156082">
                    <a:alpha val="0"/>
                  </a:srgbClr>
                </a:solidFill>
              </a:ln>
              <a:solidFill>
                <a:prstClr val="black"/>
              </a:solidFill>
              <a:effectLst>
                <a:outerShdw blurRad="25400" dist="12700" dir="5400000" algn="t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경기천년제목 Medium" panose="02020603020101020101" pitchFamily="18" charset="-127"/>
              <a:ea typeface="경기천년제목 Medium" panose="02020603020101020101" pitchFamily="18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F99BAE-B9F9-2929-BF7B-A168CC39C8BC}"/>
              </a:ext>
            </a:extLst>
          </p:cNvPr>
          <p:cNvSpPr txBox="1"/>
          <p:nvPr/>
        </p:nvSpPr>
        <p:spPr>
          <a:xfrm>
            <a:off x="1088829" y="292451"/>
            <a:ext cx="8502846" cy="40011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0000"/>
              </a:lnSpc>
              <a:defRPr sz="24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 Bold" panose="02020803020101020101" pitchFamily="18" charset="-127"/>
                <a:ea typeface="경기천년제목 Bold" panose="02020803020101020101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600" b="0" i="0" u="none" strike="noStrike" kern="1200" cap="none" spc="-60" normalizeH="0" baseline="0" noProof="0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시장 </a:t>
            </a:r>
            <a:r>
              <a:rPr kumimoji="0" lang="ko-KR" altLang="en-US" sz="2600" b="0" i="0" u="none" strike="noStrike" kern="1200" cap="none" spc="-60" normalizeH="0" baseline="0" noProof="0" dirty="0" err="1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잠재량</a:t>
            </a:r>
            <a:r>
              <a:rPr kumimoji="0" lang="ko-KR" altLang="en-US" sz="2600" b="0" i="0" u="none" strike="noStrike" kern="1200" cap="none" spc="-60" normalizeH="0" baseline="0" noProof="0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 지도</a:t>
            </a:r>
            <a:endParaRPr kumimoji="0" lang="en-US" altLang="ko-KR" sz="2600" b="0" i="0" u="none" strike="noStrike" kern="1200" cap="none" spc="-60" normalizeH="0" baseline="0" noProof="0" dirty="0">
              <a:ln>
                <a:solidFill>
                  <a:srgbClr val="156082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8D75798-55C1-BF0C-9FFE-54F0360FC2C9}"/>
              </a:ext>
            </a:extLst>
          </p:cNvPr>
          <p:cNvGrpSpPr/>
          <p:nvPr/>
        </p:nvGrpSpPr>
        <p:grpSpPr>
          <a:xfrm>
            <a:off x="495499" y="862127"/>
            <a:ext cx="6041522" cy="908230"/>
            <a:chOff x="495499" y="862127"/>
            <a:chExt cx="6041522" cy="90823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3360854-F7AD-F1BA-7EBC-205DC9F6BDFB}"/>
                </a:ext>
              </a:extLst>
            </p:cNvPr>
            <p:cNvSpPr txBox="1"/>
            <p:nvPr/>
          </p:nvSpPr>
          <p:spPr>
            <a:xfrm>
              <a:off x="554228" y="1431803"/>
              <a:ext cx="598279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0" indent="-285750" defTabSz="457200" fontAlgn="base" latinLnBrk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ko-KR" altLang="en-US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경기도 시장 </a:t>
              </a:r>
              <a:r>
                <a:rPr lang="ko-KR" altLang="en-US" sz="1600" kern="0" spc="-130" dirty="0" err="1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잠재량</a:t>
              </a:r>
              <a:r>
                <a:rPr lang="ko-KR" altLang="en-US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 계산식을 나타내면 아래와 같음</a:t>
              </a:r>
              <a:endParaRPr lang="en-US" altLang="ko-KR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E8E6429B-CF98-007E-8195-FBEA5B8210F8}"/>
                </a:ext>
              </a:extLst>
            </p:cNvPr>
            <p:cNvGrpSpPr/>
            <p:nvPr/>
          </p:nvGrpSpPr>
          <p:grpSpPr>
            <a:xfrm>
              <a:off x="495499" y="862127"/>
              <a:ext cx="1222647" cy="400110"/>
              <a:chOff x="586105" y="1237394"/>
              <a:chExt cx="1222647" cy="400110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FCD2DD2-C1A2-6C8D-017C-442E826D70F6}"/>
                  </a:ext>
                </a:extLst>
              </p:cNvPr>
              <p:cNvSpPr txBox="1"/>
              <p:nvPr/>
            </p:nvSpPr>
            <p:spPr>
              <a:xfrm>
                <a:off x="756861" y="1237394"/>
                <a:ext cx="1051891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2000" b="1" i="0" u="none" strike="noStrike" kern="0" cap="none" spc="-150" normalizeH="0" baseline="0" noProof="0" dirty="0">
                    <a:ln w="3175">
                      <a:solidFill>
                        <a:prstClr val="black">
                          <a:lumMod val="85000"/>
                          <a:lumOff val="15000"/>
                          <a:alpha val="1000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경기천년제목 Medium" panose="02020603020101020101" pitchFamily="18" charset="-127"/>
                    <a:ea typeface="경기천년제목 Medium" panose="02020603020101020101" pitchFamily="18" charset="-127"/>
                    <a:cs typeface="+mn-cs"/>
                  </a:rPr>
                  <a:t>분석 방법</a:t>
                </a:r>
                <a:endParaRPr kumimoji="0" lang="en-US" altLang="ko-KR" sz="2000" b="1" i="0" u="none" strike="noStrike" kern="0" cap="none" spc="-150" normalizeH="0" baseline="0" noProof="0" dirty="0">
                  <a:ln w="3175">
                    <a:solidFill>
                      <a:prstClr val="black">
                        <a:lumMod val="85000"/>
                        <a:lumOff val="15000"/>
                        <a:alpha val="1000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경기천년제목 Medium" panose="02020603020101020101" pitchFamily="18" charset="-127"/>
                  <a:ea typeface="경기천년제목 Medium" panose="02020603020101020101" pitchFamily="18" charset="-127"/>
                  <a:cs typeface="+mn-cs"/>
                </a:endParaRPr>
              </a:p>
            </p:txBody>
          </p: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3904D760-19C5-A94D-9069-15E1BB7D364D}"/>
                  </a:ext>
                </a:extLst>
              </p:cNvPr>
              <p:cNvGrpSpPr/>
              <p:nvPr/>
            </p:nvGrpSpPr>
            <p:grpSpPr>
              <a:xfrm>
                <a:off x="586105" y="1334378"/>
                <a:ext cx="191586" cy="183356"/>
                <a:chOff x="513533" y="1232778"/>
                <a:chExt cx="191586" cy="183356"/>
              </a:xfrm>
            </p:grpSpPr>
            <p:grpSp>
              <p:nvGrpSpPr>
                <p:cNvPr id="9" name="그룹 8">
                  <a:extLst>
                    <a:ext uri="{FF2B5EF4-FFF2-40B4-BE49-F238E27FC236}">
                      <a16:creationId xmlns:a16="http://schemas.microsoft.com/office/drawing/2014/main" id="{5CAF697B-06AD-AC87-1599-D213AA5761DB}"/>
                    </a:ext>
                  </a:extLst>
                </p:cNvPr>
                <p:cNvGrpSpPr/>
                <p:nvPr/>
              </p:nvGrpSpPr>
              <p:grpSpPr>
                <a:xfrm>
                  <a:off x="513533" y="1232778"/>
                  <a:ext cx="191586" cy="183356"/>
                  <a:chOff x="555013" y="1169039"/>
                  <a:chExt cx="109274" cy="292392"/>
                </a:xfrm>
              </p:grpSpPr>
              <p:sp>
                <p:nvSpPr>
                  <p:cNvPr id="11" name="사각형: 둥근 모서리 10">
                    <a:extLst>
                      <a:ext uri="{FF2B5EF4-FFF2-40B4-BE49-F238E27FC236}">
                        <a16:creationId xmlns:a16="http://schemas.microsoft.com/office/drawing/2014/main" id="{0D04CAF9-E194-6D2C-1803-FAB4214FBA2D}"/>
                      </a:ext>
                    </a:extLst>
                  </p:cNvPr>
                  <p:cNvSpPr/>
                  <p:nvPr/>
                </p:nvSpPr>
                <p:spPr>
                  <a:xfrm>
                    <a:off x="613978" y="1169039"/>
                    <a:ext cx="50309" cy="292392"/>
                  </a:xfrm>
                  <a:prstGeom prst="roundRect">
                    <a:avLst>
                      <a:gd name="adj" fmla="val 31430"/>
                    </a:avLst>
                  </a:prstGeom>
                  <a:solidFill>
                    <a:sysClr val="window" lastClr="FFFFFF">
                      <a:lumMod val="75000"/>
                    </a:sysClr>
                  </a:solidFill>
                  <a:ln w="508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KoPub돋움체 Medium"/>
                      <a:ea typeface="KoPub돋움체 Medium"/>
                      <a:cs typeface="+mn-cs"/>
                    </a:endParaRPr>
                  </a:p>
                </p:txBody>
              </p:sp>
              <p:sp>
                <p:nvSpPr>
                  <p:cNvPr id="12" name="사각형: 둥근 모서리 11">
                    <a:extLst>
                      <a:ext uri="{FF2B5EF4-FFF2-40B4-BE49-F238E27FC236}">
                        <a16:creationId xmlns:a16="http://schemas.microsoft.com/office/drawing/2014/main" id="{730F7D26-83AD-035C-4682-E5D97E9D40F1}"/>
                      </a:ext>
                    </a:extLst>
                  </p:cNvPr>
                  <p:cNvSpPr/>
                  <p:nvPr/>
                </p:nvSpPr>
                <p:spPr>
                  <a:xfrm>
                    <a:off x="555013" y="1169039"/>
                    <a:ext cx="98974" cy="292392"/>
                  </a:xfrm>
                  <a:prstGeom prst="round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508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KoPub돋움체 Medium"/>
                      <a:ea typeface="KoPub돋움체 Medium"/>
                      <a:cs typeface="+mn-cs"/>
                    </a:endParaRPr>
                  </a:p>
                </p:txBody>
              </p:sp>
            </p:grpSp>
            <p:sp>
              <p:nvSpPr>
                <p:cNvPr id="10" name="화살표: 갈매기형 수장 9">
                  <a:extLst>
                    <a:ext uri="{FF2B5EF4-FFF2-40B4-BE49-F238E27FC236}">
                      <a16:creationId xmlns:a16="http://schemas.microsoft.com/office/drawing/2014/main" id="{760AB06C-EE71-1131-00D7-AC082C7AAB7F}"/>
                    </a:ext>
                  </a:extLst>
                </p:cNvPr>
                <p:cNvSpPr/>
                <p:nvPr/>
              </p:nvSpPr>
              <p:spPr>
                <a:xfrm>
                  <a:off x="572263" y="1280872"/>
                  <a:ext cx="67500" cy="84940"/>
                </a:xfrm>
                <a:prstGeom prst="chevron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oPub돋움체 Medium"/>
                    <a:ea typeface="KoPub돋움체 Medium"/>
                    <a:cs typeface="+mn-cs"/>
                  </a:endParaRPr>
                </a:p>
              </p:txBody>
            </p:sp>
          </p:grp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2FDA220-A703-EA95-2650-71A7DA68A955}"/>
              </a:ext>
            </a:extLst>
          </p:cNvPr>
          <p:cNvSpPr txBox="1"/>
          <p:nvPr/>
        </p:nvSpPr>
        <p:spPr>
          <a:xfrm>
            <a:off x="271275" y="6427049"/>
            <a:ext cx="1820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문의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: ggclimate@gri.re.kr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BA5D9F-33BA-2C02-0262-01EA5D1FB261}"/>
              </a:ext>
            </a:extLst>
          </p:cNvPr>
          <p:cNvSpPr txBox="1"/>
          <p:nvPr/>
        </p:nvSpPr>
        <p:spPr>
          <a:xfrm>
            <a:off x="552628" y="4416958"/>
            <a:ext cx="10023932" cy="11798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defTabSz="457200" fontAlgn="base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여기서            는 경기도 전체 기술적 잠재량을 의미함</a:t>
            </a:r>
            <a:endParaRPr lang="en-US" altLang="ko-KR" sz="1600" kern="0" spc="-130" dirty="0">
              <a:ln w="3175"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black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marR="0" lvl="0" indent="-285750" defTabSz="457200" fontAlgn="base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용도지역</a:t>
            </a:r>
            <a:r>
              <a:rPr lang="en-US" altLang="ko-KR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문화재지역</a:t>
            </a:r>
            <a:r>
              <a:rPr lang="en-US" altLang="ko-KR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등은 태양광 설치에 정책적 제약이 있으므로 제외함 </a:t>
            </a:r>
            <a:r>
              <a:rPr lang="en-US" altLang="ko-KR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                                                )</a:t>
            </a:r>
          </a:p>
          <a:p>
            <a:pPr marL="285750" marR="0" lvl="0" indent="-285750" defTabSz="457200" fontAlgn="base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균등화 발전단가</a:t>
            </a:r>
            <a:r>
              <a:rPr lang="en-US" altLang="ko-KR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                )</a:t>
            </a:r>
            <a:r>
              <a:rPr lang="ko-KR" altLang="en-US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가 계통한계가격</a:t>
            </a:r>
            <a:r>
              <a:rPr lang="en-US" altLang="ko-KR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           )</a:t>
            </a:r>
            <a:r>
              <a:rPr lang="ko-KR" altLang="en-US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과 가중치</a:t>
            </a:r>
            <a:r>
              <a:rPr lang="en-US" altLang="ko-KR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     )</a:t>
            </a:r>
            <a:r>
              <a:rPr lang="ko-KR" altLang="en-US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를 고려한 신재생에너지 공급인증서 가격</a:t>
            </a:r>
            <a:r>
              <a:rPr lang="en-US" altLang="ko-KR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          )</a:t>
            </a:r>
            <a:r>
              <a:rPr lang="ko-KR" altLang="en-US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의 합보다 큰 지역은 경제성이 없으므로 제외함</a:t>
            </a:r>
            <a:r>
              <a:rPr lang="en-US" altLang="ko-KR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D641A79-C5F0-93BB-7E67-3DBFE84EA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598" y="2381055"/>
            <a:ext cx="4129642" cy="163055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FCDCAB1-5BD3-86CA-F2FA-F4160CC1B0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78" t="9520" r="85661" b="69030"/>
          <a:stretch>
            <a:fillRect/>
          </a:stretch>
        </p:blipFill>
        <p:spPr>
          <a:xfrm>
            <a:off x="1527144" y="4462463"/>
            <a:ext cx="324692" cy="21382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1400ED1-B05F-F4F7-0109-D158C7C3B3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551" t="61391" r="24673" b="21356"/>
          <a:stretch>
            <a:fillRect/>
          </a:stretch>
        </p:blipFill>
        <p:spPr>
          <a:xfrm>
            <a:off x="6198301" y="4786313"/>
            <a:ext cx="1842562" cy="20614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599EABB-E1E0-5E3C-FA00-ABBE9200E6F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5237" r="85960" b="63060"/>
          <a:stretch>
            <a:fillRect/>
          </a:stretch>
        </p:blipFill>
        <p:spPr>
          <a:xfrm>
            <a:off x="2184095" y="5090773"/>
            <a:ext cx="584620" cy="20614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747889A0-8E00-B66C-45D1-BF1F7375A6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493" t="79892" r="44417" b="4312"/>
          <a:stretch>
            <a:fillRect/>
          </a:stretch>
        </p:blipFill>
        <p:spPr>
          <a:xfrm>
            <a:off x="4153016" y="5100299"/>
            <a:ext cx="406325" cy="15750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4951EA7C-7909-57D3-3CD4-238971F339F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4447" t="84203" r="30444" b="4450"/>
          <a:stretch>
            <a:fillRect/>
          </a:stretch>
        </p:blipFill>
        <p:spPr>
          <a:xfrm>
            <a:off x="5412188" y="5109825"/>
            <a:ext cx="185075" cy="162286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DEB5F858-48A7-8248-DE72-10959BAB42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2411" t="80240" r="2966" b="5035"/>
          <a:stretch>
            <a:fillRect/>
          </a:stretch>
        </p:blipFill>
        <p:spPr>
          <a:xfrm>
            <a:off x="8594512" y="5109825"/>
            <a:ext cx="372186" cy="14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192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9F30AE-FB9F-729A-55CC-33B94CEA8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A13CA8-84FB-26DE-177D-8D94C680FBC7}"/>
              </a:ext>
            </a:extLst>
          </p:cNvPr>
          <p:cNvSpPr txBox="1"/>
          <p:nvPr/>
        </p:nvSpPr>
        <p:spPr>
          <a:xfrm>
            <a:off x="125790" y="354007"/>
            <a:ext cx="853676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-100" normalizeH="0" baseline="0" noProof="0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black"/>
                </a:solidFill>
                <a:effectLst>
                  <a:outerShdw blurRad="25400" dist="12700" dir="5400000" algn="t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+mn-cs"/>
              </a:rPr>
              <a:t>Data 0</a:t>
            </a:r>
            <a:r>
              <a:rPr lang="en-US" altLang="ko-KR" sz="1800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black"/>
                </a:solidFill>
                <a:effectLst>
                  <a:outerShdw blurRad="25400" dist="12700" dir="5400000" algn="t" rotWithShape="0">
                    <a:prstClr val="black">
                      <a:alpha val="30000"/>
                    </a:prst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</a:t>
            </a:r>
            <a:endParaRPr kumimoji="0" lang="ko-KR" altLang="en-US" sz="1800" b="0" i="0" u="none" strike="noStrike" kern="1200" cap="none" spc="-100" normalizeH="0" baseline="0" noProof="0" dirty="0">
              <a:ln>
                <a:solidFill>
                  <a:srgbClr val="156082">
                    <a:alpha val="0"/>
                  </a:srgbClr>
                </a:solidFill>
              </a:ln>
              <a:solidFill>
                <a:prstClr val="black"/>
              </a:solidFill>
              <a:effectLst>
                <a:outerShdw blurRad="25400" dist="12700" dir="5400000" algn="t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경기천년제목 Medium" panose="02020603020101020101" pitchFamily="18" charset="-127"/>
              <a:ea typeface="경기천년제목 Medium" panose="02020603020101020101" pitchFamily="18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F866CE-8BFB-7626-FFCE-A692ED16E98F}"/>
              </a:ext>
            </a:extLst>
          </p:cNvPr>
          <p:cNvSpPr txBox="1"/>
          <p:nvPr/>
        </p:nvSpPr>
        <p:spPr>
          <a:xfrm>
            <a:off x="1088829" y="292451"/>
            <a:ext cx="8502846" cy="40011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0000"/>
              </a:lnSpc>
              <a:defRPr sz="24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 Bold" panose="02020803020101020101" pitchFamily="18" charset="-127"/>
                <a:ea typeface="경기천년제목 Bold" panose="02020803020101020101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600" b="0" i="0" u="none" strike="noStrike" kern="1200" cap="none" spc="-60" normalizeH="0" baseline="0" noProof="0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시장 </a:t>
            </a:r>
            <a:r>
              <a:rPr kumimoji="0" lang="ko-KR" altLang="en-US" sz="2600" b="0" i="0" u="none" strike="noStrike" kern="1200" cap="none" spc="-60" normalizeH="0" baseline="0" noProof="0" dirty="0" err="1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잠재량</a:t>
            </a:r>
            <a:r>
              <a:rPr kumimoji="0" lang="ko-KR" altLang="en-US" sz="2600" b="0" i="0" u="none" strike="noStrike" kern="1200" cap="none" spc="-60" normalizeH="0" baseline="0" noProof="0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 지도</a:t>
            </a:r>
            <a:endParaRPr kumimoji="0" lang="en-US" altLang="ko-KR" sz="2600" b="0" i="0" u="none" strike="noStrike" kern="1200" cap="none" spc="-60" normalizeH="0" baseline="0" noProof="0" dirty="0">
              <a:ln>
                <a:solidFill>
                  <a:srgbClr val="156082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D37CEF0-1F2A-CF25-67A7-A5D34469BF1C}"/>
              </a:ext>
            </a:extLst>
          </p:cNvPr>
          <p:cNvGrpSpPr/>
          <p:nvPr/>
        </p:nvGrpSpPr>
        <p:grpSpPr>
          <a:xfrm>
            <a:off x="495499" y="862127"/>
            <a:ext cx="6041522" cy="908230"/>
            <a:chOff x="495499" y="862127"/>
            <a:chExt cx="6041522" cy="90823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C5783CA-A0AA-FE8D-6FF9-268B0F9C8E7D}"/>
                </a:ext>
              </a:extLst>
            </p:cNvPr>
            <p:cNvSpPr txBox="1"/>
            <p:nvPr/>
          </p:nvSpPr>
          <p:spPr>
            <a:xfrm>
              <a:off x="554228" y="1431803"/>
              <a:ext cx="598279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0" indent="-285750" defTabSz="457200" fontAlgn="base" latinLnBrk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ko-KR" altLang="en-US" sz="1600" kern="0" spc="-130" dirty="0" err="1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격자별</a:t>
              </a:r>
              <a:r>
                <a:rPr lang="ko-KR" altLang="en-US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 균등화 발전단가 산정방법은 아래와 같음</a:t>
              </a:r>
              <a:endParaRPr lang="en-US" altLang="ko-KR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E6A31A0-0FDD-0600-94B7-E70694F662DD}"/>
                </a:ext>
              </a:extLst>
            </p:cNvPr>
            <p:cNvGrpSpPr/>
            <p:nvPr/>
          </p:nvGrpSpPr>
          <p:grpSpPr>
            <a:xfrm>
              <a:off x="495499" y="862127"/>
              <a:ext cx="1222647" cy="400110"/>
              <a:chOff x="586105" y="1237394"/>
              <a:chExt cx="1222647" cy="400110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18FD77-DCD3-AB20-6942-3A27FE2F9DEC}"/>
                  </a:ext>
                </a:extLst>
              </p:cNvPr>
              <p:cNvSpPr txBox="1"/>
              <p:nvPr/>
            </p:nvSpPr>
            <p:spPr>
              <a:xfrm>
                <a:off x="756861" y="1237394"/>
                <a:ext cx="1051891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2000" b="1" i="0" u="none" strike="noStrike" kern="0" cap="none" spc="-150" normalizeH="0" baseline="0" noProof="0" dirty="0">
                    <a:ln w="3175">
                      <a:solidFill>
                        <a:prstClr val="black">
                          <a:lumMod val="85000"/>
                          <a:lumOff val="15000"/>
                          <a:alpha val="1000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경기천년제목 Medium" panose="02020603020101020101" pitchFamily="18" charset="-127"/>
                    <a:ea typeface="경기천년제목 Medium" panose="02020603020101020101" pitchFamily="18" charset="-127"/>
                    <a:cs typeface="+mn-cs"/>
                  </a:rPr>
                  <a:t>분석 방법</a:t>
                </a:r>
                <a:endParaRPr kumimoji="0" lang="en-US" altLang="ko-KR" sz="2000" b="1" i="0" u="none" strike="noStrike" kern="0" cap="none" spc="-150" normalizeH="0" baseline="0" noProof="0" dirty="0">
                  <a:ln w="3175">
                    <a:solidFill>
                      <a:prstClr val="black">
                        <a:lumMod val="85000"/>
                        <a:lumOff val="15000"/>
                        <a:alpha val="1000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경기천년제목 Medium" panose="02020603020101020101" pitchFamily="18" charset="-127"/>
                  <a:ea typeface="경기천년제목 Medium" panose="02020603020101020101" pitchFamily="18" charset="-127"/>
                  <a:cs typeface="+mn-cs"/>
                </a:endParaRPr>
              </a:p>
            </p:txBody>
          </p: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D082D7B6-62D7-FFC9-B76C-A1A5ED766631}"/>
                  </a:ext>
                </a:extLst>
              </p:cNvPr>
              <p:cNvGrpSpPr/>
              <p:nvPr/>
            </p:nvGrpSpPr>
            <p:grpSpPr>
              <a:xfrm>
                <a:off x="586105" y="1334378"/>
                <a:ext cx="191586" cy="183356"/>
                <a:chOff x="513533" y="1232778"/>
                <a:chExt cx="191586" cy="183356"/>
              </a:xfrm>
            </p:grpSpPr>
            <p:grpSp>
              <p:nvGrpSpPr>
                <p:cNvPr id="9" name="그룹 8">
                  <a:extLst>
                    <a:ext uri="{FF2B5EF4-FFF2-40B4-BE49-F238E27FC236}">
                      <a16:creationId xmlns:a16="http://schemas.microsoft.com/office/drawing/2014/main" id="{7AEACBE1-8E53-750B-D381-9EAAC1CD2C77}"/>
                    </a:ext>
                  </a:extLst>
                </p:cNvPr>
                <p:cNvGrpSpPr/>
                <p:nvPr/>
              </p:nvGrpSpPr>
              <p:grpSpPr>
                <a:xfrm>
                  <a:off x="513533" y="1232778"/>
                  <a:ext cx="191586" cy="183356"/>
                  <a:chOff x="555013" y="1169039"/>
                  <a:chExt cx="109274" cy="292392"/>
                </a:xfrm>
              </p:grpSpPr>
              <p:sp>
                <p:nvSpPr>
                  <p:cNvPr id="11" name="사각형: 둥근 모서리 10">
                    <a:extLst>
                      <a:ext uri="{FF2B5EF4-FFF2-40B4-BE49-F238E27FC236}">
                        <a16:creationId xmlns:a16="http://schemas.microsoft.com/office/drawing/2014/main" id="{D78532BA-D4AC-B851-BB0A-6A070C03DA0C}"/>
                      </a:ext>
                    </a:extLst>
                  </p:cNvPr>
                  <p:cNvSpPr/>
                  <p:nvPr/>
                </p:nvSpPr>
                <p:spPr>
                  <a:xfrm>
                    <a:off x="613978" y="1169039"/>
                    <a:ext cx="50309" cy="292392"/>
                  </a:xfrm>
                  <a:prstGeom prst="roundRect">
                    <a:avLst>
                      <a:gd name="adj" fmla="val 31430"/>
                    </a:avLst>
                  </a:prstGeom>
                  <a:solidFill>
                    <a:sysClr val="window" lastClr="FFFFFF">
                      <a:lumMod val="75000"/>
                    </a:sysClr>
                  </a:solidFill>
                  <a:ln w="508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KoPub돋움체 Medium"/>
                      <a:ea typeface="KoPub돋움체 Medium"/>
                      <a:cs typeface="+mn-cs"/>
                    </a:endParaRPr>
                  </a:p>
                </p:txBody>
              </p:sp>
              <p:sp>
                <p:nvSpPr>
                  <p:cNvPr id="12" name="사각형: 둥근 모서리 11">
                    <a:extLst>
                      <a:ext uri="{FF2B5EF4-FFF2-40B4-BE49-F238E27FC236}">
                        <a16:creationId xmlns:a16="http://schemas.microsoft.com/office/drawing/2014/main" id="{A110C892-D4B7-ABC2-5910-4A1717B4BF53}"/>
                      </a:ext>
                    </a:extLst>
                  </p:cNvPr>
                  <p:cNvSpPr/>
                  <p:nvPr/>
                </p:nvSpPr>
                <p:spPr>
                  <a:xfrm>
                    <a:off x="555013" y="1169039"/>
                    <a:ext cx="98974" cy="292392"/>
                  </a:xfrm>
                  <a:prstGeom prst="round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508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KoPub돋움체 Medium"/>
                      <a:ea typeface="KoPub돋움체 Medium"/>
                      <a:cs typeface="+mn-cs"/>
                    </a:endParaRPr>
                  </a:p>
                </p:txBody>
              </p:sp>
            </p:grpSp>
            <p:sp>
              <p:nvSpPr>
                <p:cNvPr id="10" name="화살표: 갈매기형 수장 9">
                  <a:extLst>
                    <a:ext uri="{FF2B5EF4-FFF2-40B4-BE49-F238E27FC236}">
                      <a16:creationId xmlns:a16="http://schemas.microsoft.com/office/drawing/2014/main" id="{D71FCF2A-BC73-8F0A-2845-B1115231D06C}"/>
                    </a:ext>
                  </a:extLst>
                </p:cNvPr>
                <p:cNvSpPr/>
                <p:nvPr/>
              </p:nvSpPr>
              <p:spPr>
                <a:xfrm>
                  <a:off x="572263" y="1280872"/>
                  <a:ext cx="67500" cy="84940"/>
                </a:xfrm>
                <a:prstGeom prst="chevron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oPub돋움체 Medium"/>
                    <a:ea typeface="KoPub돋움체 Medium"/>
                    <a:cs typeface="+mn-cs"/>
                  </a:endParaRPr>
                </a:p>
              </p:txBody>
            </p:sp>
          </p:grp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20F786D-D429-2A60-58AF-D8B7DFBF99B0}"/>
              </a:ext>
            </a:extLst>
          </p:cNvPr>
          <p:cNvSpPr txBox="1"/>
          <p:nvPr/>
        </p:nvSpPr>
        <p:spPr>
          <a:xfrm>
            <a:off x="271275" y="6427049"/>
            <a:ext cx="1820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문의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: ggclimate@gri.re.kr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EDBEC1-D0E4-2BF2-494B-D9BA1A25FCEB}"/>
              </a:ext>
            </a:extLst>
          </p:cNvPr>
          <p:cNvSpPr txBox="1"/>
          <p:nvPr/>
        </p:nvSpPr>
        <p:spPr>
          <a:xfrm>
            <a:off x="552628" y="4416958"/>
            <a:ext cx="10585272" cy="20723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defTabSz="457200" fontAlgn="base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여기서 균등화 발전단가</a:t>
            </a:r>
            <a:r>
              <a:rPr lang="en-US" altLang="ko-KR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             )</a:t>
            </a:r>
            <a:r>
              <a:rPr lang="ko-KR" altLang="en-US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는 태양과 유형별 비용과 부지 임대 비용에 따라 달라짐</a:t>
            </a:r>
            <a:endParaRPr lang="en-US" altLang="ko-KR" sz="1600" kern="0" spc="-130" dirty="0">
              <a:ln w="3175"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black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marR="0" lvl="0" indent="-285750" defTabSz="457200" fontAlgn="base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      는 초기 투자비용</a:t>
            </a:r>
            <a:r>
              <a:rPr lang="en-US" altLang="ko-KR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ko-KR" altLang="en-US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원</a:t>
            </a:r>
            <a:r>
              <a:rPr lang="en-US" altLang="ko-KR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/kW),          </a:t>
            </a:r>
            <a:r>
              <a:rPr lang="ko-KR" altLang="en-US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는 연간 운영비용</a:t>
            </a:r>
            <a:r>
              <a:rPr lang="en-US" altLang="ko-KR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ko-KR" altLang="en-US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원</a:t>
            </a:r>
            <a:r>
              <a:rPr lang="en-US" altLang="ko-KR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/kW/</a:t>
            </a:r>
            <a:r>
              <a:rPr lang="ko-KR" altLang="en-US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년</a:t>
            </a:r>
            <a:r>
              <a:rPr lang="en-US" altLang="ko-KR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),         </a:t>
            </a:r>
            <a:r>
              <a:rPr lang="ko-KR" altLang="en-US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는 연간 부지 임대비용 </a:t>
            </a:r>
            <a:r>
              <a:rPr lang="en-US" altLang="ko-KR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ko-KR" altLang="en-US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원</a:t>
            </a:r>
            <a:r>
              <a:rPr lang="en-US" altLang="ko-KR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/kW/</a:t>
            </a:r>
            <a:r>
              <a:rPr lang="ko-KR" altLang="en-US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년</a:t>
            </a:r>
            <a:r>
              <a:rPr lang="en-US" altLang="ko-KR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임</a:t>
            </a:r>
            <a:endParaRPr lang="en-US" altLang="ko-KR" sz="1600" kern="0" spc="-130" dirty="0">
              <a:ln w="3175"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black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marR="0" lvl="0" indent="-285750" defTabSz="457200" fontAlgn="base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      는 </a:t>
            </a:r>
            <a:r>
              <a:rPr lang="ko-KR" altLang="en-US" sz="1600" kern="0" spc="-130" dirty="0" err="1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격자별</a:t>
            </a:r>
            <a:r>
              <a:rPr lang="ko-KR" altLang="en-US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공시지가</a:t>
            </a:r>
            <a:r>
              <a:rPr lang="en-US" altLang="ko-KR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       , </a:t>
            </a:r>
            <a:r>
              <a:rPr lang="ko-KR" altLang="en-US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원</a:t>
            </a:r>
            <a:r>
              <a:rPr lang="en-US" altLang="ko-KR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/m</a:t>
            </a:r>
            <a:r>
              <a:rPr lang="en-US" altLang="ko-KR" sz="1600" kern="0" spc="-130" baseline="300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</a:t>
            </a:r>
            <a:r>
              <a:rPr lang="en-US" altLang="ko-KR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), </a:t>
            </a:r>
            <a:r>
              <a:rPr lang="ko-KR" altLang="en-US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공시지가 대비 연간 토지 임대료 비율</a:t>
            </a:r>
            <a:r>
              <a:rPr lang="en-US" altLang="ko-KR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        , %), </a:t>
            </a:r>
            <a:r>
              <a:rPr lang="ko-KR" altLang="en-US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태양광 설비당 필요면적</a:t>
            </a:r>
            <a:r>
              <a:rPr lang="en-US" altLang="ko-KR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        , m</a:t>
            </a:r>
            <a:r>
              <a:rPr lang="en-US" altLang="ko-KR" sz="1600" kern="0" spc="-130" baseline="300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</a:t>
            </a:r>
            <a:r>
              <a:rPr lang="en-US" altLang="ko-KR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/kW)</a:t>
            </a:r>
            <a:r>
              <a:rPr lang="ko-KR" altLang="en-US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의 곱으로 계산함</a:t>
            </a:r>
            <a:r>
              <a:rPr lang="en-US" altLang="ko-KR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r>
              <a:rPr lang="ko-KR" altLang="en-US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단 옥상형의 경우 토지 임대비용은 발생하지 않는 것으로 가정함</a:t>
            </a:r>
            <a:endParaRPr lang="en-US" altLang="ko-KR" sz="1600" kern="0" spc="-130" dirty="0">
              <a:ln w="3175"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black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marR="0" lvl="0" indent="-285750" defTabSz="457200" fontAlgn="base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  은 할인율</a:t>
            </a:r>
            <a:r>
              <a:rPr lang="en-US" altLang="ko-KR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(%),      </a:t>
            </a:r>
            <a:r>
              <a:rPr lang="ko-KR" altLang="en-US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는 태양광의 성능 </a:t>
            </a:r>
            <a:r>
              <a:rPr lang="ko-KR" altLang="en-US" sz="1600" kern="0" spc="-130" dirty="0" err="1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저하율</a:t>
            </a:r>
            <a:r>
              <a:rPr lang="en-US" altLang="ko-KR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(%),     </a:t>
            </a:r>
            <a:r>
              <a:rPr lang="ko-KR" altLang="en-US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는 운영기간으로</a:t>
            </a:r>
            <a:r>
              <a:rPr lang="en-US" altLang="ko-KR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</a:t>
            </a:r>
            <a:r>
              <a:rPr lang="ko-KR" altLang="en-US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en-US" altLang="ko-KR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</a:t>
            </a:r>
            <a:r>
              <a:rPr lang="ko-KR" altLang="en-US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기부터 수명</a:t>
            </a:r>
            <a:r>
              <a:rPr lang="en-US" altLang="ko-KR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      )</a:t>
            </a:r>
            <a:r>
              <a:rPr lang="ko-KR" altLang="en-US" sz="1600" kern="0" spc="-130" dirty="0" err="1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까지임</a:t>
            </a:r>
            <a:endParaRPr lang="en-US" altLang="ko-KR" sz="1600" kern="0" spc="-130" dirty="0">
              <a:ln w="3175"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black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marR="0" lvl="0" indent="-285750" defTabSz="457200" fontAlgn="base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100m</a:t>
            </a:r>
            <a:r>
              <a:rPr lang="en-US" altLang="ko-KR" sz="1600" kern="0" spc="-130" baseline="300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</a:t>
            </a:r>
            <a:r>
              <a:rPr lang="en-US" altLang="ko-KR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격자 단위로 산정된 발전량을 설치용량 기준 발전량으로 환산하기 위해</a:t>
            </a:r>
            <a:r>
              <a:rPr lang="en-US" altLang="ko-KR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분모에 격자 면적 대비 설치 가능 용량의 역수</a:t>
            </a:r>
            <a:r>
              <a:rPr lang="en-US" altLang="ko-KR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       )</a:t>
            </a:r>
            <a:r>
              <a:rPr lang="ko-KR" altLang="en-US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를 곱함</a:t>
            </a:r>
            <a:endParaRPr lang="en-US" altLang="ko-KR" sz="1600" kern="0" spc="-130" dirty="0">
              <a:ln w="3175"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black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marR="0" lvl="0" indent="-285750" defTabSz="457200" fontAlgn="base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600" kern="0" spc="-130" dirty="0">
              <a:ln w="3175"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black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8361604-C02F-9689-7C54-9D8F2B894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327" y="2148254"/>
            <a:ext cx="4610715" cy="195044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6E64057-9853-F785-D799-E731EE84F5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237" r="85960" b="63060"/>
          <a:stretch>
            <a:fillRect/>
          </a:stretch>
        </p:blipFill>
        <p:spPr>
          <a:xfrm>
            <a:off x="2683067" y="4514251"/>
            <a:ext cx="500665" cy="17654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664BF24-95B6-843F-C97D-37F7FC875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850" y="4816704"/>
            <a:ext cx="251493" cy="13912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F0CB243-A6EB-EFBB-2009-595E147B37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4191" y="4811372"/>
            <a:ext cx="268420" cy="14763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3C90F71-807C-4DF9-024A-7867115586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4764" y="4808298"/>
            <a:ext cx="268421" cy="15705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93463E9-2568-2B5E-1772-B43E33385C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385" y="5090091"/>
            <a:ext cx="268421" cy="15705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7B13BCE-B472-B977-7A7B-D9D4103A05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3067" y="5106526"/>
            <a:ext cx="251493" cy="140619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FFF4F92B-00F7-E614-AE7C-AC53F8D979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78183" y="5106526"/>
            <a:ext cx="291265" cy="157054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63092978-00C9-4070-7A7C-BACD667FCE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23008" y="5119227"/>
            <a:ext cx="292063" cy="157053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949AF5A0-76ED-A7C9-5009-00F54E4F62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5267" y="5643307"/>
            <a:ext cx="157057" cy="157054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BB769632-CD90-A223-E288-CDE21A7CE0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83176" y="5639382"/>
            <a:ext cx="128536" cy="17138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91E86BDB-EFD9-2937-E15C-05A3750DC2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65290" y="5640971"/>
            <a:ext cx="89416" cy="17138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9C025E13-6DAC-6A2B-5D82-3908595A7B5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41396" y="5629859"/>
            <a:ext cx="160666" cy="170502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9E337FBB-A2A1-47C0-5C8A-0BB23DB4795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32360" y="5884734"/>
            <a:ext cx="260905" cy="27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94420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869</Words>
  <Application>Microsoft Office PowerPoint</Application>
  <PresentationFormat>와이드스크린</PresentationFormat>
  <Paragraphs>115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KoPub돋움체 Medium</vt:lpstr>
      <vt:lpstr>경기천년제목 Bold</vt:lpstr>
      <vt:lpstr>경기천년제목 Light</vt:lpstr>
      <vt:lpstr>경기천년제목 Medium</vt:lpstr>
      <vt:lpstr>경기천년제목OTF Medium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 성희</dc:creator>
  <cp:lastModifiedBy>Seungho Jeon</cp:lastModifiedBy>
  <cp:revision>12</cp:revision>
  <dcterms:created xsi:type="dcterms:W3CDTF">2025-07-23T02:21:42Z</dcterms:created>
  <dcterms:modified xsi:type="dcterms:W3CDTF">2025-07-24T07:44:07Z</dcterms:modified>
</cp:coreProperties>
</file>