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9" r:id="rId4"/>
    <p:sldId id="281" r:id="rId5"/>
    <p:sldId id="274" r:id="rId6"/>
    <p:sldId id="268" r:id="rId7"/>
    <p:sldId id="280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F95"/>
    <a:srgbClr val="7F67BF"/>
    <a:srgbClr val="A568D2"/>
    <a:srgbClr val="B2B2B2"/>
    <a:srgbClr val="F3E2D7"/>
    <a:srgbClr val="D8F2E7"/>
    <a:srgbClr val="D1ECF3"/>
    <a:srgbClr val="E5E1F2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F647-B4AC-729F-8D6A-43B2A33A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F3833-ACC5-705A-4071-DAE50AEA7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F0-9320-FA08-1B4A-2EDED7B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FA9AD-C808-F8AD-83DA-EB0B81E4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7057C-C580-8BE6-E995-9139FF8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0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AA80-6FB0-114D-E75D-8C9C3C3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4B531-255F-B0EC-FF12-7D95F9BE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A5E7A-2E8C-A536-51C0-9B59BAC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F6F0D-09B3-4BBF-6B1C-BB32672E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052A3-D44F-2933-9505-5C74B703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25F4E7-15F9-C1A9-C126-DDCADDE9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3ECA9-4DC2-A930-C9FD-EB149D80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4477D-2B99-61F0-6FFD-119830BB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1354C-D8DB-5C14-1948-213EA82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C4F-63EA-C650-A72A-A49AF831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F5585-2B59-8223-547E-3689374F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0F624-229C-A2BB-BED1-BD56F168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ACDB-15C1-9225-15A1-E183CBF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556C-59BA-E0AC-2492-19D2748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26DC5-800E-2308-6D77-B57669A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0009A-FD25-152A-F226-ABD3D73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18A3C-B9C5-6055-0EDE-5D0562F5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3E131-0F13-150B-DA25-6F7CA6FC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5C6DF-6B77-A61E-160A-974CE8DB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633CA-4124-671D-C911-A36D06F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3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96B29-3A35-9DF9-197B-8153C6FA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0EAE0-1AC3-5698-5E17-37EC5205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C0C23-0DD2-0E25-7D8D-520F769B7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3CEEB-E8E8-19BD-8818-5F6E028A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8E666-8841-E4C0-9776-E423662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54506-D9CA-EBDB-881A-EB12F5CF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64C78-C482-24B7-3B09-43FF3AB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B6A-6EF9-5D49-D2E9-A4DC4B04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43F1-9761-840B-A723-19480FF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3DDF6B-190F-F45A-04C2-1DCFD61A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703D5-6411-6B90-3887-CC6E6999C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0148E-BFF9-CA48-F5FE-16D55251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4CD43-8C26-036D-538B-F8DA5448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04F50-935B-42D1-472D-EEF462C5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93972-9288-67D8-2D9C-E03A5BFF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CB1FD0-0211-5A29-725C-4897E1B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50DEA-3E2D-6CE0-44C0-C0F0911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27D15-90A5-90EC-CFEF-23DF0C6E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54D98-E4A5-050A-08EB-34BFD552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36BB8-B0C1-2E05-4022-C2A88A1A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A3563-C202-9414-5384-8A93EFBC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C872-76F2-9BDB-2DCC-E6516B46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C69D-ED2E-E511-E1EA-9EE19487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41CAD-E7EA-33D7-F22B-E603B3DA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DD9D-D7B8-A512-7538-FE2F9344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76467-82CC-FA23-31E0-10EB6AFB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D1F74-DD3C-5FF9-1838-C486AC79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0BF4A-E3E8-7CDF-D6E4-1E5A498B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942C6F-185A-0275-F814-8DB5149C9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9A973-FA3A-0A31-2CCF-918845868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76550-33F9-D36C-6EC8-BB1CF4CC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A90B9-B66E-5D9A-FFE1-EF7A1EC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D3D0B-F421-C752-CC0C-252C7305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2DC63-D80C-F180-95E3-A7BDBA2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6DAB7-9439-AE11-0F35-CABB1271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A4DF-BF1B-3F10-F524-A8E8245FC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50757-1560-4A04-8432-4DC66E9F871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1E5AF-FB20-FB13-4E45-9C7D61F31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4D09D-D398-A9FF-773D-F637EEED2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ata.go.kr/data/15066413/fileData.do#/tab-layer-fil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5A9-1E22-C951-0034-B35CC04D4250}"/>
              </a:ext>
            </a:extLst>
          </p:cNvPr>
          <p:cNvSpPr txBox="1"/>
          <p:nvPr/>
        </p:nvSpPr>
        <p:spPr>
          <a:xfrm>
            <a:off x="3477361" y="2690339"/>
            <a:ext cx="4404095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07.24</a:t>
            </a:r>
            <a:r>
              <a:rPr lang="ko-KR" altLang="en-US" sz="66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버전</a:t>
            </a:r>
            <a:endParaRPr kumimoji="0" lang="ko-KR" altLang="en-US" sz="6600" b="0" i="0" u="none" strike="noStrike" kern="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F3002-1A15-FBE1-C39A-A2B3098ECFF6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01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D0EE1-3551-1687-7D0B-D6062759710E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이론적 </a:t>
            </a:r>
            <a:r>
              <a:rPr lang="ko-KR" altLang="en-US" sz="26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잠재량</a:t>
            </a: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3B9885-36C2-9C5B-07CB-67489090EE16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26C748-B645-2F21-17AF-148491E95F40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태양광 발전을 위해 이론적으로 활용할 수 있는 태양 에너지를 산정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DFFC090-EB94-C936-99E4-770CD9EA3E8B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F643F9-4807-2F46-5D80-A66A665CC893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4EF509-DFD5-E769-8B33-72587FA58250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D71E35-B55A-4F02-5BCC-29E689E1C92E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83CE07A0-6015-C482-A53B-1C192F999B66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66A570A2-52C9-B9EA-629D-3A5C3A91FA6D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9B1C8833-F9CB-FFF9-C7A7-967A5E30C375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4FC027-A8AF-CDD0-E15B-63544EB54CFF}"/>
              </a:ext>
            </a:extLst>
          </p:cNvPr>
          <p:cNvGrpSpPr/>
          <p:nvPr/>
        </p:nvGrpSpPr>
        <p:grpSpPr>
          <a:xfrm>
            <a:off x="495499" y="2061985"/>
            <a:ext cx="5723082" cy="2293225"/>
            <a:chOff x="495499" y="2541288"/>
            <a:chExt cx="5723082" cy="2293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A7378-6027-370E-49B1-F9487A516F63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한국에너지기술연구원의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데이터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(1,500m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격자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)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를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역거리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가중법을 적용하여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10m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해상도로 변환하여 활용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원데이터의 단위는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kWh/m</a:t>
              </a:r>
              <a:r>
                <a:rPr lang="en-US" altLang="ko-KR" sz="1600" kern="0" spc="-130" baseline="3000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/day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이며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이를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MWh/m</a:t>
              </a:r>
              <a:r>
                <a:rPr lang="en-US" altLang="ko-KR" sz="1600" kern="0" spc="-130" baseline="3000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/year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로 변환하여 활용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잠재량의 정의상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잠재량은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전일사량과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같음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건물 경계 데이터 활용하여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옥상형과 지상형 태양광으로 나눔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1F12AA-BDA7-5512-9EC2-606D36E4B783}"/>
                </a:ext>
              </a:extLst>
            </p:cNvPr>
            <p:cNvGrpSpPr/>
            <p:nvPr/>
          </p:nvGrpSpPr>
          <p:grpSpPr>
            <a:xfrm>
              <a:off x="495499" y="2541288"/>
              <a:ext cx="1211426" cy="400110"/>
              <a:chOff x="586105" y="1237394"/>
              <a:chExt cx="1211426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6F4BAE-F8D5-99F6-7964-C231FCC8610D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7BA63ED-65F8-DCF8-5924-50D5B04858DD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2694B91F-5B89-39AD-10A4-619C66E04C9E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2164621E-0B89-99D1-9C1A-A9DB31C3CC06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7FB99EF0-9147-E4E2-A9E9-855F767862C7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9" name="화살표: 갈매기형 수장 18">
                  <a:extLst>
                    <a:ext uri="{FF2B5EF4-FFF2-40B4-BE49-F238E27FC236}">
                      <a16:creationId xmlns:a16="http://schemas.microsoft.com/office/drawing/2014/main" id="{6907D77B-1D85-D6EA-E5F7-1AE8DC5F8B07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1116F2D-0D3A-BFE0-6891-C57C61A0838D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AE2B1-B067-1935-E3CF-C3E946BB9DD1}"/>
              </a:ext>
            </a:extLst>
          </p:cNvPr>
          <p:cNvSpPr/>
          <p:nvPr/>
        </p:nvSpPr>
        <p:spPr>
          <a:xfrm>
            <a:off x="6771969" y="227705"/>
            <a:ext cx="4813874" cy="63378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AC9CD-99B3-A6B4-1E08-E57174E14006}"/>
              </a:ext>
            </a:extLst>
          </p:cNvPr>
          <p:cNvSpPr txBox="1"/>
          <p:nvPr/>
        </p:nvSpPr>
        <p:spPr>
          <a:xfrm>
            <a:off x="7157074" y="6282834"/>
            <a:ext cx="4182231" cy="2306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defRPr sz="4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수평면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전일사량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 분포도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한국에너지기술연구원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OTF Medium" panose="02020603020101020101" pitchFamily="18" charset="-127"/>
              <a:ea typeface="경기천년제목OTF Medium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BDF1BA-F699-3964-ECBD-2140A56A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47" y="534799"/>
            <a:ext cx="4631498" cy="550527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218FE6-09D6-1FC0-4E58-4EB1E1A659C1}"/>
              </a:ext>
            </a:extLst>
          </p:cNvPr>
          <p:cNvGrpSpPr/>
          <p:nvPr/>
        </p:nvGrpSpPr>
        <p:grpSpPr>
          <a:xfrm>
            <a:off x="493615" y="4707073"/>
            <a:ext cx="5723082" cy="1472487"/>
            <a:chOff x="495499" y="2541288"/>
            <a:chExt cx="5723082" cy="14724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F14AE1-9D57-B68A-F91B-D3305B14D507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90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한국에너지기술 연구원 위성영상 기반 수평면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전일사량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742950" marR="0" lvl="1" indent="-285750" algn="l" defTabSz="4572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400" b="0" i="0" u="none" strike="noStrike" kern="0" cap="none" spc="-130" normalizeH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2012</a:t>
              </a:r>
              <a:r>
                <a:rPr kumimoji="0" lang="ko-KR" altLang="en-US" sz="1400" b="0" i="0" u="none" strike="noStrike" kern="0" cap="none" spc="-130" normalizeH="0" noProof="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Light" panose="02020403020101020101" pitchFamily="18" charset="-127"/>
                  <a:ea typeface="경기천년제목 Light" panose="02020403020101020101" pitchFamily="18" charset="-127"/>
                  <a:cs typeface="+mn-cs"/>
                </a:rPr>
                <a:t>년 </a:t>
              </a:r>
              <a:r>
                <a:rPr lang="en-US" altLang="ko-KR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01</a:t>
              </a:r>
              <a:r>
                <a:rPr lang="ko-KR" altLang="en-US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월부터 </a:t>
              </a:r>
              <a:r>
                <a:rPr lang="en-US" altLang="ko-KR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2019</a:t>
              </a:r>
              <a:r>
                <a:rPr lang="ko-KR" altLang="en-US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년 </a:t>
              </a:r>
              <a:r>
                <a:rPr lang="en-US" altLang="ko-KR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12</a:t>
              </a:r>
              <a:r>
                <a:rPr lang="ko-KR" altLang="en-US" sz="14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월까지 월별 하루평균 일사량 데이터</a:t>
              </a:r>
              <a:endParaRPr lang="en-US" altLang="ko-KR" sz="14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행정안전부 도로명주소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DB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건물 경계 데이터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EB9BD2E-7979-7739-8963-DBD7E7C278C6}"/>
                </a:ext>
              </a:extLst>
            </p:cNvPr>
            <p:cNvGrpSpPr/>
            <p:nvPr/>
          </p:nvGrpSpPr>
          <p:grpSpPr>
            <a:xfrm>
              <a:off x="495499" y="2541288"/>
              <a:ext cx="1421419" cy="400110"/>
              <a:chOff x="586105" y="1237394"/>
              <a:chExt cx="1421419" cy="40011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E1E091-5D9E-B9ED-C375-C9A7B94213A9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250663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사용 데이터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FF8BCED-9D95-3A6D-0029-667C28CA490C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944E40BA-AE40-568F-3B4A-3C8D89E1D76D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13DB4B10-4075-4A3B-090C-DC29354B6B5F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id="{82C09AB5-6778-0180-E018-6C491D4E7067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53" name="화살표: 갈매기형 수장 52">
                  <a:extLst>
                    <a:ext uri="{FF2B5EF4-FFF2-40B4-BE49-F238E27FC236}">
                      <a16:creationId xmlns:a16="http://schemas.microsoft.com/office/drawing/2014/main" id="{3E5073BE-D941-4B37-A907-FF7C4B0B2D73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112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A5666-8558-F49A-10DE-3E3AF507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7E157-FD12-9DEA-2683-D4A0E81AE13D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01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6C25F-E482-5086-A873-C710D93999A0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기술적 </a:t>
            </a:r>
            <a:r>
              <a:rPr lang="ko-KR" altLang="en-US" sz="26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잠재량</a:t>
            </a: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C6199A-21BE-E134-B355-5FBD75CD09AF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B1F630-F7E0-2887-294F-1ED1D17D6034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태양광 발전을 위해 기술적으로 활용할 수 있는 태양 에너지를 산정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5E1BA91-7072-5529-F61A-C8FE2D87C919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D7432-82B1-90A4-43F5-2B04B91265FA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928C408-DD66-F89F-EF4F-D3B347CE3199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17F64CE-C5BC-6F8A-225A-55484B991381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4234824D-0784-2DE1-E50F-2557FA1B27FE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B2187F98-E954-1B0C-E5F1-A37CA1924DC4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E9CAFFB1-8BA3-A5A6-97CB-62AEF249B669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441327-441D-BB13-69C1-87B55FBF0949}"/>
              </a:ext>
            </a:extLst>
          </p:cNvPr>
          <p:cNvGrpSpPr/>
          <p:nvPr/>
        </p:nvGrpSpPr>
        <p:grpSpPr>
          <a:xfrm>
            <a:off x="495499" y="2061985"/>
            <a:ext cx="5723082" cy="2785667"/>
            <a:chOff x="495499" y="2541288"/>
            <a:chExt cx="5723082" cy="27856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12D2C5-5500-D531-4FA8-56BA20D47E11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기술적 잠재량은 이론적 잠재량에서 지리적 제약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기술적 제약을 반영한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지리적 제약으로는 태양광패널이 설치 불가능한 지역으로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산지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하천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경사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20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도 이상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산사태 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등급 지역으로서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지리적으로 설치가 불가능한 곳이므로 제외 대상임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기술적 제약으로는 일사량 중 태양광 패널에 도달하는 일사량만 활용 가능하고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또 전기에너지로 변환 되는 비율을 고려함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건물 경계 데이터 활용하여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옥상형과 지상형 태양광으로 나눔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0500E35-16A5-F962-E4AF-A1725BC906F7}"/>
                </a:ext>
              </a:extLst>
            </p:cNvPr>
            <p:cNvGrpSpPr/>
            <p:nvPr/>
          </p:nvGrpSpPr>
          <p:grpSpPr>
            <a:xfrm>
              <a:off x="495499" y="2541288"/>
              <a:ext cx="1211426" cy="400110"/>
              <a:chOff x="586105" y="1237394"/>
              <a:chExt cx="1211426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6FACC-1485-D8F2-6C95-7D120E3E725D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63909C6-2E46-E0B3-DF0E-A1DEEEC637F2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2255A26-9703-00D4-0419-9EF4282B1307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20C9ED2F-93A6-C7EB-90B7-10B0BFC02E9F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6844A272-D4DE-D2F1-11D1-1C4F67856471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9" name="화살표: 갈매기형 수장 18">
                  <a:extLst>
                    <a:ext uri="{FF2B5EF4-FFF2-40B4-BE49-F238E27FC236}">
                      <a16:creationId xmlns:a16="http://schemas.microsoft.com/office/drawing/2014/main" id="{26AFD892-4E51-FF9E-70CD-E6097CEAAB5F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0CE0DE4-D927-2092-E1E5-F3FFD5AA7503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88E9EF-C541-FAD2-A0B0-6999CD4632E6}"/>
              </a:ext>
            </a:extLst>
          </p:cNvPr>
          <p:cNvSpPr/>
          <p:nvPr/>
        </p:nvSpPr>
        <p:spPr>
          <a:xfrm>
            <a:off x="6771969" y="227705"/>
            <a:ext cx="4813874" cy="63378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584A97-7BB7-D456-EEF2-E53BF5847ADC}"/>
              </a:ext>
            </a:extLst>
          </p:cNvPr>
          <p:cNvSpPr txBox="1"/>
          <p:nvPr/>
        </p:nvSpPr>
        <p:spPr>
          <a:xfrm>
            <a:off x="7030074" y="976824"/>
            <a:ext cx="4182231" cy="2306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defRPr sz="4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지리적</a:t>
            </a: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기술적</a:t>
            </a:r>
            <a:r>
              <a:rPr lang="ko-KR" altLang="en-US" sz="12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 제약 요인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OTF Medium" panose="02020603020101020101" pitchFamily="18" charset="-127"/>
              <a:ea typeface="경기천년제목OTF Medium" panose="0202060302010102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1A59F3F-E352-3E12-D9B5-88B47D724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83806"/>
              </p:ext>
            </p:extLst>
          </p:nvPr>
        </p:nvGraphicFramePr>
        <p:xfrm>
          <a:off x="6817546" y="1314169"/>
          <a:ext cx="4722521" cy="1947263"/>
        </p:xfrm>
        <a:graphic>
          <a:graphicData uri="http://schemas.openxmlformats.org/drawingml/2006/table">
            <a:tbl>
              <a:tblPr/>
              <a:tblGrid>
                <a:gridCol w="873631">
                  <a:extLst>
                    <a:ext uri="{9D8B030D-6E8A-4147-A177-3AD203B41FA5}">
                      <a16:colId xmlns:a16="http://schemas.microsoft.com/office/drawing/2014/main" val="1693829353"/>
                    </a:ext>
                  </a:extLst>
                </a:gridCol>
                <a:gridCol w="1592524">
                  <a:extLst>
                    <a:ext uri="{9D8B030D-6E8A-4147-A177-3AD203B41FA5}">
                      <a16:colId xmlns:a16="http://schemas.microsoft.com/office/drawing/2014/main" val="2549297881"/>
                    </a:ext>
                  </a:extLst>
                </a:gridCol>
                <a:gridCol w="2256366">
                  <a:extLst>
                    <a:ext uri="{9D8B030D-6E8A-4147-A177-3AD203B41FA5}">
                      <a16:colId xmlns:a16="http://schemas.microsoft.com/office/drawing/2014/main" val="1780626192"/>
                    </a:ext>
                  </a:extLst>
                </a:gridCol>
              </a:tblGrid>
              <a:tr h="177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제약 요인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세부 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출처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49932"/>
                  </a:ext>
                </a:extLst>
              </a:tr>
              <a:tr h="169496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지리적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광역 도시생태현황 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대분류 자연사림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식재산림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8288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광역 도시생태현황지도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대분류 호소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하천습지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(2025)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71034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경사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이상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경기연구원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0.5m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급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DEM (2024)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28720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산사태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등급 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경기도 산사태 위험지도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산림청 산사태 위험지도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90745"/>
                  </a:ext>
                </a:extLst>
              </a:tr>
              <a:tr h="16949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기술적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태양광 모듈 효율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20% </a:t>
                      </a:r>
                    </a:p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공통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72982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부지 대비 모듈 면적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33.3%(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25%(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0639E-5C32-9C7D-F10B-CE1FD510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586C9-9023-4C05-0065-7479A83EA434}"/>
              </a:ext>
            </a:extLst>
          </p:cNvPr>
          <p:cNvSpPr txBox="1"/>
          <p:nvPr/>
        </p:nvSpPr>
        <p:spPr>
          <a:xfrm>
            <a:off x="125790" y="354007"/>
            <a:ext cx="85367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10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n-cs"/>
              </a:rPr>
              <a:t>Data 01</a:t>
            </a:r>
            <a:endParaRPr kumimoji="0" lang="ko-KR" altLang="en-US" sz="1800" b="0" i="0" u="none" strike="noStrike" kern="1200" cap="none" spc="-10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Medium" panose="02020603020101020101" pitchFamily="18" charset="-127"/>
              <a:ea typeface="경기천년제목 Mediu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37EB-0FB3-FF11-2E9B-A5DF182A40EA}"/>
              </a:ext>
            </a:extLst>
          </p:cNvPr>
          <p:cNvSpPr txBox="1"/>
          <p:nvPr/>
        </p:nvSpPr>
        <p:spPr>
          <a:xfrm>
            <a:off x="1088829" y="292451"/>
            <a:ext cx="850284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시장 </a:t>
            </a:r>
            <a:r>
              <a:rPr lang="ko-KR" altLang="en-US" sz="26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잠재량</a:t>
            </a:r>
            <a:r>
              <a:rPr lang="ko-KR" altLang="en-US" sz="26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지도</a:t>
            </a:r>
            <a:endParaRPr kumimoji="0" lang="en-US" altLang="ko-KR" sz="2600" b="0" i="0" u="none" strike="noStrike" kern="1200" cap="none" spc="-6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4DEEE4-C5EF-C3E0-3299-F82B1C958A70}"/>
              </a:ext>
            </a:extLst>
          </p:cNvPr>
          <p:cNvGrpSpPr/>
          <p:nvPr/>
        </p:nvGrpSpPr>
        <p:grpSpPr>
          <a:xfrm>
            <a:off x="495499" y="862127"/>
            <a:ext cx="6041522" cy="908230"/>
            <a:chOff x="495499" y="862127"/>
            <a:chExt cx="6041522" cy="908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624428-AC4D-9244-1A5E-14CC14C19F63}"/>
                </a:ext>
              </a:extLst>
            </p:cNvPr>
            <p:cNvSpPr txBox="1"/>
            <p:nvPr/>
          </p:nvSpPr>
          <p:spPr>
            <a:xfrm>
              <a:off x="554228" y="1431803"/>
              <a:ext cx="59827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457200" fontAlgn="base" latinLnBrk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태양광 발전을 위해 경제적으로 활용할 수 있는 태양 에너지를 산정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BD9862-B691-3160-93CA-B8E0702C4F16}"/>
                </a:ext>
              </a:extLst>
            </p:cNvPr>
            <p:cNvGrpSpPr/>
            <p:nvPr/>
          </p:nvGrpSpPr>
          <p:grpSpPr>
            <a:xfrm>
              <a:off x="495499" y="862127"/>
              <a:ext cx="1211426" cy="400110"/>
              <a:chOff x="586105" y="1237394"/>
              <a:chExt cx="1211426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0F76F-9214-6BE5-AE3D-17B00568BA7C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내용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3B5B32D-2B31-9BC1-175E-F16F8B0097E1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3AC5C3ED-7C9E-7E84-2939-53603E1F9234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453C3374-95E0-363D-4C92-56B42C7EFA66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CBF964C2-6EB4-B366-382F-A33B66F9327C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0" name="화살표: 갈매기형 수장 9">
                  <a:extLst>
                    <a:ext uri="{FF2B5EF4-FFF2-40B4-BE49-F238E27FC236}">
                      <a16:creationId xmlns:a16="http://schemas.microsoft.com/office/drawing/2014/main" id="{3BE1F94E-5915-3292-52C0-71470686C739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A3FC9B-4F72-7123-BE98-A102E116BDB3}"/>
              </a:ext>
            </a:extLst>
          </p:cNvPr>
          <p:cNvGrpSpPr/>
          <p:nvPr/>
        </p:nvGrpSpPr>
        <p:grpSpPr>
          <a:xfrm>
            <a:off x="495499" y="2061985"/>
            <a:ext cx="5723082" cy="2488150"/>
            <a:chOff x="495499" y="2541288"/>
            <a:chExt cx="5723082" cy="24881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E19441-DE8F-B7A2-7990-749E5E3A8079}"/>
                </a:ext>
              </a:extLst>
            </p:cNvPr>
            <p:cNvSpPr txBox="1"/>
            <p:nvPr/>
          </p:nvSpPr>
          <p:spPr>
            <a:xfrm>
              <a:off x="554229" y="3110964"/>
              <a:ext cx="5664352" cy="1918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시장 잠재량은 기술적 잠재량에서 정책적 제약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경제적 제약을 반영한 </a:t>
              </a:r>
              <a:r>
                <a:rPr lang="ko-KR" altLang="en-US" sz="1600" kern="0" spc="-130" dirty="0" err="1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lang="en-US" altLang="ko-KR" sz="1600" kern="0" spc="-13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정책적 제약으로는 용도지역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문화재지역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개발불가지역 등으로서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정책적 규제가  있는 곳이므로 제외 대상임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  <a:p>
              <a:pPr marL="285750" indent="-285750" defTabSz="457200" fontAlgn="base" latinLnBrk="0">
                <a:spcBef>
                  <a:spcPts val="400"/>
                </a:spcBef>
                <a:buFont typeface="Arial" panose="020B0604020202020204" pitchFamily="34" charset="0"/>
                <a:buChar char="•"/>
                <a:defRPr/>
              </a:pP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경제적 제약은 각 그리드별 균등화 발전단가가 계통한계가격과 가중치를 고려한 신재생에너지 공급인증서 가격의 합보다 큰 지역으로서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, </a:t>
              </a:r>
              <a:r>
                <a:rPr lang="ko-KR" altLang="en-US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경제성이 없는 곳이므로 제외 대상임</a:t>
              </a:r>
              <a:r>
                <a:rPr lang="en-US" altLang="ko-KR" sz="1600" kern="0" spc="-130" dirty="0">
                  <a:ln w="3175"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.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C1E97D5-EDDF-0950-3001-C0E7A8AAEA6D}"/>
                </a:ext>
              </a:extLst>
            </p:cNvPr>
            <p:cNvGrpSpPr/>
            <p:nvPr/>
          </p:nvGrpSpPr>
          <p:grpSpPr>
            <a:xfrm>
              <a:off x="495499" y="2541288"/>
              <a:ext cx="1211426" cy="400110"/>
              <a:chOff x="586105" y="1237394"/>
              <a:chExt cx="1211426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4F915F-6F60-0E65-B6C7-718B954FA90A}"/>
                  </a:ext>
                </a:extLst>
              </p:cNvPr>
              <p:cNvSpPr txBox="1"/>
              <p:nvPr/>
            </p:nvSpPr>
            <p:spPr>
              <a:xfrm>
                <a:off x="756861" y="1237394"/>
                <a:ext cx="1040670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-150" normalizeH="0" baseline="0" noProof="0" dirty="0">
                    <a:ln w="3175">
                      <a:solidFill>
                        <a:prstClr val="black">
                          <a:lumMod val="85000"/>
                          <a:lumOff val="15000"/>
                          <a:alpha val="1000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경기천년제목 Medium" panose="02020603020101020101" pitchFamily="18" charset="-127"/>
                    <a:ea typeface="경기천년제목 Medium" panose="02020603020101020101" pitchFamily="18" charset="-127"/>
                    <a:cs typeface="+mn-cs"/>
                  </a:rPr>
                  <a:t>분석 방법</a:t>
                </a:r>
                <a:endParaRPr kumimoji="0" lang="en-US" altLang="ko-KR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  <a:cs typeface="+mn-cs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AE5CFA0-0337-E2CF-46C2-202DF93E9AD7}"/>
                  </a:ext>
                </a:extLst>
              </p:cNvPr>
              <p:cNvGrpSpPr/>
              <p:nvPr/>
            </p:nvGrpSpPr>
            <p:grpSpPr>
              <a:xfrm>
                <a:off x="586105" y="1334378"/>
                <a:ext cx="191586" cy="183356"/>
                <a:chOff x="513533" y="1232778"/>
                <a:chExt cx="191586" cy="18335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6AFBFC88-588B-B57A-AEDD-2B50CBDD3C87}"/>
                    </a:ext>
                  </a:extLst>
                </p:cNvPr>
                <p:cNvGrpSpPr/>
                <p:nvPr/>
              </p:nvGrpSpPr>
              <p:grpSpPr>
                <a:xfrm>
                  <a:off x="513533" y="1232778"/>
                  <a:ext cx="191586" cy="183356"/>
                  <a:chOff x="555013" y="1169039"/>
                  <a:chExt cx="109274" cy="292392"/>
                </a:xfrm>
              </p:grpSpPr>
              <p:sp>
                <p:nvSpPr>
                  <p:cNvPr id="20" name="사각형: 둥근 모서리 19">
                    <a:extLst>
                      <a:ext uri="{FF2B5EF4-FFF2-40B4-BE49-F238E27FC236}">
                        <a16:creationId xmlns:a16="http://schemas.microsoft.com/office/drawing/2014/main" id="{BFE4256F-3A75-ECA7-8E13-857AC9D657EB}"/>
                      </a:ext>
                    </a:extLst>
                  </p:cNvPr>
                  <p:cNvSpPr/>
                  <p:nvPr/>
                </p:nvSpPr>
                <p:spPr>
                  <a:xfrm>
                    <a:off x="613978" y="1169039"/>
                    <a:ext cx="50309" cy="292392"/>
                  </a:xfrm>
                  <a:prstGeom prst="roundRect">
                    <a:avLst>
                      <a:gd name="adj" fmla="val 31430"/>
                    </a:avLst>
                  </a:prstGeom>
                  <a:solidFill>
                    <a:sysClr val="window" lastClr="FFFFFF">
                      <a:lumMod val="75000"/>
                    </a:sys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A1D3779C-7DF2-8DB7-F0BF-5E76532B6BCC}"/>
                      </a:ext>
                    </a:extLst>
                  </p:cNvPr>
                  <p:cNvSpPr/>
                  <p:nvPr/>
                </p:nvSpPr>
                <p:spPr>
                  <a:xfrm>
                    <a:off x="555013" y="1169039"/>
                    <a:ext cx="98974" cy="292392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508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Medium"/>
                      <a:ea typeface="KoPub돋움체 Medium"/>
                      <a:cs typeface="+mn-cs"/>
                    </a:endParaRPr>
                  </a:p>
                </p:txBody>
              </p:sp>
            </p:grpSp>
            <p:sp>
              <p:nvSpPr>
                <p:cNvPr id="19" name="화살표: 갈매기형 수장 18">
                  <a:extLst>
                    <a:ext uri="{FF2B5EF4-FFF2-40B4-BE49-F238E27FC236}">
                      <a16:creationId xmlns:a16="http://schemas.microsoft.com/office/drawing/2014/main" id="{A0562AB2-0D1A-3ED9-7427-BFC8ECA50A3A}"/>
                    </a:ext>
                  </a:extLst>
                </p:cNvPr>
                <p:cNvSpPr/>
                <p:nvPr/>
              </p:nvSpPr>
              <p:spPr>
                <a:xfrm>
                  <a:off x="572263" y="1280872"/>
                  <a:ext cx="67500" cy="84940"/>
                </a:xfrm>
                <a:prstGeom prst="chevron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DB8271-4295-004B-8A1F-3A24A82FCD11}"/>
              </a:ext>
            </a:extLst>
          </p:cNvPr>
          <p:cNvSpPr txBox="1"/>
          <p:nvPr/>
        </p:nvSpPr>
        <p:spPr>
          <a:xfrm>
            <a:off x="271275" y="6427049"/>
            <a:ext cx="18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문의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: ggclimate@gri.re.kr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A5AB29-4BCF-F23F-F9FB-AAA3DD3F2EAB}"/>
              </a:ext>
            </a:extLst>
          </p:cNvPr>
          <p:cNvSpPr/>
          <p:nvPr/>
        </p:nvSpPr>
        <p:spPr>
          <a:xfrm>
            <a:off x="6771969" y="227705"/>
            <a:ext cx="4813874" cy="63378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7FCFFC-6A49-1AF9-54C7-7BE1455F18B5}"/>
              </a:ext>
            </a:extLst>
          </p:cNvPr>
          <p:cNvSpPr txBox="1"/>
          <p:nvPr/>
        </p:nvSpPr>
        <p:spPr>
          <a:xfrm>
            <a:off x="7030074" y="976824"/>
            <a:ext cx="4182231" cy="2306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defRPr sz="4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정책적</a:t>
            </a: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12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경제적</a:t>
            </a:r>
            <a:r>
              <a:rPr lang="ko-KR" altLang="en-US" sz="12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/>
                </a:solidFill>
                <a:latin typeface="경기천년제목OTF Medium" panose="02020603020101020101" pitchFamily="18" charset="-127"/>
                <a:ea typeface="경기천년제목OTF Medium" panose="02020603020101020101" pitchFamily="18" charset="-127"/>
                <a:cs typeface="Times New Roman" panose="02020603050405020304" pitchFamily="18" charset="0"/>
              </a:rPr>
              <a:t> 제약 요인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OTF Medium" panose="02020603020101020101" pitchFamily="18" charset="-127"/>
              <a:ea typeface="경기천년제목OTF Medium" panose="0202060302010102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D084C5C-3D61-890C-C1D8-EDB1B6591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35126"/>
              </p:ext>
            </p:extLst>
          </p:nvPr>
        </p:nvGraphicFramePr>
        <p:xfrm>
          <a:off x="6817546" y="1314169"/>
          <a:ext cx="4722521" cy="2446275"/>
        </p:xfrm>
        <a:graphic>
          <a:graphicData uri="http://schemas.openxmlformats.org/drawingml/2006/table">
            <a:tbl>
              <a:tblPr/>
              <a:tblGrid>
                <a:gridCol w="873631">
                  <a:extLst>
                    <a:ext uri="{9D8B030D-6E8A-4147-A177-3AD203B41FA5}">
                      <a16:colId xmlns:a16="http://schemas.microsoft.com/office/drawing/2014/main" val="1693829353"/>
                    </a:ext>
                  </a:extLst>
                </a:gridCol>
                <a:gridCol w="2892156">
                  <a:extLst>
                    <a:ext uri="{9D8B030D-6E8A-4147-A177-3AD203B41FA5}">
                      <a16:colId xmlns:a16="http://schemas.microsoft.com/office/drawing/2014/main" val="2549297881"/>
                    </a:ext>
                  </a:extLst>
                </a:gridCol>
                <a:gridCol w="956734">
                  <a:extLst>
                    <a:ext uri="{9D8B030D-6E8A-4147-A177-3AD203B41FA5}">
                      <a16:colId xmlns:a16="http://schemas.microsoft.com/office/drawing/2014/main" val="1780626192"/>
                    </a:ext>
                  </a:extLst>
                </a:gridCol>
              </a:tblGrid>
              <a:tr h="1775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제약 요인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세부 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  <a:cs typeface="+mn-cs"/>
                        </a:rPr>
                        <a:t>출처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249932"/>
                  </a:ext>
                </a:extLst>
              </a:tr>
              <a:tr h="169496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정책적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자연환경보전구역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취락구역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공항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브이월드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지구정보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8288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문화재지역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문화재보호구역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국가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시도 문화재지역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등록문화재지역</a:t>
                      </a:r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171034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개발불가지역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야생동물보호구역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천연기념물서식지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휴전선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민간인통제선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환경보전해역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자연공원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갯벌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수자원보호구역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지역계획 절대보전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특별관리해역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연평도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28720"/>
                  </a:ext>
                </a:extLst>
              </a:tr>
              <a:tr h="169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생태자연도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등급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별도관리구역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72875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기타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백두대간 보호구역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농업진흥지역</a:t>
                      </a:r>
                      <a:endParaRPr lang="en-US" altLang="ko-KR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90745"/>
                  </a:ext>
                </a:extLst>
              </a:tr>
              <a:tr h="16949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경제적 제약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SMP: 123.1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(2019-2023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평균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REC: 54.4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(2019-2023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평균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가중치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1 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1.5 (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(2020), 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한국전력거래소</a:t>
                      </a:r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경기데이터드림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72982"/>
                  </a:ext>
                </a:extLst>
              </a:tr>
              <a:tr h="169496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altLang="ko-KR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LCOE: </a:t>
                      </a:r>
                      <a:r>
                        <a:rPr lang="ko-KR" altLang="en-US" sz="105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격자별</a:t>
                      </a:r>
                      <a:r>
                        <a:rPr lang="ko-KR" altLang="en-US" sz="105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공시지가와 유형별 기술비용에 따라 산정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"/>
                      <a:endParaRPr lang="ko-KR" altLang="en-US" sz="105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8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7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6F29-8996-ADFF-32D3-D1F1CC25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D86D2-B143-3AB3-09C5-6213E8EE3D2D}"/>
              </a:ext>
            </a:extLst>
          </p:cNvPr>
          <p:cNvSpPr txBox="1"/>
          <p:nvPr/>
        </p:nvSpPr>
        <p:spPr>
          <a:xfrm>
            <a:off x="3477361" y="2690339"/>
            <a:ext cx="4404095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첫 버전</a:t>
            </a:r>
            <a:endParaRPr kumimoji="0" lang="ko-KR" altLang="en-US" sz="6600" b="0" i="0" u="none" strike="noStrike" kern="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9D8A7-99A5-E99B-9149-9BF967CC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C6840-63AA-4A2F-9AAC-90B88E03F2BB}"/>
              </a:ext>
            </a:extLst>
          </p:cNvPr>
          <p:cNvSpPr txBox="1"/>
          <p:nvPr/>
        </p:nvSpPr>
        <p:spPr>
          <a:xfrm>
            <a:off x="605875" y="1433175"/>
            <a:ext cx="5379198" cy="386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위성영상 기반 수평면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전일사량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한국에너지기술연구원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 해상도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원데이터의  해상도는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1,500m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데이터이며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기후 플랫폼에서는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역거리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가중법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보간법을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활용하여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10m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해상도로 변환하여 활용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시계열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2012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월부터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월까지의 월별 자료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kWh/m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/day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이며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월별 자료 이므로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월별 일수를 가중 평균하여 연간 일사량으로 변환하고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플랫폼에서는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10m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해상도를 사용하므로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당 일사량으로 변환하고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전력량 단위는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진행함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따라서 플랫폼에서 사용하는 셀에 포함된 값의 단위는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MWh/100m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/year.</a:t>
            </a: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ko-KR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0" lang="ko-KR" altLang="en-US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 출처</a:t>
            </a:r>
            <a:r>
              <a:rPr kumimoji="0" lang="en-US" altLang="ko-KR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https://www.data.go.kr/data/15066413/fileData.do#/tab-layer-file</a:t>
            </a:r>
            <a:endParaRPr kumimoji="0" lang="en-US" altLang="ko-KR" sz="1200" i="0" u="none" strike="noStrike" kern="0" cap="none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0A812-C9F4-5433-D76A-AC8F4B2646AF}"/>
              </a:ext>
            </a:extLst>
          </p:cNvPr>
          <p:cNvSpPr txBox="1"/>
          <p:nvPr/>
        </p:nvSpPr>
        <p:spPr>
          <a:xfrm>
            <a:off x="3776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태양광 잠재량지도 </a:t>
            </a:r>
            <a:r>
              <a:rPr lang="ko-KR" altLang="en-US" sz="30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작성방법</a:t>
            </a:r>
            <a:endParaRPr kumimoji="0" lang="ko-KR" altLang="en-US" sz="3000" b="0" i="0" u="none" strike="noStrike" kern="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335177-3320-B9D9-DC22-5B4181AB6350}"/>
              </a:ext>
            </a:extLst>
          </p:cNvPr>
          <p:cNvGrpSpPr/>
          <p:nvPr/>
        </p:nvGrpSpPr>
        <p:grpSpPr>
          <a:xfrm>
            <a:off x="495499" y="1002147"/>
            <a:ext cx="962961" cy="400110"/>
            <a:chOff x="586105" y="1237394"/>
            <a:chExt cx="962961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72A39D-6283-2C0F-D0A0-1392235404FB}"/>
                </a:ext>
              </a:extLst>
            </p:cNvPr>
            <p:cNvSpPr txBox="1"/>
            <p:nvPr/>
          </p:nvSpPr>
          <p:spPr>
            <a:xfrm>
              <a:off x="756861" y="1237394"/>
              <a:ext cx="79220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데이터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C4D7C00-5DA5-AF22-567A-7696560D2B71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2783BD2-EFB5-370C-0118-E8521C8AD4F5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D2C3B295-07D8-6297-CDC2-6D4A1DC8859B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43669830-71C9-EB7F-74AC-159C81B9858B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FFE6D3AA-6831-D2D3-5C17-B983E5C24DBB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4939AB-9CF4-BD6D-635F-DC5DF2017A23}"/>
              </a:ext>
            </a:extLst>
          </p:cNvPr>
          <p:cNvCxnSpPr>
            <a:cxnSpLocks/>
          </p:cNvCxnSpPr>
          <p:nvPr/>
        </p:nvCxnSpPr>
        <p:spPr>
          <a:xfrm>
            <a:off x="5985074" y="90830"/>
            <a:ext cx="0" cy="66924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07EA76-A1EB-03CE-EBDF-C4A41C8B9758}"/>
              </a:ext>
            </a:extLst>
          </p:cNvPr>
          <p:cNvGrpSpPr/>
          <p:nvPr/>
        </p:nvGrpSpPr>
        <p:grpSpPr>
          <a:xfrm>
            <a:off x="6206927" y="1002147"/>
            <a:ext cx="1631412" cy="400110"/>
            <a:chOff x="586105" y="1237394"/>
            <a:chExt cx="1631412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F341CA-2156-2351-CCAF-A51282C33A1D}"/>
                </a:ext>
              </a:extLst>
            </p:cNvPr>
            <p:cNvSpPr txBox="1"/>
            <p:nvPr/>
          </p:nvSpPr>
          <p:spPr>
            <a:xfrm>
              <a:off x="756861" y="1237394"/>
              <a:ext cx="1460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2A6959-1529-12CE-88A4-BBD1DF594CC8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D21BC19-45D0-7C26-3E40-08BA6BD7DF2C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BF6AE1C-C515-D977-09FC-F18D1E36AC9B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735D139-994C-C98B-D81D-99D140728CE8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6" name="화살표: 갈매기형 수장 15">
                <a:extLst>
                  <a:ext uri="{FF2B5EF4-FFF2-40B4-BE49-F238E27FC236}">
                    <a16:creationId xmlns:a16="http://schemas.microsoft.com/office/drawing/2014/main" id="{2EC9FB18-206B-8F68-82F4-3E10BEF8B2F5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F9BB77-D5B0-F0FB-138B-125563D09307}"/>
              </a:ext>
            </a:extLst>
          </p:cNvPr>
          <p:cNvSpPr txBox="1"/>
          <p:nvPr/>
        </p:nvSpPr>
        <p:spPr>
          <a:xfrm>
            <a:off x="6333157" y="1433175"/>
            <a:ext cx="5379198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셀 값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(MWh/100m</a:t>
            </a:r>
            <a:r>
              <a:rPr lang="en-US" altLang="ko-KR" sz="16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/year)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단순 합산하면 이론적 잠재량이 나옴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단계에서는 경기도에서 제외 되는 셀은 없음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72F9D9-AB14-2EFF-7E37-40F3CB1B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00" y="2832155"/>
            <a:ext cx="1937865" cy="57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E781AD-621D-4A05-AB80-23E97B6949E2}"/>
              </a:ext>
            </a:extLst>
          </p:cNvPr>
          <p:cNvSpPr txBox="1"/>
          <p:nvPr/>
        </p:nvSpPr>
        <p:spPr>
          <a:xfrm>
            <a:off x="6333157" y="3732021"/>
            <a:ext cx="5379198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 는 경기도 전체 이론적 잠재량을 의미하고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경기도 내 개별 격자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합으로 계산한다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잠재량은 일사량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같으며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단위는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MWh/year/100m2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E86A35-6A8E-5569-3848-25369432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13" r="82958" b="38551"/>
          <a:stretch>
            <a:fillRect/>
          </a:stretch>
        </p:blipFill>
        <p:spPr>
          <a:xfrm>
            <a:off x="7321897" y="3795415"/>
            <a:ext cx="259263" cy="1869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1034D4-007B-0B92-772A-C6A307EE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27" t="72295" r="61986" b="3279"/>
          <a:stretch>
            <a:fillRect/>
          </a:stretch>
        </p:blipFill>
        <p:spPr>
          <a:xfrm>
            <a:off x="7792182" y="4061163"/>
            <a:ext cx="92313" cy="1805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0B1945-A419-7FE1-6B9C-85EEAE5D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47" t="19807" r="45275" b="28565"/>
          <a:stretch>
            <a:fillRect/>
          </a:stretch>
        </p:blipFill>
        <p:spPr>
          <a:xfrm>
            <a:off x="9397327" y="4036111"/>
            <a:ext cx="179791" cy="2306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CB5761E-56F7-20F4-D363-3E88F3AF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52" t="29174" r="3612" b="27801"/>
          <a:stretch>
            <a:fillRect/>
          </a:stretch>
        </p:blipFill>
        <p:spPr>
          <a:xfrm>
            <a:off x="8711041" y="4341025"/>
            <a:ext cx="270784" cy="2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9124E-A136-3C37-402A-87E5F0B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88FBDDC-F614-CDB1-7900-ED68F339810B}"/>
              </a:ext>
            </a:extLst>
          </p:cNvPr>
          <p:cNvGrpSpPr/>
          <p:nvPr/>
        </p:nvGrpSpPr>
        <p:grpSpPr>
          <a:xfrm>
            <a:off x="495499" y="616067"/>
            <a:ext cx="1631412" cy="400110"/>
            <a:chOff x="586105" y="1237394"/>
            <a:chExt cx="1631412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694F7F-6F95-1331-4BC5-521310BA28AD}"/>
                </a:ext>
              </a:extLst>
            </p:cNvPr>
            <p:cNvSpPr txBox="1"/>
            <p:nvPr/>
          </p:nvSpPr>
          <p:spPr>
            <a:xfrm>
              <a:off x="756861" y="1237394"/>
              <a:ext cx="1460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기술적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8C2F27-B87F-CFDF-A027-BFF0F84E4707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BAE3112-9E21-1F86-53E1-F37BFC0DE0DA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99CD3C76-911C-DDBF-6F8C-303593237F0E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D35AEC26-E712-D0AE-6A68-A8C1E5985E3A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9EDC0E5A-BC53-1FEA-817E-B0E99D32471C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92B601-83BB-8125-24C9-09EFD9808EF6}"/>
              </a:ext>
            </a:extLst>
          </p:cNvPr>
          <p:cNvCxnSpPr>
            <a:cxnSpLocks/>
          </p:cNvCxnSpPr>
          <p:nvPr/>
        </p:nvCxnSpPr>
        <p:spPr>
          <a:xfrm>
            <a:off x="5985074" y="90830"/>
            <a:ext cx="0" cy="66924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DB9A5A-1CCA-C85C-051C-E8B8015C7D28}"/>
              </a:ext>
            </a:extLst>
          </p:cNvPr>
          <p:cNvGrpSpPr/>
          <p:nvPr/>
        </p:nvGrpSpPr>
        <p:grpSpPr>
          <a:xfrm>
            <a:off x="6206927" y="616067"/>
            <a:ext cx="1443861" cy="400110"/>
            <a:chOff x="586105" y="1237394"/>
            <a:chExt cx="144386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EB8FB6-5197-CD84-EFE6-6BC9C730C30C}"/>
                </a:ext>
              </a:extLst>
            </p:cNvPr>
            <p:cNvSpPr txBox="1"/>
            <p:nvPr/>
          </p:nvSpPr>
          <p:spPr>
            <a:xfrm>
              <a:off x="756861" y="1237394"/>
              <a:ext cx="127310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시장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7CF4B00-CEFA-7FE3-224D-FF5D537DF6DF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3ED4CD8-4916-940C-76E3-7F5568C16AFD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C07FF42F-8F11-BE17-1636-78AB07C0BCC5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AFECFD6-9B42-4D49-0170-FF4517E75059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6" name="화살표: 갈매기형 수장 15">
                <a:extLst>
                  <a:ext uri="{FF2B5EF4-FFF2-40B4-BE49-F238E27FC236}">
                    <a16:creationId xmlns:a16="http://schemas.microsoft.com/office/drawing/2014/main" id="{9889FB23-E53D-14BA-ABBC-E976803E451C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A578B1-6B7F-D97E-824E-E0315418ECBA}"/>
              </a:ext>
            </a:extLst>
          </p:cNvPr>
          <p:cNvSpPr txBox="1"/>
          <p:nvPr/>
        </p:nvSpPr>
        <p:spPr>
          <a:xfrm>
            <a:off x="605875" y="1047095"/>
            <a:ext cx="537919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값에 부지대비 모듈면적을 곱하고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모듈효율을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공간적으로는 지리적제약이 있는 곳의 셀은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는 경기도 전체 기술적 잠재량을 의미한다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있는 지역에는 옥상형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없는 지역에는 지상형으로 나누어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유형별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잠재량을 산정한다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패널에 도달하는 일사량만 활용할 수 있으므로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설치면적 대비 모듈면적의 비율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또 태양 복사에너지를 전기에너지로 변환하는 과정에서 손실이 발생하므로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모듈의 효율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지리적제약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습지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하천 등 태양광 설치에 지리적 제약이 있는 곳은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(                              )</a:t>
            </a:r>
            <a:endParaRPr kumimoji="0" lang="en-US" altLang="ko-KR" sz="1200" i="0" u="none" strike="noStrike" kern="0" cap="none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784F24-CD6C-00A6-25C0-8D840E55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03" y="2343186"/>
            <a:ext cx="3618341" cy="8640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77E58CE-1D7C-C318-5B6F-DEA394A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88" r="92749" b="58426"/>
          <a:stretch>
            <a:fillRect/>
          </a:stretch>
        </p:blipFill>
        <p:spPr>
          <a:xfrm>
            <a:off x="1624824" y="3588193"/>
            <a:ext cx="199781" cy="1644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EC58E29-9A1D-BF3B-21E2-D5A8AAD6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90" t="20854" r="20039" b="50000"/>
          <a:stretch>
            <a:fillRect/>
          </a:stretch>
        </p:blipFill>
        <p:spPr>
          <a:xfrm>
            <a:off x="4824250" y="4670391"/>
            <a:ext cx="747246" cy="19573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8EA3CE0-0D1A-74F0-0FCC-65BA7A21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155" t="19879" b="54216"/>
          <a:stretch>
            <a:fillRect/>
          </a:stretch>
        </p:blipFill>
        <p:spPr>
          <a:xfrm>
            <a:off x="4281648" y="5442553"/>
            <a:ext cx="284221" cy="1785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1231C0-3ECA-A98C-AF58-E7454956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8" t="77378" r="48656"/>
          <a:stretch>
            <a:fillRect/>
          </a:stretch>
        </p:blipFill>
        <p:spPr>
          <a:xfrm>
            <a:off x="2663588" y="5955679"/>
            <a:ext cx="1618060" cy="21585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600A136-787A-9708-BBA0-F7F2045E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4" t="32075" r="15669" b="49002"/>
          <a:stretch>
            <a:fillRect/>
          </a:stretch>
        </p:blipFill>
        <p:spPr>
          <a:xfrm>
            <a:off x="2787245" y="4120658"/>
            <a:ext cx="96788" cy="1954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F5D738-4037-4EA8-DDC4-085FAD2B1686}"/>
              </a:ext>
            </a:extLst>
          </p:cNvPr>
          <p:cNvSpPr txBox="1"/>
          <p:nvPr/>
        </p:nvSpPr>
        <p:spPr>
          <a:xfrm>
            <a:off x="6282979" y="1047095"/>
            <a:ext cx="537919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 잠재량에서 구한 셀 값은 그대로 사용한다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공간적으로는 정책적 제약이 있는 곳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경제성이 충족되지 않은 셀은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R="0" lvl="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 는 경기도 전체 시장 잠재량을 의미한다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있는 지역에는 옥상형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없는 지역에는 지상형으로 나누어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유형별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잠재량을 산정한다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정책적 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용도지역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문화재지역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개발불가지역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생태자연도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기타 보호구역 등 태양광 설치에 정책적 제약이 있는 곳은 제외함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                          )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경제적 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균등화 발전단가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계통한계가격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가중치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고려한 신재생에너지 공급인증서 가격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합보다 큰 지역은 경제성이 없으므로 제외함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30CCBA0-FD88-5766-CD2A-BBA87BD6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99" y="2273129"/>
            <a:ext cx="2703287" cy="1067369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3A4C6712-F4C6-DC0C-BBF8-5A6E8DED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8" t="9520" r="85661" b="69030"/>
          <a:stretch>
            <a:fillRect/>
          </a:stretch>
        </p:blipFill>
        <p:spPr>
          <a:xfrm>
            <a:off x="7286633" y="3743186"/>
            <a:ext cx="254789" cy="167789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B3DA52EE-B364-7390-DE79-44C334F5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4" t="32075" r="15669" b="49002"/>
          <a:stretch>
            <a:fillRect/>
          </a:stretch>
        </p:blipFill>
        <p:spPr>
          <a:xfrm>
            <a:off x="8468700" y="4266430"/>
            <a:ext cx="93566" cy="188964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A37EC563-1BFA-3F7F-52CD-A6C45521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237" r="85960" b="63060"/>
          <a:stretch>
            <a:fillRect/>
          </a:stretch>
        </p:blipFill>
        <p:spPr>
          <a:xfrm>
            <a:off x="9202915" y="5369179"/>
            <a:ext cx="482059" cy="169984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A130A3B6-4619-3340-55D8-7A40B75A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51" t="61391" r="24673" b="21356"/>
          <a:stretch>
            <a:fillRect/>
          </a:stretch>
        </p:blipFill>
        <p:spPr>
          <a:xfrm>
            <a:off x="7360353" y="5053809"/>
            <a:ext cx="1842562" cy="199941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5BFAE39E-7643-0030-56B1-9ACCAD9B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93" t="79892" r="44417" b="4312"/>
          <a:stretch>
            <a:fillRect/>
          </a:stretch>
        </p:blipFill>
        <p:spPr>
          <a:xfrm>
            <a:off x="11175739" y="5369179"/>
            <a:ext cx="360381" cy="139693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EC9131C4-1D4E-C4A1-AF66-F1767A61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411" t="80240" r="2966" b="5035"/>
          <a:stretch>
            <a:fillRect/>
          </a:stretch>
        </p:blipFill>
        <p:spPr>
          <a:xfrm>
            <a:off x="10967109" y="5626221"/>
            <a:ext cx="305191" cy="121340"/>
          </a:xfrm>
          <a:prstGeom prst="rect">
            <a:avLst/>
          </a:prstGeom>
        </p:spPr>
      </p:pic>
      <p:pic>
        <p:nvPicPr>
          <p:cNvPr id="1039" name="그림 1038">
            <a:extLst>
              <a:ext uri="{FF2B5EF4-FFF2-40B4-BE49-F238E27FC236}">
                <a16:creationId xmlns:a16="http://schemas.microsoft.com/office/drawing/2014/main" id="{37BDBEAD-86A8-D7D5-92DB-9AF3BEAB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447" t="84203" r="30444" b="4450"/>
          <a:stretch>
            <a:fillRect/>
          </a:stretch>
        </p:blipFill>
        <p:spPr>
          <a:xfrm>
            <a:off x="7507689" y="5624152"/>
            <a:ext cx="143099" cy="1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212F-6446-9166-0699-BAA54B4B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016D82-AEA2-AC83-5B63-5DDB3FC3FF46}"/>
              </a:ext>
            </a:extLst>
          </p:cNvPr>
          <p:cNvGrpSpPr/>
          <p:nvPr/>
        </p:nvGrpSpPr>
        <p:grpSpPr>
          <a:xfrm>
            <a:off x="495499" y="534787"/>
            <a:ext cx="2769544" cy="400110"/>
            <a:chOff x="586105" y="1237394"/>
            <a:chExt cx="2769544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1F510D-A830-C15A-67A5-39096A76901A}"/>
                </a:ext>
              </a:extLst>
            </p:cNvPr>
            <p:cNvSpPr txBox="1"/>
            <p:nvPr/>
          </p:nvSpPr>
          <p:spPr>
            <a:xfrm>
              <a:off x="756861" y="1237394"/>
              <a:ext cx="25987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균등화 발전단가 산정 방법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F9C5626-A5C9-6108-AF92-D327BCA3BBFF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1D79B03-9995-6ACC-C32D-A91B2F997996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D6B0B4F0-5E69-29A5-472E-5EAEC3CBC55E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60D1A1EA-8F19-F9BE-F8A3-C41C4254D117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51D7B5A1-40E6-135D-0698-3A37E1AB8CCE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577743-F6B7-EDEA-11A5-39D9D6E6C508}"/>
              </a:ext>
            </a:extLst>
          </p:cNvPr>
          <p:cNvSpPr txBox="1"/>
          <p:nvPr/>
        </p:nvSpPr>
        <p:spPr>
          <a:xfrm>
            <a:off x="605874" y="965815"/>
            <a:ext cx="10930805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수명기간 동안 발전소에서 생산된 전력단위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(kWh)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 평균 비용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/kWh)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의미하며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아래의 수식과 같이 계산함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분자에는 수명기간 동안의 용량당 비용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나타내고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분모에는 수명기간 동안의 용량당 발전량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(kWh/kW)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의미함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각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균등화 발전단가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격자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위치에 따라 결정되는 태양광 유형별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비용과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부지 임대 비용에 따라 달라진다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초기 투자비용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운영비용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부지 임대비용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부지 임대비용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공시지가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/m2),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공시지가 대비 연간 토지 임대료 비율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, %),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설비당 필요면적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, 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곱으로 계산한다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 옥상형 태양광의 경우 토지 임대비용은 발생하지 않는 것으로 가정한다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할인율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(%),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태양광의 성능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저하율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(%),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운영기간으로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기부터 수명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 이다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 단위로 산정된 발전량을 설치용량 기준 발전량으로 환산하기 위해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분모에 격자 면적 대비 설치 가능 용량의 역수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곱하였다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42312-D229-FFFB-752F-274B1465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0" y="2134800"/>
            <a:ext cx="3899048" cy="16493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20B1981-56F6-981D-3B1B-A8CAA82C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37" r="85960" b="63060"/>
          <a:stretch>
            <a:fillRect/>
          </a:stretch>
        </p:blipFill>
        <p:spPr>
          <a:xfrm>
            <a:off x="3392681" y="4114202"/>
            <a:ext cx="451896" cy="15934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E7E5B38-1AFD-3D78-2A20-54631E2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94" t="32075" r="15669" b="49002"/>
          <a:stretch>
            <a:fillRect/>
          </a:stretch>
        </p:blipFill>
        <p:spPr>
          <a:xfrm>
            <a:off x="7241726" y="4098326"/>
            <a:ext cx="87711" cy="17714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3A6316-5CB7-6E56-CEE5-14CBEC48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327" t="72295" r="61986" b="3279"/>
          <a:stretch>
            <a:fillRect/>
          </a:stretch>
        </p:blipFill>
        <p:spPr>
          <a:xfrm>
            <a:off x="4556517" y="4111027"/>
            <a:ext cx="77391" cy="1513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6381FB2-7A2F-6C17-A92A-A681D5BA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755" y="4397604"/>
            <a:ext cx="223859" cy="1238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CE8F6A-FCE9-3630-2A3F-22C8304C1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799" y="4387626"/>
            <a:ext cx="251220" cy="13817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8928D10-C838-C6A2-F9D8-0D83B5333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979" y="4387626"/>
            <a:ext cx="236149" cy="13817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7ECFD85-A721-8EB4-D4BF-D09DD2B0F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031" y="4668676"/>
            <a:ext cx="236149" cy="13817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3CF82F4-82C4-2121-7A2A-677226751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709" y="4659756"/>
            <a:ext cx="236149" cy="1320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9D96C7B-BCC6-2E36-3364-D796F08A4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9386" y="4664519"/>
            <a:ext cx="256119" cy="13810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4374745-3919-3A54-38A0-65ECA9B05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6062" y="4668549"/>
            <a:ext cx="273732" cy="14719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6C8375A-5384-38CE-C534-7463A6878E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936" y="5139372"/>
            <a:ext cx="120215" cy="12021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282437B-3266-FA55-4BEC-08A82BE995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6185" y="5131794"/>
            <a:ext cx="113555" cy="1514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634D975-9437-79AA-8F91-486D9CE64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9715" y="5133383"/>
            <a:ext cx="78995" cy="15140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59FA921-6A05-B12D-1ADC-56EA7EA282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6177" y="5122100"/>
            <a:ext cx="141941" cy="1506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BBA77F4-3E79-44E8-F95F-9798F5E98B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4723" y="5325140"/>
            <a:ext cx="260905" cy="2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3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99BEBC-86E2-275F-32EC-D54EEBCF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98137"/>
              </p:ext>
            </p:extLst>
          </p:nvPr>
        </p:nvGraphicFramePr>
        <p:xfrm>
          <a:off x="332525" y="1724486"/>
          <a:ext cx="4677876" cy="2748383"/>
        </p:xfrm>
        <a:graphic>
          <a:graphicData uri="http://schemas.openxmlformats.org/drawingml/2006/table">
            <a:tbl>
              <a:tblPr/>
              <a:tblGrid>
                <a:gridCol w="879300">
                  <a:extLst>
                    <a:ext uri="{9D8B030D-6E8A-4147-A177-3AD203B41FA5}">
                      <a16:colId xmlns:a16="http://schemas.microsoft.com/office/drawing/2014/main" val="3331090892"/>
                    </a:ext>
                  </a:extLst>
                </a:gridCol>
                <a:gridCol w="1667050">
                  <a:extLst>
                    <a:ext uri="{9D8B030D-6E8A-4147-A177-3AD203B41FA5}">
                      <a16:colId xmlns:a16="http://schemas.microsoft.com/office/drawing/2014/main" val="1489798598"/>
                    </a:ext>
                  </a:extLst>
                </a:gridCol>
                <a:gridCol w="2131526">
                  <a:extLst>
                    <a:ext uri="{9D8B030D-6E8A-4147-A177-3AD203B41FA5}">
                      <a16:colId xmlns:a16="http://schemas.microsoft.com/office/drawing/2014/main" val="3196553397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 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 고려 항목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35670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지리적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산지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자연산림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식재산림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644590"/>
                  </a:ext>
                </a:extLst>
              </a:tr>
              <a:tr h="408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</a:t>
                      </a:r>
                      <a:endParaRPr lang="ko-KR" altLang="en-US" sz="9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호소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하천습지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13612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경사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20˚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이상</a:t>
                      </a:r>
                      <a:endParaRPr lang="ko-KR" altLang="en-US" sz="9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경기연구원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0.5m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급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DEM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(2024)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75797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산사태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 지역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산사태위험지도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산림청 산사태위험지도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25430"/>
                  </a:ext>
                </a:extLst>
              </a:tr>
              <a:tr h="2795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기술적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태양광 모듈 효율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공통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산업통상자원부</a:t>
                      </a:r>
                      <a:r>
                        <a:rPr lang="en-US" altLang="ko-KR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 </a:t>
                      </a:r>
                      <a:r>
                        <a:rPr lang="en-US" altLang="ko-KR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(2020)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32731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부지 대비 모듈 면적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33.3%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25%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065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C7CF6A-8270-4400-9F40-8ABCBA928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64158"/>
              </p:ext>
            </p:extLst>
          </p:nvPr>
        </p:nvGraphicFramePr>
        <p:xfrm>
          <a:off x="5471318" y="1724486"/>
          <a:ext cx="6247449" cy="2715158"/>
        </p:xfrm>
        <a:graphic>
          <a:graphicData uri="http://schemas.openxmlformats.org/drawingml/2006/table">
            <a:tbl>
              <a:tblPr/>
              <a:tblGrid>
                <a:gridCol w="811383">
                  <a:extLst>
                    <a:ext uri="{9D8B030D-6E8A-4147-A177-3AD203B41FA5}">
                      <a16:colId xmlns:a16="http://schemas.microsoft.com/office/drawing/2014/main" val="3331090892"/>
                    </a:ext>
                  </a:extLst>
                </a:gridCol>
                <a:gridCol w="4180393">
                  <a:extLst>
                    <a:ext uri="{9D8B030D-6E8A-4147-A177-3AD203B41FA5}">
                      <a16:colId xmlns:a16="http://schemas.microsoft.com/office/drawing/2014/main" val="1489798598"/>
                    </a:ext>
                  </a:extLst>
                </a:gridCol>
                <a:gridCol w="1255673">
                  <a:extLst>
                    <a:ext uri="{9D8B030D-6E8A-4147-A177-3AD203B41FA5}">
                      <a16:colId xmlns:a16="http://schemas.microsoft.com/office/drawing/2014/main" val="3196553397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규제요인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 고려 항목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35670"/>
                  </a:ext>
                </a:extLst>
              </a:tr>
              <a:tr h="2997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정책적</a:t>
                      </a:r>
                      <a:endParaRPr lang="en-US" altLang="ko-KR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자연환경보전구역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취락구역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공항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브이월드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용도지역지구정보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644590"/>
                  </a:ext>
                </a:extLst>
              </a:tr>
              <a:tr h="408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문화재지역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문화재보호구역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국가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 문화재지역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등록문화재 지역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13612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개발불가지역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야생동물보호구역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천연기념물서식지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휴전선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민간인통제선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환경보전해역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자연공원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갯벌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수자원보호구역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지역계획 절대보전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특별관리해역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연평도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NLL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75797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생태자연도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1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별도관리구역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469412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백두대간 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농업진흥지역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25430"/>
                  </a:ext>
                </a:extLst>
              </a:tr>
              <a:tr h="2795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경제적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SMP: 123.1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(2019~2023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 평균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REC: 54.4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(2019~2023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 평균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가중치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(1),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(1.5)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산업통상자원부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(2020)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85774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LCOE: </a:t>
                      </a:r>
                      <a:r>
                        <a:rPr lang="ko-KR" altLang="en-US" sz="9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격자별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공시지가와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유형별 기술비용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에 따라 산정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870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BCCA47-C2E3-48E9-99D1-D66852E30214}"/>
              </a:ext>
            </a:extLst>
          </p:cNvPr>
          <p:cNvSpPr txBox="1"/>
          <p:nvPr/>
        </p:nvSpPr>
        <p:spPr>
          <a:xfrm>
            <a:off x="7485089" y="1426970"/>
            <a:ext cx="1675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정책적 및 경제적 제약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4F8D-90CA-1B6D-D549-F5E8BD616FB7}"/>
              </a:ext>
            </a:extLst>
          </p:cNvPr>
          <p:cNvSpPr txBox="1"/>
          <p:nvPr/>
        </p:nvSpPr>
        <p:spPr>
          <a:xfrm>
            <a:off x="1683728" y="1426969"/>
            <a:ext cx="1675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지리적 및 기술적 제약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A25282-4D62-3DFD-3D33-837C26C8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00384"/>
              </p:ext>
            </p:extLst>
          </p:nvPr>
        </p:nvGraphicFramePr>
        <p:xfrm>
          <a:off x="2564257" y="4936495"/>
          <a:ext cx="5971286" cy="1788263"/>
        </p:xfrm>
        <a:graphic>
          <a:graphicData uri="http://schemas.openxmlformats.org/drawingml/2006/table">
            <a:tbl>
              <a:tblPr/>
              <a:tblGrid>
                <a:gridCol w="1831086">
                  <a:extLst>
                    <a:ext uri="{9D8B030D-6E8A-4147-A177-3AD203B41FA5}">
                      <a16:colId xmlns:a16="http://schemas.microsoft.com/office/drawing/2014/main" val="81046902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65330709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89919955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95470753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규제요인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지상형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옥상형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25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수명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·</a:t>
                      </a:r>
                    </a:p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0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연간 성능저하율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0.45%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1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설비비용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1,366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1,720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73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연간 운영비용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20.5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/kW/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25.8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/kW/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6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공시지가 대비 연간 부지 임대료 비율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기대이율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5 %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3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재무적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할인율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(%)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4.5 %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1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358ED-A5C1-7C1C-74C9-B73A95E8E9F0}"/>
              </a:ext>
            </a:extLst>
          </p:cNvPr>
          <p:cNvSpPr txBox="1"/>
          <p:nvPr/>
        </p:nvSpPr>
        <p:spPr>
          <a:xfrm>
            <a:off x="4037984" y="4623175"/>
            <a:ext cx="2858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균등화 발전단가 산정을 위한 전제조건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E79CE9-92C3-09A6-DBEC-88AFB2C155FC}"/>
              </a:ext>
            </a:extLst>
          </p:cNvPr>
          <p:cNvGrpSpPr/>
          <p:nvPr/>
        </p:nvGrpSpPr>
        <p:grpSpPr>
          <a:xfrm>
            <a:off x="495499" y="534787"/>
            <a:ext cx="3009995" cy="400110"/>
            <a:chOff x="586105" y="1237394"/>
            <a:chExt cx="300999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B38859-9C5F-AF4E-D3D9-E877A6382C53}"/>
                </a:ext>
              </a:extLst>
            </p:cNvPr>
            <p:cNvSpPr txBox="1"/>
            <p:nvPr/>
          </p:nvSpPr>
          <p:spPr>
            <a:xfrm>
              <a:off x="756861" y="1237394"/>
              <a:ext cx="283923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000" b="1" kern="0" spc="-15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산정시</a:t>
              </a: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활용된 데이터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2CDAB1D-260C-C686-4C4E-3CFB2345291A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6678338-DFAD-DB8F-C52A-F1245B1621AC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99780EA4-AFFD-F4E0-5BA8-6B54AC1BCDC9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25B5BD3A-7B0D-3D23-591D-D46D42EC86AE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4" name="화살표: 갈매기형 수장 13">
                <a:extLst>
                  <a:ext uri="{FF2B5EF4-FFF2-40B4-BE49-F238E27FC236}">
                    <a16:creationId xmlns:a16="http://schemas.microsoft.com/office/drawing/2014/main" id="{B919BDBB-7522-BBED-706D-AEEFBC32E00C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68FEB52-ACAD-CB21-581E-F72D1FC72C0A}"/>
              </a:ext>
            </a:extLst>
          </p:cNvPr>
          <p:cNvSpPr txBox="1"/>
          <p:nvPr/>
        </p:nvSpPr>
        <p:spPr>
          <a:xfrm>
            <a:off x="9113597" y="6430300"/>
            <a:ext cx="2844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출처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산업통상자원부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한국에너지공단 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(2020) 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재생에너지 백서</a:t>
            </a:r>
            <a:endParaRPr lang="en-US" altLang="ko-KR" sz="800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77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1428</Words>
  <Application>Microsoft Office PowerPoint</Application>
  <PresentationFormat>와이드스크린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KoPub돋움체 Medium</vt:lpstr>
      <vt:lpstr>경기천년제목 Bold</vt:lpstr>
      <vt:lpstr>경기천년제목 Light</vt:lpstr>
      <vt:lpstr>경기천년제목 Medium</vt:lpstr>
      <vt:lpstr>경기천년제목OTF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성희</dc:creator>
  <cp:lastModifiedBy>Seungho Jeon</cp:lastModifiedBy>
  <cp:revision>23</cp:revision>
  <dcterms:created xsi:type="dcterms:W3CDTF">2025-07-15T04:12:49Z</dcterms:created>
  <dcterms:modified xsi:type="dcterms:W3CDTF">2025-07-24T05:19:23Z</dcterms:modified>
</cp:coreProperties>
</file>