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11"/>
  </p:notesMasterIdLst>
  <p:sldIdLst>
    <p:sldId id="276" r:id="rId3"/>
    <p:sldId id="281" r:id="rId4"/>
    <p:sldId id="277" r:id="rId5"/>
    <p:sldId id="279" r:id="rId6"/>
    <p:sldId id="278" r:id="rId7"/>
    <p:sldId id="282" r:id="rId8"/>
    <p:sldId id="291" r:id="rId9"/>
    <p:sldId id="286" r:id="rId10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238"/>
    <a:srgbClr val="E9EEF2"/>
    <a:srgbClr val="FF0000"/>
    <a:srgbClr val="FF5050"/>
    <a:srgbClr val="00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840" y="112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3179-BD06-17CF-B27F-12E760DE3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593605-C071-78BB-DE7E-38CE181D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69" y="4729278"/>
            <a:ext cx="12192000" cy="67974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EF520C-E3A3-46E5-9D84-750DAC9A9737}"/>
              </a:ext>
            </a:extLst>
          </p:cNvPr>
          <p:cNvSpPr/>
          <p:nvPr/>
        </p:nvSpPr>
        <p:spPr>
          <a:xfrm>
            <a:off x="5920861" y="2396041"/>
            <a:ext cx="7640651" cy="19508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총 </a:t>
            </a:r>
            <a:r>
              <a:rPr lang="en-US" altLang="ko-KR" sz="4000" dirty="0">
                <a:solidFill>
                  <a:schemeClr val="tx1"/>
                </a:solidFill>
              </a:rPr>
              <a:t>32</a:t>
            </a:r>
            <a:r>
              <a:rPr lang="ko-KR" altLang="en-US" sz="4000" dirty="0">
                <a:solidFill>
                  <a:schemeClr val="tx1"/>
                </a:solidFill>
              </a:rPr>
              <a:t>개의 옵션</a:t>
            </a:r>
            <a:endParaRPr lang="en-US" altLang="ko-KR" sz="4000" dirty="0">
              <a:solidFill>
                <a:schemeClr val="tx1"/>
              </a:solidFill>
            </a:endParaRPr>
          </a:p>
          <a:p>
            <a:pPr algn="ctr"/>
            <a:r>
              <a:rPr lang="ko-KR" altLang="en-US" sz="4000" dirty="0">
                <a:solidFill>
                  <a:schemeClr val="tx1"/>
                </a:solidFill>
              </a:rPr>
              <a:t>경기도</a:t>
            </a:r>
            <a:r>
              <a:rPr lang="en-US" altLang="ko-KR" sz="4000" dirty="0">
                <a:solidFill>
                  <a:schemeClr val="tx1"/>
                </a:solidFill>
              </a:rPr>
              <a:t>, </a:t>
            </a:r>
            <a:r>
              <a:rPr lang="ko-KR" altLang="en-US" sz="4000" dirty="0">
                <a:solidFill>
                  <a:schemeClr val="tx1"/>
                </a:solidFill>
              </a:rPr>
              <a:t>시군</a:t>
            </a:r>
            <a:r>
              <a:rPr lang="en-US" altLang="ko-KR" sz="4000" dirty="0">
                <a:solidFill>
                  <a:schemeClr val="tx1"/>
                </a:solidFill>
              </a:rPr>
              <a:t>1, </a:t>
            </a:r>
            <a:r>
              <a:rPr lang="ko-KR" altLang="en-US" sz="4000" dirty="0">
                <a:solidFill>
                  <a:schemeClr val="tx1"/>
                </a:solidFill>
              </a:rPr>
              <a:t>시군</a:t>
            </a:r>
            <a:r>
              <a:rPr lang="en-US" altLang="ko-KR" sz="4000" dirty="0">
                <a:solidFill>
                  <a:schemeClr val="tx1"/>
                </a:solidFill>
              </a:rPr>
              <a:t>2 … . </a:t>
            </a:r>
            <a:r>
              <a:rPr lang="ko-KR" altLang="en-US" sz="4000" dirty="0">
                <a:solidFill>
                  <a:schemeClr val="tx1"/>
                </a:solidFill>
              </a:rPr>
              <a:t>시군 </a:t>
            </a:r>
            <a:r>
              <a:rPr lang="en-US" altLang="ko-KR" sz="4000" dirty="0">
                <a:solidFill>
                  <a:schemeClr val="tx1"/>
                </a:solidFill>
              </a:rPr>
              <a:t>31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B66F84-D782-EA50-6CB7-199B7C465A05}"/>
              </a:ext>
            </a:extLst>
          </p:cNvPr>
          <p:cNvSpPr/>
          <p:nvPr/>
        </p:nvSpPr>
        <p:spPr>
          <a:xfrm>
            <a:off x="6809020" y="4867421"/>
            <a:ext cx="914400" cy="464234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BCE8F50-7D53-8EF7-DDE1-938758A55BF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8243451" y="3369686"/>
            <a:ext cx="520504" cy="2474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ultiplication Sign 6">
            <a:extLst>
              <a:ext uri="{FF2B5EF4-FFF2-40B4-BE49-F238E27FC236}">
                <a16:creationId xmlns:a16="http://schemas.microsoft.com/office/drawing/2014/main" id="{4FA99311-A365-3FA7-F3BD-433C566C7554}"/>
              </a:ext>
            </a:extLst>
          </p:cNvPr>
          <p:cNvSpPr/>
          <p:nvPr/>
        </p:nvSpPr>
        <p:spPr>
          <a:xfrm>
            <a:off x="3371920" y="5099538"/>
            <a:ext cx="13841423" cy="6797443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4C910-60E8-8DDD-B079-D3C3AC4AC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56D89F7F-BB12-ADA9-CBD3-C3DFE5A03379}"/>
              </a:ext>
            </a:extLst>
          </p:cNvPr>
          <p:cNvSpPr/>
          <p:nvPr/>
        </p:nvSpPr>
        <p:spPr>
          <a:xfrm>
            <a:off x="4855856" y="6600826"/>
            <a:ext cx="11962426" cy="3054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</a:rPr>
              <a:t>(</a:t>
            </a:r>
            <a:r>
              <a:rPr lang="ko-KR" altLang="en-US" sz="6600" dirty="0">
                <a:solidFill>
                  <a:schemeClr val="tx1"/>
                </a:solidFill>
              </a:rPr>
              <a:t>경기도</a:t>
            </a:r>
            <a:r>
              <a:rPr lang="en-US" altLang="ko-KR" sz="6600" dirty="0">
                <a:solidFill>
                  <a:schemeClr val="tx1"/>
                </a:solidFill>
              </a:rPr>
              <a:t>) </a:t>
            </a:r>
            <a:r>
              <a:rPr lang="ko-KR" altLang="en-US" sz="6600" dirty="0">
                <a:solidFill>
                  <a:schemeClr val="tx1"/>
                </a:solidFill>
              </a:rPr>
              <a:t>에너지현황</a:t>
            </a:r>
          </a:p>
        </p:txBody>
      </p:sp>
    </p:spTree>
    <p:extLst>
      <p:ext uri="{BB962C8B-B14F-4D97-AF65-F5344CB8AC3E}">
        <p14:creationId xmlns:p14="http://schemas.microsoft.com/office/powerpoint/2010/main" val="6284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07CEC-0633-0914-DC8F-1513B1C9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8A26B8-E8E2-433F-835E-6D6D5D9B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69" y="4729278"/>
            <a:ext cx="12192000" cy="67974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AD3057A-3313-C80F-9F0F-2C48FE17E395}"/>
              </a:ext>
            </a:extLst>
          </p:cNvPr>
          <p:cNvSpPr/>
          <p:nvPr/>
        </p:nvSpPr>
        <p:spPr>
          <a:xfrm>
            <a:off x="7008762" y="4829750"/>
            <a:ext cx="1136690" cy="544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경기도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CCB1A0-B3D0-13ED-DA24-D80E5CF80ABF}"/>
              </a:ext>
            </a:extLst>
          </p:cNvPr>
          <p:cNvSpPr/>
          <p:nvPr/>
        </p:nvSpPr>
        <p:spPr>
          <a:xfrm>
            <a:off x="13479204" y="5194093"/>
            <a:ext cx="3223395" cy="1716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8A944A6-1EAD-A325-DC4C-614E3E60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432" y="5265775"/>
            <a:ext cx="3223394" cy="164452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63DF5D-2C26-638B-6BAF-FC5183FFBE11}"/>
              </a:ext>
            </a:extLst>
          </p:cNvPr>
          <p:cNvSpPr/>
          <p:nvPr/>
        </p:nvSpPr>
        <p:spPr>
          <a:xfrm>
            <a:off x="13513480" y="4787546"/>
            <a:ext cx="3189118" cy="406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인당 에너지사용량 </a:t>
            </a:r>
            <a:r>
              <a:rPr lang="en-US" altLang="ko-KR" sz="1400" b="1" dirty="0">
                <a:solidFill>
                  <a:schemeClr val="tx1"/>
                </a:solidFill>
              </a:rPr>
              <a:t>(2022</a:t>
            </a:r>
            <a:r>
              <a:rPr lang="ko-KR" altLang="en-US" sz="1400" b="1" dirty="0">
                <a:solidFill>
                  <a:schemeClr val="tx1"/>
                </a:solidFill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전국비교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D746F5-C327-7973-D3B4-1A5BA1652E11}"/>
              </a:ext>
            </a:extLst>
          </p:cNvPr>
          <p:cNvSpPr/>
          <p:nvPr/>
        </p:nvSpPr>
        <p:spPr>
          <a:xfrm>
            <a:off x="13479204" y="7611204"/>
            <a:ext cx="3223395" cy="1716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5FBA0C7-B867-6B48-AC8A-85284C5A4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1956" y="7798974"/>
            <a:ext cx="3068651" cy="141768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A2CA644-5D97-930E-59FC-C28651B0407E}"/>
              </a:ext>
            </a:extLst>
          </p:cNvPr>
          <p:cNvSpPr/>
          <p:nvPr/>
        </p:nvSpPr>
        <p:spPr>
          <a:xfrm>
            <a:off x="13330600" y="7134875"/>
            <a:ext cx="3419589" cy="36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GRDP</a:t>
            </a:r>
            <a:r>
              <a:rPr lang="ko-KR" altLang="en-US" sz="1400" b="1" dirty="0">
                <a:solidFill>
                  <a:schemeClr val="tx1"/>
                </a:solidFill>
              </a:rPr>
              <a:t>당 에너지사용량 </a:t>
            </a:r>
            <a:r>
              <a:rPr lang="en-US" altLang="ko-KR" sz="1400" b="1" dirty="0">
                <a:solidFill>
                  <a:schemeClr val="tx1"/>
                </a:solidFill>
              </a:rPr>
              <a:t>(2022</a:t>
            </a:r>
            <a:r>
              <a:rPr lang="ko-KR" altLang="en-US" sz="1400" b="1" dirty="0">
                <a:solidFill>
                  <a:schemeClr val="tx1"/>
                </a:solidFill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전국비교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80FE6F7-6C8E-95F7-84AB-3685D1D9F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5432" y="9920119"/>
            <a:ext cx="3244756" cy="139228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6CB7C4-61AC-690F-3B06-F2B5F4DF03A4}"/>
              </a:ext>
            </a:extLst>
          </p:cNvPr>
          <p:cNvSpPr/>
          <p:nvPr/>
        </p:nvSpPr>
        <p:spPr>
          <a:xfrm>
            <a:off x="13330599" y="9523013"/>
            <a:ext cx="3747836" cy="36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인당 </a:t>
            </a:r>
            <a:r>
              <a:rPr lang="en-US" altLang="ko-KR" sz="1400" b="1" dirty="0">
                <a:solidFill>
                  <a:schemeClr val="tx1"/>
                </a:solidFill>
              </a:rPr>
              <a:t>&amp; GRDP</a:t>
            </a:r>
            <a:r>
              <a:rPr lang="ko-KR" altLang="en-US" sz="1400" b="1" dirty="0">
                <a:solidFill>
                  <a:schemeClr val="tx1"/>
                </a:solidFill>
              </a:rPr>
              <a:t>당 에너지소비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시계열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경기만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BD7C17-3C9C-D81A-D2FE-6E34AD002AE9}"/>
              </a:ext>
            </a:extLst>
          </p:cNvPr>
          <p:cNvSpPr/>
          <p:nvPr/>
        </p:nvSpPr>
        <p:spPr>
          <a:xfrm>
            <a:off x="6838419" y="5416921"/>
            <a:ext cx="1785333" cy="348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총에너지소비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70CA9CA-0F2E-5D7C-2209-447A04977A2E}"/>
              </a:ext>
            </a:extLst>
          </p:cNvPr>
          <p:cNvSpPr/>
          <p:nvPr/>
        </p:nvSpPr>
        <p:spPr>
          <a:xfrm>
            <a:off x="8848408" y="6048966"/>
            <a:ext cx="2377868" cy="40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</a:t>
            </a:r>
            <a:r>
              <a:rPr lang="en-US" altLang="ko-KR" sz="1400" b="1" dirty="0">
                <a:solidFill>
                  <a:schemeClr val="tx1"/>
                </a:solidFill>
              </a:rPr>
              <a:t>·</a:t>
            </a:r>
            <a:r>
              <a:rPr lang="ko-KR" altLang="en-US" sz="1400" b="1" dirty="0">
                <a:solidFill>
                  <a:schemeClr val="tx1"/>
                </a:solidFill>
              </a:rPr>
              <a:t>도별 최종에너지 소비량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CFD854A-C345-20B9-C04E-1F9AFFB3E412}"/>
              </a:ext>
            </a:extLst>
          </p:cNvPr>
          <p:cNvSpPr/>
          <p:nvPr/>
        </p:nvSpPr>
        <p:spPr>
          <a:xfrm>
            <a:off x="10998520" y="10580507"/>
            <a:ext cx="1889951" cy="268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통계서비스 바로가기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19EC3C7-6CF4-122E-918D-982650D7A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7510" y="10580507"/>
            <a:ext cx="277946" cy="268325"/>
          </a:xfrm>
          <a:prstGeom prst="rect">
            <a:avLst/>
          </a:prstGeom>
        </p:spPr>
      </p:pic>
      <p:sp>
        <p:nvSpPr>
          <p:cNvPr id="2" name="직사각형 27">
            <a:extLst>
              <a:ext uri="{FF2B5EF4-FFF2-40B4-BE49-F238E27FC236}">
                <a16:creationId xmlns:a16="http://schemas.microsoft.com/office/drawing/2014/main" id="{EB977C81-5C3A-F9F1-D73C-302CF4684BCA}"/>
              </a:ext>
            </a:extLst>
          </p:cNvPr>
          <p:cNvSpPr/>
          <p:nvPr/>
        </p:nvSpPr>
        <p:spPr>
          <a:xfrm>
            <a:off x="12385440" y="5014912"/>
            <a:ext cx="1006061" cy="206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2022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216" name="Picture 215">
            <a:extLst>
              <a:ext uri="{FF2B5EF4-FFF2-40B4-BE49-F238E27FC236}">
                <a16:creationId xmlns:a16="http://schemas.microsoft.com/office/drawing/2014/main" id="{C20A4349-834C-BC06-152C-DF8A1F461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3143" y="6628347"/>
            <a:ext cx="6072437" cy="3691807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CC840C7-5F50-5883-9BA5-D4E53E4F3FB2}"/>
              </a:ext>
            </a:extLst>
          </p:cNvPr>
          <p:cNvSpPr/>
          <p:nvPr/>
        </p:nvSpPr>
        <p:spPr>
          <a:xfrm>
            <a:off x="4492128" y="8242830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C3FC4C58-F1CD-7051-D751-EA1A930DCE68}"/>
              </a:ext>
            </a:extLst>
          </p:cNvPr>
          <p:cNvSpPr/>
          <p:nvPr/>
        </p:nvSpPr>
        <p:spPr>
          <a:xfrm>
            <a:off x="4595703" y="9705803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7">
            <a:extLst>
              <a:ext uri="{FF2B5EF4-FFF2-40B4-BE49-F238E27FC236}">
                <a16:creationId xmlns:a16="http://schemas.microsoft.com/office/drawing/2014/main" id="{5B6F4DB7-2AAC-BF32-AE43-4A527C46A402}"/>
              </a:ext>
            </a:extLst>
          </p:cNvPr>
          <p:cNvSpPr/>
          <p:nvPr/>
        </p:nvSpPr>
        <p:spPr>
          <a:xfrm>
            <a:off x="9152548" y="3797380"/>
            <a:ext cx="2790947" cy="544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지역에너지통계연보의 </a:t>
            </a:r>
            <a:r>
              <a:rPr lang="en-US" altLang="ko-KR" sz="1400" b="1" dirty="0">
                <a:solidFill>
                  <a:schemeClr val="tx1"/>
                </a:solidFill>
              </a:rPr>
              <a:t>I-5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7">
            <a:extLst>
              <a:ext uri="{FF2B5EF4-FFF2-40B4-BE49-F238E27FC236}">
                <a16:creationId xmlns:a16="http://schemas.microsoft.com/office/drawing/2014/main" id="{78161595-BC41-3006-F73B-1D6E6A26A53D}"/>
              </a:ext>
            </a:extLst>
          </p:cNvPr>
          <p:cNvSpPr/>
          <p:nvPr/>
        </p:nvSpPr>
        <p:spPr>
          <a:xfrm>
            <a:off x="18045335" y="6452366"/>
            <a:ext cx="2790947" cy="544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지역에너지통계연보의 </a:t>
            </a:r>
            <a:r>
              <a:rPr lang="en-US" altLang="ko-KR" sz="1400" b="1" dirty="0">
                <a:solidFill>
                  <a:schemeClr val="tx1"/>
                </a:solidFill>
              </a:rPr>
              <a:t>I-1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7">
            <a:extLst>
              <a:ext uri="{FF2B5EF4-FFF2-40B4-BE49-F238E27FC236}">
                <a16:creationId xmlns:a16="http://schemas.microsoft.com/office/drawing/2014/main" id="{928166EF-9454-4B16-3014-1C9F31638134}"/>
              </a:ext>
            </a:extLst>
          </p:cNvPr>
          <p:cNvSpPr/>
          <p:nvPr/>
        </p:nvSpPr>
        <p:spPr>
          <a:xfrm>
            <a:off x="17272337" y="10304724"/>
            <a:ext cx="2790947" cy="544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위 두개의 정보를 시계열화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D75A2C7-B7F6-4E2B-6C2C-EE9C6ADE2D24}"/>
              </a:ext>
            </a:extLst>
          </p:cNvPr>
          <p:cNvCxnSpPr>
            <a:cxnSpLocks/>
            <a:stCxn id="216" idx="0"/>
          </p:cNvCxnSpPr>
          <p:nvPr/>
        </p:nvCxnSpPr>
        <p:spPr>
          <a:xfrm rot="5400000" flipH="1" flipV="1">
            <a:off x="9325933" y="5484918"/>
            <a:ext cx="228685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EE6ECE2-292C-CCA5-4398-C7ED3B20DDC0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16702599" y="6724420"/>
            <a:ext cx="1342736" cy="17448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6C3A45F-0C52-C589-44C5-338E0F1C13A2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>
            <a:off x="16728826" y="6088038"/>
            <a:ext cx="1316509" cy="636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7">
            <a:extLst>
              <a:ext uri="{FF2B5EF4-FFF2-40B4-BE49-F238E27FC236}">
                <a16:creationId xmlns:a16="http://schemas.microsoft.com/office/drawing/2014/main" id="{5CEFCBC2-C6FF-8011-B575-7A69C00F7AC1}"/>
              </a:ext>
            </a:extLst>
          </p:cNvPr>
          <p:cNvSpPr/>
          <p:nvPr/>
        </p:nvSpPr>
        <p:spPr>
          <a:xfrm>
            <a:off x="3017270" y="3669949"/>
            <a:ext cx="2790947" cy="544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경기도의 기본현황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3EECE6F-416C-32AD-1B59-55432E17E302}"/>
              </a:ext>
            </a:extLst>
          </p:cNvPr>
          <p:cNvCxnSpPr>
            <a:cxnSpLocks/>
            <a:stCxn id="37" idx="1"/>
            <a:endCxn id="34" idx="2"/>
          </p:cNvCxnSpPr>
          <p:nvPr/>
        </p:nvCxnSpPr>
        <p:spPr>
          <a:xfrm rot="10800000">
            <a:off x="4412744" y="4214058"/>
            <a:ext cx="387502" cy="958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FA7576E-143E-F5D8-623A-0E4F4F2DED91}"/>
              </a:ext>
            </a:extLst>
          </p:cNvPr>
          <p:cNvSpPr/>
          <p:nvPr/>
        </p:nvSpPr>
        <p:spPr>
          <a:xfrm>
            <a:off x="4800246" y="4970458"/>
            <a:ext cx="1727881" cy="40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기본현황</a:t>
            </a:r>
          </a:p>
        </p:txBody>
      </p:sp>
    </p:spTree>
    <p:extLst>
      <p:ext uri="{BB962C8B-B14F-4D97-AF65-F5344CB8AC3E}">
        <p14:creationId xmlns:p14="http://schemas.microsoft.com/office/powerpoint/2010/main" val="379851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FED48-C158-D636-96A3-650EFA746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0637D0-689D-BA1F-1B15-EC74F9938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69" y="4729278"/>
            <a:ext cx="12192000" cy="67974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4FFE32-2CA2-365A-BAA6-59FD6C11973F}"/>
              </a:ext>
            </a:extLst>
          </p:cNvPr>
          <p:cNvSpPr/>
          <p:nvPr/>
        </p:nvSpPr>
        <p:spPr>
          <a:xfrm>
            <a:off x="7008762" y="4829750"/>
            <a:ext cx="1136690" cy="544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경기도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3B7C0DE-C93C-B163-70D3-E2563B1939B8}"/>
              </a:ext>
            </a:extLst>
          </p:cNvPr>
          <p:cNvSpPr/>
          <p:nvPr/>
        </p:nvSpPr>
        <p:spPr>
          <a:xfrm>
            <a:off x="8702972" y="5315596"/>
            <a:ext cx="1136690" cy="54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부문별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1EFAC4-0DBB-E1B9-E2FD-609D8042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727" y="5421049"/>
            <a:ext cx="1609950" cy="447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EB278D1-4815-1365-E44F-82B006F25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858" y="6227551"/>
            <a:ext cx="7303641" cy="39505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13CAB4A-A135-0DCF-A143-39A1AA57B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7744" y="9606594"/>
            <a:ext cx="3160542" cy="186054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5ABCC8-E08C-1909-C211-9363CC19E703}"/>
              </a:ext>
            </a:extLst>
          </p:cNvPr>
          <p:cNvSpPr/>
          <p:nvPr/>
        </p:nvSpPr>
        <p:spPr>
          <a:xfrm>
            <a:off x="13304097" y="9264198"/>
            <a:ext cx="3747836" cy="36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부문별 최종에너지 소비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시계열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경기만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직사각형 27">
            <a:extLst>
              <a:ext uri="{FF2B5EF4-FFF2-40B4-BE49-F238E27FC236}">
                <a16:creationId xmlns:a16="http://schemas.microsoft.com/office/drawing/2014/main" id="{FED95201-D712-2E11-057E-51AA92E89C0A}"/>
              </a:ext>
            </a:extLst>
          </p:cNvPr>
          <p:cNvSpPr/>
          <p:nvPr/>
        </p:nvSpPr>
        <p:spPr>
          <a:xfrm>
            <a:off x="12385440" y="5014912"/>
            <a:ext cx="1006061" cy="206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2022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39FFC92B-BC5C-DF18-5E45-BE235B85886C}"/>
              </a:ext>
            </a:extLst>
          </p:cNvPr>
          <p:cNvSpPr/>
          <p:nvPr/>
        </p:nvSpPr>
        <p:spPr>
          <a:xfrm>
            <a:off x="14290333" y="4613818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7B4EB231-B656-F6F7-6B93-8BCCBD6D9930}"/>
              </a:ext>
            </a:extLst>
          </p:cNvPr>
          <p:cNvSpPr/>
          <p:nvPr/>
        </p:nvSpPr>
        <p:spPr>
          <a:xfrm>
            <a:off x="14290333" y="6889327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D1198248-ED26-E200-133E-32C08D678BBF}"/>
              </a:ext>
            </a:extLst>
          </p:cNvPr>
          <p:cNvSpPr/>
          <p:nvPr/>
        </p:nvSpPr>
        <p:spPr>
          <a:xfrm>
            <a:off x="4492128" y="8242830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389C0D5-2A51-E80B-0916-9743EF32B0D4}"/>
              </a:ext>
            </a:extLst>
          </p:cNvPr>
          <p:cNvSpPr/>
          <p:nvPr/>
        </p:nvSpPr>
        <p:spPr>
          <a:xfrm>
            <a:off x="4595703" y="9705803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7">
            <a:extLst>
              <a:ext uri="{FF2B5EF4-FFF2-40B4-BE49-F238E27FC236}">
                <a16:creationId xmlns:a16="http://schemas.microsoft.com/office/drawing/2014/main" id="{B939F961-ACEE-9457-9C5F-59B2CF80F21C}"/>
              </a:ext>
            </a:extLst>
          </p:cNvPr>
          <p:cNvSpPr/>
          <p:nvPr/>
        </p:nvSpPr>
        <p:spPr>
          <a:xfrm>
            <a:off x="2591493" y="4058425"/>
            <a:ext cx="2790947" cy="544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지역에너지통계연보의 </a:t>
            </a:r>
            <a:r>
              <a:rPr lang="en-US" altLang="ko-KR" sz="1400" b="1" dirty="0">
                <a:solidFill>
                  <a:schemeClr val="tx1"/>
                </a:solidFill>
              </a:rPr>
              <a:t>I-7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2586717-B7D3-8DCF-DF00-908346165786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3986968" y="4602534"/>
            <a:ext cx="3110891" cy="3600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7">
            <a:extLst>
              <a:ext uri="{FF2B5EF4-FFF2-40B4-BE49-F238E27FC236}">
                <a16:creationId xmlns:a16="http://schemas.microsoft.com/office/drawing/2014/main" id="{451F376A-4797-C91D-34E0-6463DD435DDF}"/>
              </a:ext>
            </a:extLst>
          </p:cNvPr>
          <p:cNvSpPr/>
          <p:nvPr/>
        </p:nvSpPr>
        <p:spPr>
          <a:xfrm>
            <a:off x="8277427" y="3482449"/>
            <a:ext cx="2790947" cy="544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전국에너지의 부문간 비중도 함께 볼 수 있음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53998A5D-2B92-B5E0-41DE-4203EFE788AB}"/>
              </a:ext>
            </a:extLst>
          </p:cNvPr>
          <p:cNvCxnSpPr>
            <a:cxnSpLocks/>
            <a:stCxn id="12" idx="1"/>
            <a:endCxn id="14" idx="2"/>
          </p:cNvCxnSpPr>
          <p:nvPr/>
        </p:nvCxnSpPr>
        <p:spPr>
          <a:xfrm rot="10800000" flipH="1">
            <a:off x="7097857" y="4026558"/>
            <a:ext cx="2575043" cy="4176269"/>
          </a:xfrm>
          <a:prstGeom prst="bentConnector4">
            <a:avLst>
              <a:gd name="adj1" fmla="val -8878"/>
              <a:gd name="adj2" fmla="val 73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9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2C85D-BB78-8792-6660-900E79D8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45BC63-0908-76A9-E2B7-8943C1CF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69" y="4729278"/>
            <a:ext cx="12192000" cy="67974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402D5F8-82CE-7BEE-74E8-71F7D18A07C4}"/>
              </a:ext>
            </a:extLst>
          </p:cNvPr>
          <p:cNvSpPr/>
          <p:nvPr/>
        </p:nvSpPr>
        <p:spPr>
          <a:xfrm>
            <a:off x="7008762" y="4829750"/>
            <a:ext cx="1136690" cy="544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경기도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63978C-1ADD-91A6-FBA7-9BBAFC8502B9}"/>
              </a:ext>
            </a:extLst>
          </p:cNvPr>
          <p:cNvSpPr/>
          <p:nvPr/>
        </p:nvSpPr>
        <p:spPr>
          <a:xfrm>
            <a:off x="10419231" y="5332152"/>
            <a:ext cx="1136690" cy="5441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에너지원별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8279A9-2217-AB34-C6DB-06B38C5C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762" y="5418223"/>
            <a:ext cx="1609950" cy="447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2BC14A-E3ED-23A3-2DAC-F74AD8495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051" y="6278307"/>
            <a:ext cx="6800036" cy="3636443"/>
          </a:xfrm>
          <a:prstGeom prst="rect">
            <a:avLst/>
          </a:prstGeom>
        </p:spPr>
      </p:pic>
      <p:sp>
        <p:nvSpPr>
          <p:cNvPr id="2" name="직사각형 27">
            <a:extLst>
              <a:ext uri="{FF2B5EF4-FFF2-40B4-BE49-F238E27FC236}">
                <a16:creationId xmlns:a16="http://schemas.microsoft.com/office/drawing/2014/main" id="{5C2DC208-C7B9-972B-F74A-5D2657269D60}"/>
              </a:ext>
            </a:extLst>
          </p:cNvPr>
          <p:cNvSpPr/>
          <p:nvPr/>
        </p:nvSpPr>
        <p:spPr>
          <a:xfrm>
            <a:off x="12385440" y="5014912"/>
            <a:ext cx="1006061" cy="206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2022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5" name="그림 16">
            <a:extLst>
              <a:ext uri="{FF2B5EF4-FFF2-40B4-BE49-F238E27FC236}">
                <a16:creationId xmlns:a16="http://schemas.microsoft.com/office/drawing/2014/main" id="{74D96773-945C-1BAC-ADCB-EBF2BA692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7744" y="9606594"/>
            <a:ext cx="3160542" cy="1860546"/>
          </a:xfrm>
          <a:prstGeom prst="rect">
            <a:avLst/>
          </a:prstGeom>
        </p:spPr>
      </p:pic>
      <p:sp>
        <p:nvSpPr>
          <p:cNvPr id="6" name="직사각형 17">
            <a:extLst>
              <a:ext uri="{FF2B5EF4-FFF2-40B4-BE49-F238E27FC236}">
                <a16:creationId xmlns:a16="http://schemas.microsoft.com/office/drawing/2014/main" id="{DF1A0201-CBEA-334C-3F38-F3B8B8F9CFCC}"/>
              </a:ext>
            </a:extLst>
          </p:cNvPr>
          <p:cNvSpPr/>
          <p:nvPr/>
        </p:nvSpPr>
        <p:spPr>
          <a:xfrm>
            <a:off x="13304097" y="9264198"/>
            <a:ext cx="3747836" cy="36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에너지원별 최종에너지 소비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시계열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경기만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그림 16">
            <a:extLst>
              <a:ext uri="{FF2B5EF4-FFF2-40B4-BE49-F238E27FC236}">
                <a16:creationId xmlns:a16="http://schemas.microsoft.com/office/drawing/2014/main" id="{116B32F0-0FE2-088C-B956-1E0C5089C8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4075" t="31552"/>
          <a:stretch/>
        </p:blipFill>
        <p:spPr>
          <a:xfrm>
            <a:off x="16314400" y="10114280"/>
            <a:ext cx="503318" cy="12735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B1FCE1-F2C4-19E6-2B58-268FAD332D81}"/>
              </a:ext>
            </a:extLst>
          </p:cNvPr>
          <p:cNvSpPr txBox="1"/>
          <p:nvPr/>
        </p:nvSpPr>
        <p:spPr>
          <a:xfrm>
            <a:off x="16457564" y="10114280"/>
            <a:ext cx="503318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b="1">
                <a:solidFill>
                  <a:schemeClr val="tx1"/>
                </a:solidFill>
              </a:rPr>
              <a:t>석유</a:t>
            </a:r>
            <a:endParaRPr lang="ko-KR" alt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BF36C-E133-1D36-0712-9028CD53DB5B}"/>
              </a:ext>
            </a:extLst>
          </p:cNvPr>
          <p:cNvSpPr txBox="1"/>
          <p:nvPr/>
        </p:nvSpPr>
        <p:spPr>
          <a:xfrm>
            <a:off x="16457564" y="10283777"/>
            <a:ext cx="503318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</a:rPr>
              <a:t>가스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BDE44F-A9B2-FAE5-8748-1A3D1EC6264F}"/>
              </a:ext>
            </a:extLst>
          </p:cNvPr>
          <p:cNvSpPr txBox="1"/>
          <p:nvPr/>
        </p:nvSpPr>
        <p:spPr>
          <a:xfrm>
            <a:off x="16457564" y="10436839"/>
            <a:ext cx="503318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b="1" dirty="0">
                <a:solidFill>
                  <a:schemeClr val="tx1"/>
                </a:solidFill>
              </a:rPr>
              <a:t>석탄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97F5DF-5383-CC83-BBD9-378D2F426CE4}"/>
              </a:ext>
            </a:extLst>
          </p:cNvPr>
          <p:cNvSpPr txBox="1"/>
          <p:nvPr/>
        </p:nvSpPr>
        <p:spPr>
          <a:xfrm>
            <a:off x="16457564" y="10598782"/>
            <a:ext cx="503318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b="1"/>
              <a:t>열</a:t>
            </a:r>
            <a:endParaRPr lang="ko-KR" alt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530200-C465-31D2-4674-C190D92A1EBE}"/>
              </a:ext>
            </a:extLst>
          </p:cNvPr>
          <p:cNvSpPr txBox="1"/>
          <p:nvPr/>
        </p:nvSpPr>
        <p:spPr>
          <a:xfrm>
            <a:off x="16457564" y="10826228"/>
            <a:ext cx="503318" cy="2000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700" b="1" dirty="0"/>
              <a:t>등등</a:t>
            </a:r>
            <a:r>
              <a:rPr lang="en-US" altLang="ko-KR" sz="700" b="1" dirty="0"/>
              <a:t>..</a:t>
            </a:r>
            <a:endParaRPr lang="ko-KR" altLang="en-US" sz="700" dirty="0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0E29EE53-6D60-8887-43D7-5018DA8A1736}"/>
              </a:ext>
            </a:extLst>
          </p:cNvPr>
          <p:cNvSpPr/>
          <p:nvPr/>
        </p:nvSpPr>
        <p:spPr>
          <a:xfrm>
            <a:off x="4492128" y="8242830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41870DC0-55E6-9ED2-8864-D4D09E2736E4}"/>
              </a:ext>
            </a:extLst>
          </p:cNvPr>
          <p:cNvSpPr/>
          <p:nvPr/>
        </p:nvSpPr>
        <p:spPr>
          <a:xfrm>
            <a:off x="4595703" y="9705803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828C937B-95DE-183D-F557-77B2BB5CAA9E}"/>
              </a:ext>
            </a:extLst>
          </p:cNvPr>
          <p:cNvSpPr/>
          <p:nvPr/>
        </p:nvSpPr>
        <p:spPr>
          <a:xfrm>
            <a:off x="14290333" y="4613818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A9A4B7C4-59B2-9F52-ED1A-3575B655CD96}"/>
              </a:ext>
            </a:extLst>
          </p:cNvPr>
          <p:cNvSpPr/>
          <p:nvPr/>
        </p:nvSpPr>
        <p:spPr>
          <a:xfrm>
            <a:off x="14290333" y="6889327"/>
            <a:ext cx="1947664" cy="1947664"/>
          </a:xfrm>
          <a:prstGeom prst="mathMultiply">
            <a:avLst>
              <a:gd name="adj1" fmla="val 104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>
            <a:extLst>
              <a:ext uri="{FF2B5EF4-FFF2-40B4-BE49-F238E27FC236}">
                <a16:creationId xmlns:a16="http://schemas.microsoft.com/office/drawing/2014/main" id="{CAEF1B95-388D-DDEF-6CDF-329FD7254CEA}"/>
              </a:ext>
            </a:extLst>
          </p:cNvPr>
          <p:cNvSpPr/>
          <p:nvPr/>
        </p:nvSpPr>
        <p:spPr>
          <a:xfrm>
            <a:off x="2591493" y="4058425"/>
            <a:ext cx="2790947" cy="544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지역에너지통계연보의 </a:t>
            </a:r>
            <a:r>
              <a:rPr lang="en-US" altLang="ko-KR" sz="1400" b="1" dirty="0">
                <a:solidFill>
                  <a:schemeClr val="tx1"/>
                </a:solidFill>
              </a:rPr>
              <a:t>I-6 sheet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442BC4A-331B-95AA-B027-9DB034808FC1}"/>
              </a:ext>
            </a:extLst>
          </p:cNvPr>
          <p:cNvCxnSpPr>
            <a:cxnSpLocks/>
            <a:stCxn id="7" idx="1"/>
            <a:endCxn id="10" idx="2"/>
          </p:cNvCxnSpPr>
          <p:nvPr/>
        </p:nvCxnSpPr>
        <p:spPr>
          <a:xfrm rot="10800000">
            <a:off x="3986967" y="4602533"/>
            <a:ext cx="3450084" cy="3493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7">
            <a:extLst>
              <a:ext uri="{FF2B5EF4-FFF2-40B4-BE49-F238E27FC236}">
                <a16:creationId xmlns:a16="http://schemas.microsoft.com/office/drawing/2014/main" id="{1AD9BEA9-411E-638A-C74D-BE9E07D85D42}"/>
              </a:ext>
            </a:extLst>
          </p:cNvPr>
          <p:cNvSpPr/>
          <p:nvPr/>
        </p:nvSpPr>
        <p:spPr>
          <a:xfrm>
            <a:off x="8277427" y="3482449"/>
            <a:ext cx="2790947" cy="544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전국에너지의 에너지원간 비중도 함께 볼 수 있음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EAEEC25-4B95-2F22-0AF6-1D66999563D9}"/>
              </a:ext>
            </a:extLst>
          </p:cNvPr>
          <p:cNvCxnSpPr>
            <a:cxnSpLocks/>
            <a:stCxn id="7" idx="1"/>
            <a:endCxn id="22" idx="2"/>
          </p:cNvCxnSpPr>
          <p:nvPr/>
        </p:nvCxnSpPr>
        <p:spPr>
          <a:xfrm rot="10800000" flipH="1">
            <a:off x="7437051" y="4026557"/>
            <a:ext cx="2235850" cy="4069972"/>
          </a:xfrm>
          <a:prstGeom prst="bentConnector4">
            <a:avLst>
              <a:gd name="adj1" fmla="val -10224"/>
              <a:gd name="adj2" fmla="val 723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4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9B7E-1328-257B-BDC9-E8A549BE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2C89AE97-C4B2-65D4-1F00-77E2CED79FDD}"/>
              </a:ext>
            </a:extLst>
          </p:cNvPr>
          <p:cNvSpPr/>
          <p:nvPr/>
        </p:nvSpPr>
        <p:spPr>
          <a:xfrm>
            <a:off x="4855856" y="6600826"/>
            <a:ext cx="11962426" cy="30543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>
                <a:solidFill>
                  <a:schemeClr val="tx1"/>
                </a:solidFill>
              </a:rPr>
              <a:t>(</a:t>
            </a:r>
            <a:r>
              <a:rPr lang="ko-KR" altLang="en-US" sz="6600" dirty="0">
                <a:solidFill>
                  <a:schemeClr val="tx1"/>
                </a:solidFill>
              </a:rPr>
              <a:t>시군</a:t>
            </a:r>
            <a:r>
              <a:rPr lang="en-US" altLang="ko-KR" sz="6600" dirty="0">
                <a:solidFill>
                  <a:schemeClr val="tx1"/>
                </a:solidFill>
              </a:rPr>
              <a:t>) </a:t>
            </a:r>
            <a:r>
              <a:rPr lang="ko-KR" altLang="en-US" sz="6600" dirty="0">
                <a:solidFill>
                  <a:schemeClr val="tx1"/>
                </a:solidFill>
              </a:rPr>
              <a:t>에너지현황</a:t>
            </a:r>
          </a:p>
        </p:txBody>
      </p:sp>
    </p:spTree>
    <p:extLst>
      <p:ext uri="{BB962C8B-B14F-4D97-AF65-F5344CB8AC3E}">
        <p14:creationId xmlns:p14="http://schemas.microsoft.com/office/powerpoint/2010/main" val="192207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C722E-9FD8-7362-BE5F-4D4696B2A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74FD16-047E-3BFB-AD42-F3CCEAE5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69" y="4729278"/>
            <a:ext cx="12192000" cy="67974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24898A4-A2E2-9A79-FD74-CF70173144E7}"/>
              </a:ext>
            </a:extLst>
          </p:cNvPr>
          <p:cNvSpPr/>
          <p:nvPr/>
        </p:nvSpPr>
        <p:spPr>
          <a:xfrm>
            <a:off x="7008761" y="4829750"/>
            <a:ext cx="1542571" cy="544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경기도 시군 전체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93C23F-60A4-B87C-7499-B1A23D3BCF55}"/>
              </a:ext>
            </a:extLst>
          </p:cNvPr>
          <p:cNvSpPr/>
          <p:nvPr/>
        </p:nvSpPr>
        <p:spPr>
          <a:xfrm>
            <a:off x="13479204" y="5379829"/>
            <a:ext cx="3223395" cy="1716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A9DA37-F6C0-06B6-0DBF-CD90045F5754}"/>
              </a:ext>
            </a:extLst>
          </p:cNvPr>
          <p:cNvSpPr/>
          <p:nvPr/>
        </p:nvSpPr>
        <p:spPr>
          <a:xfrm>
            <a:off x="13513480" y="4973282"/>
            <a:ext cx="3189118" cy="406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인당 에너지사용량 </a:t>
            </a:r>
            <a:r>
              <a:rPr lang="en-US" altLang="ko-KR" sz="1400" b="1" dirty="0">
                <a:solidFill>
                  <a:schemeClr val="tx1"/>
                </a:solidFill>
              </a:rPr>
              <a:t>(2022</a:t>
            </a:r>
            <a:r>
              <a:rPr lang="ko-KR" altLang="en-US" sz="1400" b="1" dirty="0">
                <a:solidFill>
                  <a:schemeClr val="tx1"/>
                </a:solidFill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시군별 비교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F9CCC0-061F-8B9A-1CE3-FB0EA0A9DA57}"/>
              </a:ext>
            </a:extLst>
          </p:cNvPr>
          <p:cNvSpPr/>
          <p:nvPr/>
        </p:nvSpPr>
        <p:spPr>
          <a:xfrm>
            <a:off x="13479204" y="7611204"/>
            <a:ext cx="3223395" cy="1716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E472A9-3C39-7DAF-047C-FC8276E73A07}"/>
              </a:ext>
            </a:extLst>
          </p:cNvPr>
          <p:cNvSpPr/>
          <p:nvPr/>
        </p:nvSpPr>
        <p:spPr>
          <a:xfrm>
            <a:off x="13330600" y="7134875"/>
            <a:ext cx="3419589" cy="36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GRDP</a:t>
            </a:r>
            <a:r>
              <a:rPr lang="ko-KR" altLang="en-US" sz="1400" b="1" dirty="0">
                <a:solidFill>
                  <a:schemeClr val="tx1"/>
                </a:solidFill>
              </a:rPr>
              <a:t>당 에너지사용량 </a:t>
            </a:r>
            <a:r>
              <a:rPr lang="en-US" altLang="ko-KR" sz="1400" b="1" dirty="0">
                <a:solidFill>
                  <a:schemeClr val="tx1"/>
                </a:solidFill>
              </a:rPr>
              <a:t>(2022</a:t>
            </a:r>
            <a:r>
              <a:rPr lang="ko-KR" altLang="en-US" sz="1400" b="1" dirty="0">
                <a:solidFill>
                  <a:schemeClr val="tx1"/>
                </a:solidFill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전국비교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3A73128-39F3-7934-2EFA-E162325F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468" y="9942670"/>
            <a:ext cx="3244756" cy="139228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3FA077-6AFE-2957-3972-82C19CED5DFD}"/>
              </a:ext>
            </a:extLst>
          </p:cNvPr>
          <p:cNvSpPr/>
          <p:nvPr/>
        </p:nvSpPr>
        <p:spPr>
          <a:xfrm>
            <a:off x="16982635" y="9545564"/>
            <a:ext cx="3747836" cy="36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인당 </a:t>
            </a:r>
            <a:r>
              <a:rPr lang="en-US" altLang="ko-KR" sz="1400" b="1" dirty="0">
                <a:solidFill>
                  <a:schemeClr val="tx1"/>
                </a:solidFill>
              </a:rPr>
              <a:t>&amp; GRDP</a:t>
            </a:r>
            <a:r>
              <a:rPr lang="ko-KR" altLang="en-US" sz="1400" b="1" dirty="0">
                <a:solidFill>
                  <a:schemeClr val="tx1"/>
                </a:solidFill>
              </a:rPr>
              <a:t>당 에너지소비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시계열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수원만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F58DBB-1C3A-1512-3769-54B3B590DEA7}"/>
              </a:ext>
            </a:extLst>
          </p:cNvPr>
          <p:cNvSpPr/>
          <p:nvPr/>
        </p:nvSpPr>
        <p:spPr>
          <a:xfrm>
            <a:off x="6838419" y="5416921"/>
            <a:ext cx="1785333" cy="348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총에너지소비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E7CA96-48BB-D446-9B31-A1A04E6C28E8}"/>
              </a:ext>
            </a:extLst>
          </p:cNvPr>
          <p:cNvSpPr/>
          <p:nvPr/>
        </p:nvSpPr>
        <p:spPr>
          <a:xfrm>
            <a:off x="8848408" y="6048966"/>
            <a:ext cx="2377868" cy="40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시군별 최종에너지 소비량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FF9589A-55B5-9E14-B2ED-7B4C3ECA31BA}"/>
              </a:ext>
            </a:extLst>
          </p:cNvPr>
          <p:cNvSpPr/>
          <p:nvPr/>
        </p:nvSpPr>
        <p:spPr>
          <a:xfrm>
            <a:off x="10998520" y="10580507"/>
            <a:ext cx="1889951" cy="268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통계서비스 바로가기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0ED4FCC-70DB-4294-A0FC-134F4F003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7510" y="10580507"/>
            <a:ext cx="277946" cy="268325"/>
          </a:xfrm>
          <a:prstGeom prst="rect">
            <a:avLst/>
          </a:prstGeom>
        </p:spPr>
      </p:pic>
      <p:sp>
        <p:nvSpPr>
          <p:cNvPr id="2" name="직사각형 27">
            <a:extLst>
              <a:ext uri="{FF2B5EF4-FFF2-40B4-BE49-F238E27FC236}">
                <a16:creationId xmlns:a16="http://schemas.microsoft.com/office/drawing/2014/main" id="{1413C2A7-E6FC-6611-43D9-DA2527637304}"/>
              </a:ext>
            </a:extLst>
          </p:cNvPr>
          <p:cNvSpPr/>
          <p:nvPr/>
        </p:nvSpPr>
        <p:spPr>
          <a:xfrm>
            <a:off x="12385440" y="5014912"/>
            <a:ext cx="1006061" cy="206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2022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6A036-246D-348C-F7A1-5D0DC31F5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982" y="6674898"/>
            <a:ext cx="5353536" cy="364569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D9495548-21B8-64B8-E89E-8CCA1F809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9204" y="5591204"/>
            <a:ext cx="4986069" cy="1483270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B49B9960-9B66-8415-6AD2-1B66748D4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2798" y="7835617"/>
            <a:ext cx="4812475" cy="1345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AA2C3-73DD-5FB3-B4AF-60DD5490A5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8623" y="8058101"/>
            <a:ext cx="2325261" cy="1160528"/>
          </a:xfrm>
          <a:prstGeom prst="rect">
            <a:avLst/>
          </a:prstGeom>
        </p:spPr>
      </p:pic>
      <p:pic>
        <p:nvPicPr>
          <p:cNvPr id="9" name="Graphic 8" descr="Hold Gesture with solid fill">
            <a:extLst>
              <a:ext uri="{FF2B5EF4-FFF2-40B4-BE49-F238E27FC236}">
                <a16:creationId xmlns:a16="http://schemas.microsoft.com/office/drawing/2014/main" id="{3D1AED0F-9128-70FE-CF8D-1DF6E1B60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1453" y="9181527"/>
            <a:ext cx="457200" cy="457200"/>
          </a:xfrm>
          <a:prstGeom prst="rect">
            <a:avLst/>
          </a:prstGeom>
        </p:spPr>
      </p:pic>
      <p:sp>
        <p:nvSpPr>
          <p:cNvPr id="10" name="직사각형 28">
            <a:extLst>
              <a:ext uri="{FF2B5EF4-FFF2-40B4-BE49-F238E27FC236}">
                <a16:creationId xmlns:a16="http://schemas.microsoft.com/office/drawing/2014/main" id="{AB00810E-A769-1479-C508-CF16178010B1}"/>
              </a:ext>
            </a:extLst>
          </p:cNvPr>
          <p:cNvSpPr/>
          <p:nvPr/>
        </p:nvSpPr>
        <p:spPr>
          <a:xfrm>
            <a:off x="10007424" y="8102582"/>
            <a:ext cx="978373" cy="28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수원</a:t>
            </a:r>
          </a:p>
        </p:txBody>
      </p:sp>
      <p:sp>
        <p:nvSpPr>
          <p:cNvPr id="13" name="직사각형 7">
            <a:extLst>
              <a:ext uri="{FF2B5EF4-FFF2-40B4-BE49-F238E27FC236}">
                <a16:creationId xmlns:a16="http://schemas.microsoft.com/office/drawing/2014/main" id="{248531C5-94D3-8891-8037-E341096F38B0}"/>
              </a:ext>
            </a:extLst>
          </p:cNvPr>
          <p:cNvSpPr/>
          <p:nvPr/>
        </p:nvSpPr>
        <p:spPr>
          <a:xfrm>
            <a:off x="4254366" y="2758713"/>
            <a:ext cx="12609095" cy="1161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경기도 지도를 </a:t>
            </a:r>
            <a:r>
              <a:rPr lang="en-US" altLang="ko-KR" sz="1400" b="1" dirty="0">
                <a:solidFill>
                  <a:schemeClr val="tx1"/>
                </a:solidFill>
              </a:rPr>
              <a:t>31</a:t>
            </a:r>
            <a:r>
              <a:rPr lang="ko-KR" altLang="en-US" sz="1400" b="1" dirty="0">
                <a:solidFill>
                  <a:schemeClr val="tx1"/>
                </a:solidFill>
              </a:rPr>
              <a:t>개 시군으로 전부 보여주고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시군 전체를 </a:t>
            </a:r>
            <a:r>
              <a:rPr lang="en-US" altLang="ko-KR" sz="1400" b="1" dirty="0">
                <a:solidFill>
                  <a:schemeClr val="tx1"/>
                </a:solidFill>
              </a:rPr>
              <a:t>zoom out </a:t>
            </a:r>
            <a:r>
              <a:rPr lang="ko-KR" altLang="en-US" sz="1400" b="1" dirty="0">
                <a:solidFill>
                  <a:schemeClr val="tx1"/>
                </a:solidFill>
              </a:rPr>
              <a:t>된 상태로 보여줄 때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초기상태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  <a:r>
              <a:rPr lang="ko-KR" altLang="en-US" sz="1400" b="1" dirty="0">
                <a:solidFill>
                  <a:schemeClr val="tx1"/>
                </a:solidFill>
              </a:rPr>
              <a:t>에는 양쪽 탭은 없고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지도가 크게 보여져야함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해당 시군에 </a:t>
            </a:r>
            <a:r>
              <a:rPr lang="en-US" altLang="ko-KR" sz="1400" b="1" dirty="0">
                <a:solidFill>
                  <a:schemeClr val="tx1"/>
                </a:solidFill>
              </a:rPr>
              <a:t>mouse-on </a:t>
            </a:r>
            <a:r>
              <a:rPr lang="ko-KR" altLang="en-US" sz="1400" b="1" dirty="0">
                <a:solidFill>
                  <a:schemeClr val="tx1"/>
                </a:solidFill>
              </a:rPr>
              <a:t>시키면</a:t>
            </a:r>
            <a:r>
              <a:rPr lang="en-US" altLang="ko-KR" sz="1400" b="1" dirty="0">
                <a:solidFill>
                  <a:schemeClr val="tx1"/>
                </a:solidFill>
              </a:rPr>
              <a:t>, 3</a:t>
            </a:r>
            <a:r>
              <a:rPr lang="ko-KR" altLang="en-US" sz="1400" b="1" dirty="0">
                <a:solidFill>
                  <a:schemeClr val="tx1"/>
                </a:solidFill>
              </a:rPr>
              <a:t>개의 지표가 보여짐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marL="285750" indent="-285750" algn="ctr">
              <a:buFontTx/>
              <a:buChar char="-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5" name="직사각형 7">
            <a:extLst>
              <a:ext uri="{FF2B5EF4-FFF2-40B4-BE49-F238E27FC236}">
                <a16:creationId xmlns:a16="http://schemas.microsoft.com/office/drawing/2014/main" id="{C47AD972-4F68-2604-BFD2-E35A12A4D5DF}"/>
              </a:ext>
            </a:extLst>
          </p:cNvPr>
          <p:cNvSpPr/>
          <p:nvPr/>
        </p:nvSpPr>
        <p:spPr>
          <a:xfrm>
            <a:off x="3143561" y="4829751"/>
            <a:ext cx="3772039" cy="6696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" name="직사각형 7">
            <a:extLst>
              <a:ext uri="{FF2B5EF4-FFF2-40B4-BE49-F238E27FC236}">
                <a16:creationId xmlns:a16="http://schemas.microsoft.com/office/drawing/2014/main" id="{4CBB016F-48C9-BFD5-E2A0-2FC559679EEB}"/>
              </a:ext>
            </a:extLst>
          </p:cNvPr>
          <p:cNvSpPr/>
          <p:nvPr/>
        </p:nvSpPr>
        <p:spPr>
          <a:xfrm>
            <a:off x="13479204" y="4829751"/>
            <a:ext cx="7418460" cy="6696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3" name="직사각형 29">
            <a:extLst>
              <a:ext uri="{FF2B5EF4-FFF2-40B4-BE49-F238E27FC236}">
                <a16:creationId xmlns:a16="http://schemas.microsoft.com/office/drawing/2014/main" id="{12BF9372-B97A-DDFB-7048-EB03A63CFD1E}"/>
              </a:ext>
            </a:extLst>
          </p:cNvPr>
          <p:cNvSpPr/>
          <p:nvPr/>
        </p:nvSpPr>
        <p:spPr>
          <a:xfrm>
            <a:off x="10122976" y="8979191"/>
            <a:ext cx="464214" cy="202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지표</a:t>
            </a:r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직사각형 29">
            <a:extLst>
              <a:ext uri="{FF2B5EF4-FFF2-40B4-BE49-F238E27FC236}">
                <a16:creationId xmlns:a16="http://schemas.microsoft.com/office/drawing/2014/main" id="{D7B5FF1D-3E37-E1FE-239A-BA9B0B27A791}"/>
              </a:ext>
            </a:extLst>
          </p:cNvPr>
          <p:cNvSpPr/>
          <p:nvPr/>
        </p:nvSpPr>
        <p:spPr>
          <a:xfrm>
            <a:off x="10873108" y="8979191"/>
            <a:ext cx="464214" cy="202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지표</a:t>
            </a: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9">
            <a:extLst>
              <a:ext uri="{FF2B5EF4-FFF2-40B4-BE49-F238E27FC236}">
                <a16:creationId xmlns:a16="http://schemas.microsoft.com/office/drawing/2014/main" id="{057B85E3-9F72-1691-7DFA-79F1AD9A652F}"/>
              </a:ext>
            </a:extLst>
          </p:cNvPr>
          <p:cNvSpPr/>
          <p:nvPr/>
        </p:nvSpPr>
        <p:spPr>
          <a:xfrm>
            <a:off x="11639210" y="8979191"/>
            <a:ext cx="464214" cy="202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지표</a:t>
            </a:r>
            <a:r>
              <a:rPr lang="en-US" altLang="ko-KR" sz="1400" b="1" dirty="0">
                <a:solidFill>
                  <a:schemeClr val="tx1"/>
                </a:solidFill>
              </a:rPr>
              <a:t>3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35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22075-8082-9080-52EA-FE0E1732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6A4D73-1D61-570B-0016-62346F43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069" y="4729278"/>
            <a:ext cx="12192000" cy="67974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590D27E-5F43-1FAB-CA6C-72E9E74229DB}"/>
              </a:ext>
            </a:extLst>
          </p:cNvPr>
          <p:cNvSpPr/>
          <p:nvPr/>
        </p:nvSpPr>
        <p:spPr>
          <a:xfrm>
            <a:off x="6838419" y="3859731"/>
            <a:ext cx="1712913" cy="1502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선택가능한 지역 </a:t>
            </a:r>
            <a:r>
              <a:rPr lang="en-US" altLang="ko-KR" sz="1400" b="1" dirty="0">
                <a:solidFill>
                  <a:schemeClr val="tx1"/>
                </a:solidFill>
              </a:rPr>
              <a:t>31</a:t>
            </a:r>
            <a:r>
              <a:rPr lang="ko-KR" altLang="en-US" sz="1400" b="1" dirty="0">
                <a:solidFill>
                  <a:schemeClr val="tx1"/>
                </a:solidFill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수원시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포천시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….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화성시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3B37D4-EBC9-8CEF-27AC-4A6A089EB19F}"/>
              </a:ext>
            </a:extLst>
          </p:cNvPr>
          <p:cNvSpPr/>
          <p:nvPr/>
        </p:nvSpPr>
        <p:spPr>
          <a:xfrm>
            <a:off x="13479204" y="5379829"/>
            <a:ext cx="3223395" cy="1716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505530-865A-CF20-85CB-7C98627C848E}"/>
              </a:ext>
            </a:extLst>
          </p:cNvPr>
          <p:cNvSpPr/>
          <p:nvPr/>
        </p:nvSpPr>
        <p:spPr>
          <a:xfrm>
            <a:off x="13513480" y="4973282"/>
            <a:ext cx="3189118" cy="4065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인당 에너지사용량 </a:t>
            </a:r>
            <a:r>
              <a:rPr lang="en-US" altLang="ko-KR" sz="1400" b="1" dirty="0">
                <a:solidFill>
                  <a:schemeClr val="tx1"/>
                </a:solidFill>
              </a:rPr>
              <a:t>(2022</a:t>
            </a:r>
            <a:r>
              <a:rPr lang="ko-KR" altLang="en-US" sz="1400" b="1" dirty="0">
                <a:solidFill>
                  <a:schemeClr val="tx1"/>
                </a:solidFill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시군별 비교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DCE60F-D7C9-24E3-2CC1-AD57B4B118D2}"/>
              </a:ext>
            </a:extLst>
          </p:cNvPr>
          <p:cNvSpPr/>
          <p:nvPr/>
        </p:nvSpPr>
        <p:spPr>
          <a:xfrm>
            <a:off x="13479204" y="7611204"/>
            <a:ext cx="3223395" cy="1716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E12E2C-9BDC-9C01-0FB8-C37AA43A2776}"/>
              </a:ext>
            </a:extLst>
          </p:cNvPr>
          <p:cNvSpPr/>
          <p:nvPr/>
        </p:nvSpPr>
        <p:spPr>
          <a:xfrm>
            <a:off x="13330600" y="7134875"/>
            <a:ext cx="3419589" cy="36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GRDP</a:t>
            </a:r>
            <a:r>
              <a:rPr lang="ko-KR" altLang="en-US" sz="1400" b="1" dirty="0">
                <a:solidFill>
                  <a:schemeClr val="tx1"/>
                </a:solidFill>
              </a:rPr>
              <a:t>당 에너지사용량 </a:t>
            </a:r>
            <a:r>
              <a:rPr lang="en-US" altLang="ko-KR" sz="1400" b="1" dirty="0">
                <a:solidFill>
                  <a:schemeClr val="tx1"/>
                </a:solidFill>
              </a:rPr>
              <a:t>(2022</a:t>
            </a:r>
            <a:r>
              <a:rPr lang="ko-KR" altLang="en-US" sz="1400" b="1" dirty="0">
                <a:solidFill>
                  <a:schemeClr val="tx1"/>
                </a:solidFill>
              </a:rPr>
              <a:t>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전국비교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08DDF1B-54A7-022B-5F74-34ADFC06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328" y="9955299"/>
            <a:ext cx="3244756" cy="139228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24866D-4395-6C84-0196-F80883EAEF17}"/>
              </a:ext>
            </a:extLst>
          </p:cNvPr>
          <p:cNvSpPr/>
          <p:nvPr/>
        </p:nvSpPr>
        <p:spPr>
          <a:xfrm>
            <a:off x="13244495" y="9558193"/>
            <a:ext cx="3747836" cy="3655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</a:rPr>
              <a:t>인당 </a:t>
            </a:r>
            <a:r>
              <a:rPr lang="en-US" altLang="ko-KR" sz="1400" b="1" dirty="0">
                <a:solidFill>
                  <a:schemeClr val="tx1"/>
                </a:solidFill>
              </a:rPr>
              <a:t>&amp; GRDP</a:t>
            </a:r>
            <a:r>
              <a:rPr lang="ko-KR" altLang="en-US" sz="1400" b="1" dirty="0">
                <a:solidFill>
                  <a:schemeClr val="tx1"/>
                </a:solidFill>
              </a:rPr>
              <a:t>당 에너지소비 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시계열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수원만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ED7D29D-7EDE-5F5B-B366-6A8246A19FD1}"/>
              </a:ext>
            </a:extLst>
          </p:cNvPr>
          <p:cNvSpPr/>
          <p:nvPr/>
        </p:nvSpPr>
        <p:spPr>
          <a:xfrm>
            <a:off x="6838419" y="5416921"/>
            <a:ext cx="1785333" cy="3485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총에너지소비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EADFFE-83FB-CCFB-37D3-34CEEB8A2B3B}"/>
              </a:ext>
            </a:extLst>
          </p:cNvPr>
          <p:cNvSpPr/>
          <p:nvPr/>
        </p:nvSpPr>
        <p:spPr>
          <a:xfrm>
            <a:off x="8848408" y="6048966"/>
            <a:ext cx="2377868" cy="403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시군별 최종에너지 소비량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27684D-5AE0-B02C-CD6B-033C0E851725}"/>
              </a:ext>
            </a:extLst>
          </p:cNvPr>
          <p:cNvSpPr/>
          <p:nvPr/>
        </p:nvSpPr>
        <p:spPr>
          <a:xfrm>
            <a:off x="10998520" y="10580507"/>
            <a:ext cx="1889951" cy="268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통계서비스 바로가기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85057FC-6083-A5CF-E573-AF374C7A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7510" y="10580507"/>
            <a:ext cx="277946" cy="268325"/>
          </a:xfrm>
          <a:prstGeom prst="rect">
            <a:avLst/>
          </a:prstGeom>
        </p:spPr>
      </p:pic>
      <p:sp>
        <p:nvSpPr>
          <p:cNvPr id="2" name="직사각형 27">
            <a:extLst>
              <a:ext uri="{FF2B5EF4-FFF2-40B4-BE49-F238E27FC236}">
                <a16:creationId xmlns:a16="http://schemas.microsoft.com/office/drawing/2014/main" id="{3FCE312B-8864-F427-B8AE-4F3ADB269CCB}"/>
              </a:ext>
            </a:extLst>
          </p:cNvPr>
          <p:cNvSpPr/>
          <p:nvPr/>
        </p:nvSpPr>
        <p:spPr>
          <a:xfrm>
            <a:off x="12385440" y="5014912"/>
            <a:ext cx="1006061" cy="2064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2022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50101-F644-FD00-C228-A21762DEF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982" y="6674898"/>
            <a:ext cx="5353536" cy="3645692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D12EE4F-2314-AF19-93DF-05024865D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79204" y="5591204"/>
            <a:ext cx="4986069" cy="1483270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A667650C-7CAD-7F03-9871-05B9308F6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52798" y="7835617"/>
            <a:ext cx="4812475" cy="13459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3F6A8-169C-92E4-DB23-38B803B39A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8623" y="8058101"/>
            <a:ext cx="2325261" cy="1160528"/>
          </a:xfrm>
          <a:prstGeom prst="rect">
            <a:avLst/>
          </a:prstGeom>
        </p:spPr>
      </p:pic>
      <p:pic>
        <p:nvPicPr>
          <p:cNvPr id="9" name="Graphic 8" descr="Hold Gesture with solid fill">
            <a:extLst>
              <a:ext uri="{FF2B5EF4-FFF2-40B4-BE49-F238E27FC236}">
                <a16:creationId xmlns:a16="http://schemas.microsoft.com/office/drawing/2014/main" id="{EECA2A43-1B39-849F-702B-E26E5DE749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1453" y="9181527"/>
            <a:ext cx="457200" cy="457200"/>
          </a:xfrm>
          <a:prstGeom prst="rect">
            <a:avLst/>
          </a:prstGeom>
        </p:spPr>
      </p:pic>
      <p:sp>
        <p:nvSpPr>
          <p:cNvPr id="10" name="직사각형 28">
            <a:extLst>
              <a:ext uri="{FF2B5EF4-FFF2-40B4-BE49-F238E27FC236}">
                <a16:creationId xmlns:a16="http://schemas.microsoft.com/office/drawing/2014/main" id="{A242608D-5C2C-21DA-5CB5-5218121B42B6}"/>
              </a:ext>
            </a:extLst>
          </p:cNvPr>
          <p:cNvSpPr/>
          <p:nvPr/>
        </p:nvSpPr>
        <p:spPr>
          <a:xfrm>
            <a:off x="10007424" y="8102582"/>
            <a:ext cx="978373" cy="28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수원</a:t>
            </a:r>
          </a:p>
        </p:txBody>
      </p:sp>
      <p:sp>
        <p:nvSpPr>
          <p:cNvPr id="11" name="직사각형 28">
            <a:extLst>
              <a:ext uri="{FF2B5EF4-FFF2-40B4-BE49-F238E27FC236}">
                <a16:creationId xmlns:a16="http://schemas.microsoft.com/office/drawing/2014/main" id="{A364C0EA-A921-8A84-A3E7-A3F64DAEAE09}"/>
              </a:ext>
            </a:extLst>
          </p:cNvPr>
          <p:cNvSpPr/>
          <p:nvPr/>
        </p:nvSpPr>
        <p:spPr>
          <a:xfrm>
            <a:off x="10958996" y="6448066"/>
            <a:ext cx="978373" cy="286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포천</a:t>
            </a:r>
          </a:p>
        </p:txBody>
      </p:sp>
      <p:sp>
        <p:nvSpPr>
          <p:cNvPr id="12" name="직사각형 29">
            <a:extLst>
              <a:ext uri="{FF2B5EF4-FFF2-40B4-BE49-F238E27FC236}">
                <a16:creationId xmlns:a16="http://schemas.microsoft.com/office/drawing/2014/main" id="{F10A064F-3E68-B801-3B14-5E8EEA2A7BBA}"/>
              </a:ext>
            </a:extLst>
          </p:cNvPr>
          <p:cNvSpPr/>
          <p:nvPr/>
        </p:nvSpPr>
        <p:spPr>
          <a:xfrm>
            <a:off x="10880195" y="7361778"/>
            <a:ext cx="795339" cy="165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</a:rPr>
              <a:t>에너지사용</a:t>
            </a:r>
          </a:p>
        </p:txBody>
      </p:sp>
      <p:sp>
        <p:nvSpPr>
          <p:cNvPr id="13" name="직사각형 7">
            <a:extLst>
              <a:ext uri="{FF2B5EF4-FFF2-40B4-BE49-F238E27FC236}">
                <a16:creationId xmlns:a16="http://schemas.microsoft.com/office/drawing/2014/main" id="{9A503D8E-67E3-73A1-E186-3822CCD0B4E1}"/>
              </a:ext>
            </a:extLst>
          </p:cNvPr>
          <p:cNvSpPr/>
          <p:nvPr/>
        </p:nvSpPr>
        <p:spPr>
          <a:xfrm>
            <a:off x="4971540" y="4976086"/>
            <a:ext cx="1542571" cy="2841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수원 기본 현황</a:t>
            </a:r>
          </a:p>
        </p:txBody>
      </p:sp>
      <p:sp>
        <p:nvSpPr>
          <p:cNvPr id="15" name="직사각형 7">
            <a:extLst>
              <a:ext uri="{FF2B5EF4-FFF2-40B4-BE49-F238E27FC236}">
                <a16:creationId xmlns:a16="http://schemas.microsoft.com/office/drawing/2014/main" id="{D46EC780-6C37-0F48-0AA4-CF584754035F}"/>
              </a:ext>
            </a:extLst>
          </p:cNvPr>
          <p:cNvSpPr/>
          <p:nvPr/>
        </p:nvSpPr>
        <p:spPr>
          <a:xfrm>
            <a:off x="9058264" y="3829868"/>
            <a:ext cx="4064544" cy="5441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수원을 누르면 양 옆에 수원에 대한 정보가 나옴</a:t>
            </a:r>
          </a:p>
        </p:txBody>
      </p:sp>
      <p:pic>
        <p:nvPicPr>
          <p:cNvPr id="21" name="그림 14">
            <a:extLst>
              <a:ext uri="{FF2B5EF4-FFF2-40B4-BE49-F238E27FC236}">
                <a16:creationId xmlns:a16="http://schemas.microsoft.com/office/drawing/2014/main" id="{76F3BC98-831F-1BD9-E7D2-7553CB26D7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0542" y="7930450"/>
            <a:ext cx="2504614" cy="1505433"/>
          </a:xfrm>
          <a:prstGeom prst="rect">
            <a:avLst/>
          </a:prstGeom>
        </p:spPr>
      </p:pic>
      <p:sp>
        <p:nvSpPr>
          <p:cNvPr id="22" name="직사각형 15">
            <a:extLst>
              <a:ext uri="{FF2B5EF4-FFF2-40B4-BE49-F238E27FC236}">
                <a16:creationId xmlns:a16="http://schemas.microsoft.com/office/drawing/2014/main" id="{8CE9904E-DCCE-F513-1F99-6EE68756ECBD}"/>
              </a:ext>
            </a:extLst>
          </p:cNvPr>
          <p:cNvSpPr/>
          <p:nvPr/>
        </p:nvSpPr>
        <p:spPr>
          <a:xfrm>
            <a:off x="4848353" y="7646958"/>
            <a:ext cx="1603649" cy="272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부문별 소비</a:t>
            </a:r>
          </a:p>
        </p:txBody>
      </p:sp>
      <p:pic>
        <p:nvPicPr>
          <p:cNvPr id="23" name="그림 14">
            <a:extLst>
              <a:ext uri="{FF2B5EF4-FFF2-40B4-BE49-F238E27FC236}">
                <a16:creationId xmlns:a16="http://schemas.microsoft.com/office/drawing/2014/main" id="{04E8347C-59CE-8001-FF17-A954A7C53E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1316" y="9948720"/>
            <a:ext cx="2504614" cy="1505433"/>
          </a:xfrm>
          <a:prstGeom prst="rect">
            <a:avLst/>
          </a:prstGeom>
        </p:spPr>
      </p:pic>
      <p:sp>
        <p:nvSpPr>
          <p:cNvPr id="24" name="직사각형 15">
            <a:extLst>
              <a:ext uri="{FF2B5EF4-FFF2-40B4-BE49-F238E27FC236}">
                <a16:creationId xmlns:a16="http://schemas.microsoft.com/office/drawing/2014/main" id="{9FBCB5A2-32AE-7846-E1B5-B73119780A2F}"/>
              </a:ext>
            </a:extLst>
          </p:cNvPr>
          <p:cNvSpPr/>
          <p:nvPr/>
        </p:nvSpPr>
        <p:spPr>
          <a:xfrm>
            <a:off x="4868576" y="9680443"/>
            <a:ext cx="1603649" cy="2720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에너지원별 소비</a:t>
            </a:r>
          </a:p>
        </p:txBody>
      </p:sp>
      <p:sp>
        <p:nvSpPr>
          <p:cNvPr id="25" name="직사각형 28">
            <a:extLst>
              <a:ext uri="{FF2B5EF4-FFF2-40B4-BE49-F238E27FC236}">
                <a16:creationId xmlns:a16="http://schemas.microsoft.com/office/drawing/2014/main" id="{163FF5C3-3860-428F-4BB9-BA5605B1026A}"/>
              </a:ext>
            </a:extLst>
          </p:cNvPr>
          <p:cNvSpPr/>
          <p:nvPr/>
        </p:nvSpPr>
        <p:spPr>
          <a:xfrm>
            <a:off x="6465811" y="8190321"/>
            <a:ext cx="775701" cy="27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</a:rPr>
              <a:t>산업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1" name="직사각형 28">
            <a:extLst>
              <a:ext uri="{FF2B5EF4-FFF2-40B4-BE49-F238E27FC236}">
                <a16:creationId xmlns:a16="http://schemas.microsoft.com/office/drawing/2014/main" id="{6D89D114-4631-166E-66EE-C1B6BA4A254A}"/>
              </a:ext>
            </a:extLst>
          </p:cNvPr>
          <p:cNvSpPr/>
          <p:nvPr/>
        </p:nvSpPr>
        <p:spPr>
          <a:xfrm>
            <a:off x="6465811" y="8450192"/>
            <a:ext cx="775701" cy="27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>
                <a:solidFill>
                  <a:schemeClr val="tx1"/>
                </a:solidFill>
              </a:rPr>
              <a:t>수송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3" name="직사각형 28">
            <a:extLst>
              <a:ext uri="{FF2B5EF4-FFF2-40B4-BE49-F238E27FC236}">
                <a16:creationId xmlns:a16="http://schemas.microsoft.com/office/drawing/2014/main" id="{FD3DDAF7-9EB7-12DD-49FA-5D87FE086D97}"/>
              </a:ext>
            </a:extLst>
          </p:cNvPr>
          <p:cNvSpPr/>
          <p:nvPr/>
        </p:nvSpPr>
        <p:spPr>
          <a:xfrm>
            <a:off x="6465811" y="8729178"/>
            <a:ext cx="775701" cy="27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건물</a:t>
            </a:r>
          </a:p>
        </p:txBody>
      </p:sp>
      <p:sp>
        <p:nvSpPr>
          <p:cNvPr id="34" name="직사각형 28">
            <a:extLst>
              <a:ext uri="{FF2B5EF4-FFF2-40B4-BE49-F238E27FC236}">
                <a16:creationId xmlns:a16="http://schemas.microsoft.com/office/drawing/2014/main" id="{433A490E-0B73-BDE4-62F1-E548BDB21066}"/>
              </a:ext>
            </a:extLst>
          </p:cNvPr>
          <p:cNvSpPr/>
          <p:nvPr/>
        </p:nvSpPr>
        <p:spPr>
          <a:xfrm>
            <a:off x="6465811" y="10230737"/>
            <a:ext cx="775701" cy="27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석유</a:t>
            </a:r>
          </a:p>
        </p:txBody>
      </p:sp>
      <p:sp>
        <p:nvSpPr>
          <p:cNvPr id="35" name="직사각형 28">
            <a:extLst>
              <a:ext uri="{FF2B5EF4-FFF2-40B4-BE49-F238E27FC236}">
                <a16:creationId xmlns:a16="http://schemas.microsoft.com/office/drawing/2014/main" id="{EE6C2723-742D-7AA2-DA70-199A0E28EDF0}"/>
              </a:ext>
            </a:extLst>
          </p:cNvPr>
          <p:cNvSpPr/>
          <p:nvPr/>
        </p:nvSpPr>
        <p:spPr>
          <a:xfrm>
            <a:off x="6465811" y="10490608"/>
            <a:ext cx="775701" cy="27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….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36" name="직사각형 28">
            <a:extLst>
              <a:ext uri="{FF2B5EF4-FFF2-40B4-BE49-F238E27FC236}">
                <a16:creationId xmlns:a16="http://schemas.microsoft.com/office/drawing/2014/main" id="{35B65546-BC36-5A5C-B369-5120B1DEA3B7}"/>
              </a:ext>
            </a:extLst>
          </p:cNvPr>
          <p:cNvSpPr/>
          <p:nvPr/>
        </p:nvSpPr>
        <p:spPr>
          <a:xfrm>
            <a:off x="6465811" y="10769594"/>
            <a:ext cx="775701" cy="278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가스</a:t>
            </a:r>
          </a:p>
        </p:txBody>
      </p:sp>
    </p:spTree>
    <p:extLst>
      <p:ext uri="{BB962C8B-B14F-4D97-AF65-F5344CB8AC3E}">
        <p14:creationId xmlns:p14="http://schemas.microsoft.com/office/powerpoint/2010/main" val="25221387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288</Words>
  <Application>Microsoft Office PowerPoint</Application>
  <PresentationFormat>사용자 지정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경기천년제목 Bold</vt:lpstr>
      <vt:lpstr>경기천년제목 Light</vt:lpstr>
      <vt:lpstr>맑은 고딕</vt:lpstr>
      <vt:lpstr>Arial</vt:lpstr>
      <vt:lpstr>Calibri</vt:lpstr>
      <vt:lpstr>Calibri Light</vt:lpstr>
      <vt:lpstr>디자인 사용자 지정</vt:lpstr>
      <vt:lpstr>Office 2013 - 2022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전 승호</cp:lastModifiedBy>
  <cp:revision>87</cp:revision>
  <dcterms:created xsi:type="dcterms:W3CDTF">2023-12-12T09:29:53Z</dcterms:created>
  <dcterms:modified xsi:type="dcterms:W3CDTF">2024-12-23T09:12:14Z</dcterms:modified>
</cp:coreProperties>
</file>