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21" r:id="rId2"/>
    <p:sldId id="327" r:id="rId3"/>
    <p:sldId id="323" r:id="rId4"/>
    <p:sldId id="322" r:id="rId5"/>
    <p:sldId id="324" r:id="rId6"/>
    <p:sldId id="305" r:id="rId7"/>
    <p:sldId id="320" r:id="rId8"/>
    <p:sldId id="325" r:id="rId9"/>
    <p:sldId id="328" r:id="rId10"/>
    <p:sldId id="329" r:id="rId11"/>
    <p:sldId id="310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7384" autoAdjust="0"/>
  </p:normalViewPr>
  <p:slideViewPr>
    <p:cSldViewPr snapToGrid="0">
      <p:cViewPr>
        <p:scale>
          <a:sx n="100" d="100"/>
          <a:sy n="100" d="100"/>
        </p:scale>
        <p:origin x="372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5236-8FE2-4904-90ED-5216C4222F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8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B26C8-01D0-712E-FC0B-E9A62F65A33A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08982-750A-A34E-95B9-2FAB6700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B239B-4C61-9A4F-E442-95F7B741C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947F3-3EA8-B91F-2ACB-397DD80DFC47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5164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0D288929-E3F4-4565-14DD-D9513923BBF4}"/>
              </a:ext>
            </a:extLst>
          </p:cNvPr>
          <p:cNvSpPr/>
          <p:nvPr/>
        </p:nvSpPr>
        <p:spPr>
          <a:xfrm>
            <a:off x="5502811" y="4704479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https://echarts.apache.org/examples/en/editor.html?c=area-stack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전력 발전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3349F46-AD50-A09B-152E-DBF3FCD9073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1CD09A-EC3A-E05F-7846-02D2910A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59"/>
          <a:stretch/>
        </p:blipFill>
        <p:spPr>
          <a:xfrm>
            <a:off x="3647553" y="1964871"/>
            <a:ext cx="2420392" cy="2072644"/>
          </a:xfrm>
          <a:prstGeom prst="rect">
            <a:avLst/>
          </a:prstGeom>
        </p:spPr>
      </p:pic>
      <p:sp>
        <p:nvSpPr>
          <p:cNvPr id="17" name="텍스트 상자 1">
            <a:extLst>
              <a:ext uri="{FF2B5EF4-FFF2-40B4-BE49-F238E27FC236}">
                <a16:creationId xmlns:a16="http://schemas.microsoft.com/office/drawing/2014/main" id="{B780B6E5-9779-A683-2B6E-82F70499B00E}"/>
              </a:ext>
            </a:extLst>
          </p:cNvPr>
          <p:cNvSpPr txBox="1">
            <a:spLocks/>
          </p:cNvSpPr>
          <p:nvPr/>
        </p:nvSpPr>
        <p:spPr>
          <a:xfrm>
            <a:off x="3647553" y="1669051"/>
            <a:ext cx="797020" cy="278281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2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</a:t>
            </a:r>
          </a:p>
        </p:txBody>
      </p:sp>
      <p:sp>
        <p:nvSpPr>
          <p:cNvPr id="22" name="텍스트 상자 1">
            <a:extLst>
              <a:ext uri="{FF2B5EF4-FFF2-40B4-BE49-F238E27FC236}">
                <a16:creationId xmlns:a16="http://schemas.microsoft.com/office/drawing/2014/main" id="{7F0ABDC0-C179-E26C-DC0B-E0982548BC2C}"/>
              </a:ext>
            </a:extLst>
          </p:cNvPr>
          <p:cNvSpPr txBox="1">
            <a:spLocks/>
          </p:cNvSpPr>
          <p:nvPr/>
        </p:nvSpPr>
        <p:spPr>
          <a:xfrm>
            <a:off x="3662219" y="1947332"/>
            <a:ext cx="797020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전력 발전량</a:t>
            </a:r>
          </a:p>
        </p:txBody>
      </p:sp>
      <p:sp>
        <p:nvSpPr>
          <p:cNvPr id="23" name="텍스트 상자 1">
            <a:extLst>
              <a:ext uri="{FF2B5EF4-FFF2-40B4-BE49-F238E27FC236}">
                <a16:creationId xmlns:a16="http://schemas.microsoft.com/office/drawing/2014/main" id="{92A829D3-2892-5BDA-6259-0581A84EB2B9}"/>
              </a:ext>
            </a:extLst>
          </p:cNvPr>
          <p:cNvSpPr txBox="1">
            <a:spLocks/>
          </p:cNvSpPr>
          <p:nvPr/>
        </p:nvSpPr>
        <p:spPr>
          <a:xfrm>
            <a:off x="4534865" y="2164058"/>
            <a:ext cx="797020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텍스트 상자 1">
            <a:extLst>
              <a:ext uri="{FF2B5EF4-FFF2-40B4-BE49-F238E27FC236}">
                <a16:creationId xmlns:a16="http://schemas.microsoft.com/office/drawing/2014/main" id="{2B510C53-BF4C-8357-24A9-5B1583497A9F}"/>
              </a:ext>
            </a:extLst>
          </p:cNvPr>
          <p:cNvSpPr txBox="1">
            <a:spLocks/>
          </p:cNvSpPr>
          <p:nvPr/>
        </p:nvSpPr>
        <p:spPr>
          <a:xfrm>
            <a:off x="4796814" y="2409295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텍스트 상자 1">
            <a:extLst>
              <a:ext uri="{FF2B5EF4-FFF2-40B4-BE49-F238E27FC236}">
                <a16:creationId xmlns:a16="http://schemas.microsoft.com/office/drawing/2014/main" id="{4579CEA6-8FFA-D9D8-A4FD-DFA596EB2D34}"/>
              </a:ext>
            </a:extLst>
          </p:cNvPr>
          <p:cNvSpPr txBox="1">
            <a:spLocks/>
          </p:cNvSpPr>
          <p:nvPr/>
        </p:nvSpPr>
        <p:spPr>
          <a:xfrm>
            <a:off x="4796814" y="2716845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텍스트 상자 1">
            <a:extLst>
              <a:ext uri="{FF2B5EF4-FFF2-40B4-BE49-F238E27FC236}">
                <a16:creationId xmlns:a16="http://schemas.microsoft.com/office/drawing/2014/main" id="{2B85053A-EE10-DD14-32BE-621690A871D7}"/>
              </a:ext>
            </a:extLst>
          </p:cNvPr>
          <p:cNvSpPr txBox="1">
            <a:spLocks/>
          </p:cNvSpPr>
          <p:nvPr/>
        </p:nvSpPr>
        <p:spPr>
          <a:xfrm>
            <a:off x="4796814" y="2981905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텍스트 상자 1">
            <a:extLst>
              <a:ext uri="{FF2B5EF4-FFF2-40B4-BE49-F238E27FC236}">
                <a16:creationId xmlns:a16="http://schemas.microsoft.com/office/drawing/2014/main" id="{FA49FA7E-A3F7-E6FB-2EB5-DD0DE45A6CDA}"/>
              </a:ext>
            </a:extLst>
          </p:cNvPr>
          <p:cNvSpPr txBox="1">
            <a:spLocks/>
          </p:cNvSpPr>
          <p:nvPr/>
        </p:nvSpPr>
        <p:spPr>
          <a:xfrm>
            <a:off x="4796814" y="3279034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6585D3-01F9-0FA5-2923-563B8CE530FC}"/>
              </a:ext>
            </a:extLst>
          </p:cNvPr>
          <p:cNvSpPr txBox="1"/>
          <p:nvPr/>
        </p:nvSpPr>
        <p:spPr>
          <a:xfrm>
            <a:off x="-1417344" y="2562165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</a:t>
            </a:r>
            <a:endParaRPr lang="ko-KR" altLang="en-US" sz="4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A08CD-CBF9-F1BF-FAE1-E6F62DEA691C}"/>
              </a:ext>
            </a:extLst>
          </p:cNvPr>
          <p:cNvSpPr txBox="1"/>
          <p:nvPr/>
        </p:nvSpPr>
        <p:spPr>
          <a:xfrm>
            <a:off x="-1750443" y="464005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유류</a:t>
            </a:r>
            <a:endParaRPr lang="ko-KR" altLang="en-US" sz="4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D01176-6C79-D1CB-F6BE-B82BABB92696}"/>
              </a:ext>
            </a:extLst>
          </p:cNvPr>
          <p:cNvSpPr txBox="1"/>
          <p:nvPr/>
        </p:nvSpPr>
        <p:spPr>
          <a:xfrm>
            <a:off x="-1417344" y="399798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가스</a:t>
            </a:r>
            <a:endParaRPr lang="ko-KR" altLang="en-US" sz="4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07F085-E2FD-C91C-740D-80EBEF6CD4F3}"/>
              </a:ext>
            </a:extLst>
          </p:cNvPr>
          <p:cNvSpPr txBox="1"/>
          <p:nvPr/>
        </p:nvSpPr>
        <p:spPr>
          <a:xfrm>
            <a:off x="-1492550" y="54870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17DF9-86CE-3BAF-204B-C3AB5940AC71}"/>
              </a:ext>
            </a:extLst>
          </p:cNvPr>
          <p:cNvSpPr txBox="1"/>
          <p:nvPr/>
        </p:nvSpPr>
        <p:spPr>
          <a:xfrm>
            <a:off x="-1417344" y="3115426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35" name="텍스트 상자 1">
            <a:extLst>
              <a:ext uri="{FF2B5EF4-FFF2-40B4-BE49-F238E27FC236}">
                <a16:creationId xmlns:a16="http://schemas.microsoft.com/office/drawing/2014/main" id="{715E9A60-2463-BF86-5BCF-39D9D03473DB}"/>
              </a:ext>
            </a:extLst>
          </p:cNvPr>
          <p:cNvSpPr txBox="1">
            <a:spLocks/>
          </p:cNvSpPr>
          <p:nvPr/>
        </p:nvSpPr>
        <p:spPr>
          <a:xfrm>
            <a:off x="3846249" y="2409295"/>
            <a:ext cx="335592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석탄</a:t>
            </a:r>
          </a:p>
        </p:txBody>
      </p:sp>
      <p:sp>
        <p:nvSpPr>
          <p:cNvPr id="36" name="텍스트 상자 1">
            <a:extLst>
              <a:ext uri="{FF2B5EF4-FFF2-40B4-BE49-F238E27FC236}">
                <a16:creationId xmlns:a16="http://schemas.microsoft.com/office/drawing/2014/main" id="{20852292-BE4F-76E3-A116-555A32C94391}"/>
              </a:ext>
            </a:extLst>
          </p:cNvPr>
          <p:cNvSpPr txBox="1">
            <a:spLocks/>
          </p:cNvSpPr>
          <p:nvPr/>
        </p:nvSpPr>
        <p:spPr>
          <a:xfrm>
            <a:off x="3846248" y="2698112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>
                <a:latin typeface="Noto Sans KR" panose="020B0200000000000000" pitchFamily="50" charset="-127"/>
                <a:ea typeface="Noto Sans KR" panose="020B0200000000000000" pitchFamily="50" charset="-127"/>
              </a:rPr>
              <a:t>가스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텍스트 상자 1">
            <a:extLst>
              <a:ext uri="{FF2B5EF4-FFF2-40B4-BE49-F238E27FC236}">
                <a16:creationId xmlns:a16="http://schemas.microsoft.com/office/drawing/2014/main" id="{CDEA7B0F-C5DE-1AAF-DC9A-DFDDF16195FA}"/>
              </a:ext>
            </a:extLst>
          </p:cNvPr>
          <p:cNvSpPr txBox="1">
            <a:spLocks/>
          </p:cNvSpPr>
          <p:nvPr/>
        </p:nvSpPr>
        <p:spPr>
          <a:xfrm>
            <a:off x="3846248" y="2961480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>
                <a:latin typeface="Noto Sans KR" panose="020B0200000000000000" pitchFamily="50" charset="-127"/>
                <a:ea typeface="Noto Sans KR" panose="020B0200000000000000" pitchFamily="50" charset="-127"/>
              </a:rPr>
              <a:t>양수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텍스트 상자 1">
            <a:extLst>
              <a:ext uri="{FF2B5EF4-FFF2-40B4-BE49-F238E27FC236}">
                <a16:creationId xmlns:a16="http://schemas.microsoft.com/office/drawing/2014/main" id="{E51E6403-B3F5-44E5-5775-1AD6FEC427F7}"/>
              </a:ext>
            </a:extLst>
          </p:cNvPr>
          <p:cNvSpPr txBox="1">
            <a:spLocks/>
          </p:cNvSpPr>
          <p:nvPr/>
        </p:nvSpPr>
        <p:spPr>
          <a:xfrm>
            <a:off x="3846248" y="3267221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신재생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C5CDB0-7ECC-684A-F192-39C3C39B2A38}"/>
              </a:ext>
            </a:extLst>
          </p:cNvPr>
          <p:cNvSpPr/>
          <p:nvPr/>
        </p:nvSpPr>
        <p:spPr>
          <a:xfrm>
            <a:off x="3827279" y="3712990"/>
            <a:ext cx="2115046" cy="406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1A1858-3DBB-4D29-289F-3874F595095C}"/>
              </a:ext>
            </a:extLst>
          </p:cNvPr>
          <p:cNvSpPr/>
          <p:nvPr/>
        </p:nvSpPr>
        <p:spPr>
          <a:xfrm>
            <a:off x="3752354" y="3499186"/>
            <a:ext cx="2115046" cy="781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상자 1">
            <a:extLst>
              <a:ext uri="{FF2B5EF4-FFF2-40B4-BE49-F238E27FC236}">
                <a16:creationId xmlns:a16="http://schemas.microsoft.com/office/drawing/2014/main" id="{BB82A289-D458-C1AF-F60C-A6A9C0F79E38}"/>
              </a:ext>
            </a:extLst>
          </p:cNvPr>
          <p:cNvSpPr txBox="1">
            <a:spLocks/>
          </p:cNvSpPr>
          <p:nvPr/>
        </p:nvSpPr>
        <p:spPr>
          <a:xfrm>
            <a:off x="4796814" y="3549911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1B82D6D-A735-D35D-B187-97A93D68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59" t="76969" b="10503"/>
          <a:stretch/>
        </p:blipFill>
        <p:spPr>
          <a:xfrm>
            <a:off x="3890089" y="3541777"/>
            <a:ext cx="2115046" cy="259653"/>
          </a:xfrm>
          <a:prstGeom prst="rect">
            <a:avLst/>
          </a:prstGeom>
        </p:spPr>
      </p:pic>
      <p:sp>
        <p:nvSpPr>
          <p:cNvPr id="42" name="텍스트 상자 1">
            <a:extLst>
              <a:ext uri="{FF2B5EF4-FFF2-40B4-BE49-F238E27FC236}">
                <a16:creationId xmlns:a16="http://schemas.microsoft.com/office/drawing/2014/main" id="{C6908C65-6F20-BB93-3554-6DC149C6382A}"/>
              </a:ext>
            </a:extLst>
          </p:cNvPr>
          <p:cNvSpPr txBox="1">
            <a:spLocks/>
          </p:cNvSpPr>
          <p:nvPr/>
        </p:nvSpPr>
        <p:spPr>
          <a:xfrm>
            <a:off x="4181840" y="3549911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태양광</a:t>
            </a:r>
          </a:p>
        </p:txBody>
      </p:sp>
      <p:sp>
        <p:nvSpPr>
          <p:cNvPr id="43" name="텍스트 상자 1">
            <a:extLst>
              <a:ext uri="{FF2B5EF4-FFF2-40B4-BE49-F238E27FC236}">
                <a16:creationId xmlns:a16="http://schemas.microsoft.com/office/drawing/2014/main" id="{DF29630D-D015-2CC4-B779-6D814C3EBCC3}"/>
              </a:ext>
            </a:extLst>
          </p:cNvPr>
          <p:cNvSpPr txBox="1">
            <a:spLocks/>
          </p:cNvSpPr>
          <p:nvPr/>
        </p:nvSpPr>
        <p:spPr>
          <a:xfrm>
            <a:off x="4876300" y="3523163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텍스트 상자 1">
            <a:extLst>
              <a:ext uri="{FF2B5EF4-FFF2-40B4-BE49-F238E27FC236}">
                <a16:creationId xmlns:a16="http://schemas.microsoft.com/office/drawing/2014/main" id="{DA8A120E-7A42-B4D6-BEE1-9915807DDE8E}"/>
              </a:ext>
            </a:extLst>
          </p:cNvPr>
          <p:cNvSpPr txBox="1">
            <a:spLocks/>
          </p:cNvSpPr>
          <p:nvPr/>
        </p:nvSpPr>
        <p:spPr>
          <a:xfrm>
            <a:off x="4796814" y="3770688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C51CD16-E93D-DAAA-80A5-090D36E8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59" t="76969" b="10503"/>
          <a:stretch/>
        </p:blipFill>
        <p:spPr>
          <a:xfrm>
            <a:off x="3890089" y="3762554"/>
            <a:ext cx="2115046" cy="259653"/>
          </a:xfrm>
          <a:prstGeom prst="rect">
            <a:avLst/>
          </a:prstGeom>
        </p:spPr>
      </p:pic>
      <p:sp>
        <p:nvSpPr>
          <p:cNvPr id="52" name="텍스트 상자 1">
            <a:extLst>
              <a:ext uri="{FF2B5EF4-FFF2-40B4-BE49-F238E27FC236}">
                <a16:creationId xmlns:a16="http://schemas.microsoft.com/office/drawing/2014/main" id="{ACA592E5-147E-FFC7-FE4B-59A07B7B329B}"/>
              </a:ext>
            </a:extLst>
          </p:cNvPr>
          <p:cNvSpPr txBox="1">
            <a:spLocks/>
          </p:cNvSpPr>
          <p:nvPr/>
        </p:nvSpPr>
        <p:spPr>
          <a:xfrm>
            <a:off x="4181840" y="3770688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풍력</a:t>
            </a:r>
          </a:p>
        </p:txBody>
      </p:sp>
      <p:sp>
        <p:nvSpPr>
          <p:cNvPr id="53" name="텍스트 상자 1">
            <a:extLst>
              <a:ext uri="{FF2B5EF4-FFF2-40B4-BE49-F238E27FC236}">
                <a16:creationId xmlns:a16="http://schemas.microsoft.com/office/drawing/2014/main" id="{D053E0E6-ECE4-20AB-F9FD-FBA0645745C9}"/>
              </a:ext>
            </a:extLst>
          </p:cNvPr>
          <p:cNvSpPr txBox="1">
            <a:spLocks/>
          </p:cNvSpPr>
          <p:nvPr/>
        </p:nvSpPr>
        <p:spPr>
          <a:xfrm>
            <a:off x="4876300" y="3743940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EF57-F7F3-B99F-D668-E8833C2D5896}"/>
              </a:ext>
            </a:extLst>
          </p:cNvPr>
          <p:cNvSpPr/>
          <p:nvPr/>
        </p:nvSpPr>
        <p:spPr>
          <a:xfrm>
            <a:off x="3963391" y="3698373"/>
            <a:ext cx="376834" cy="64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CC3E316-1CE4-63FF-C3FF-571424BD75AB}"/>
              </a:ext>
            </a:extLst>
          </p:cNvPr>
          <p:cNvSpPr/>
          <p:nvPr/>
        </p:nvSpPr>
        <p:spPr>
          <a:xfrm>
            <a:off x="3963391" y="3935649"/>
            <a:ext cx="376834" cy="10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상자 1">
            <a:extLst>
              <a:ext uri="{FF2B5EF4-FFF2-40B4-BE49-F238E27FC236}">
                <a16:creationId xmlns:a16="http://schemas.microsoft.com/office/drawing/2014/main" id="{6BD6B10F-80FA-849C-BC06-4C2A0F0C0417}"/>
              </a:ext>
            </a:extLst>
          </p:cNvPr>
          <p:cNvSpPr txBox="1">
            <a:spLocks/>
          </p:cNvSpPr>
          <p:nvPr/>
        </p:nvSpPr>
        <p:spPr>
          <a:xfrm rot="5400000">
            <a:off x="4247186" y="3969385"/>
            <a:ext cx="258070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….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AA23FB5C-005D-AF26-D830-950D8D79BA73}"/>
              </a:ext>
            </a:extLst>
          </p:cNvPr>
          <p:cNvSpPr/>
          <p:nvPr/>
        </p:nvSpPr>
        <p:spPr>
          <a:xfrm>
            <a:off x="3757399" y="565888"/>
            <a:ext cx="1972150" cy="882385"/>
          </a:xfrm>
          <a:prstGeom prst="wedgeRectCallout">
            <a:avLst>
              <a:gd name="adj1" fmla="val 26030"/>
              <a:gd name="adj2" fmla="val 28799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>
                <a:solidFill>
                  <a:schemeClr val="tx1"/>
                </a:solidFill>
              </a:rPr>
              <a:t>신재생의 하부 항목이 들어가야 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하부 항목에 대한 비중은 괄호안에 </a:t>
            </a:r>
            <a:r>
              <a:rPr lang="ko-KR" altLang="en-US" sz="800" dirty="0" err="1">
                <a:solidFill>
                  <a:schemeClr val="tx1"/>
                </a:solidFill>
              </a:rPr>
              <a:t>넣는게</a:t>
            </a:r>
            <a:r>
              <a:rPr lang="ko-KR" altLang="en-US" sz="800" dirty="0">
                <a:solidFill>
                  <a:schemeClr val="tx1"/>
                </a:solidFill>
              </a:rPr>
              <a:t> 나을까요</a:t>
            </a:r>
            <a:r>
              <a:rPr lang="en-US" altLang="ko-KR" sz="800" dirty="0">
                <a:solidFill>
                  <a:schemeClr val="tx1"/>
                </a:solidFill>
              </a:rPr>
              <a:t>? (</a:t>
            </a:r>
            <a:r>
              <a:rPr lang="ko-KR" altLang="en-US" sz="800" dirty="0">
                <a:solidFill>
                  <a:schemeClr val="tx1"/>
                </a:solidFill>
              </a:rPr>
              <a:t>태양광이 신재생 내에서 차지하는 비중이 있고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태양광이 수원시 전체 </a:t>
            </a:r>
            <a:r>
              <a:rPr lang="ko-KR" altLang="en-US" sz="800" dirty="0" err="1">
                <a:solidFill>
                  <a:schemeClr val="tx1"/>
                </a:solidFill>
              </a:rPr>
              <a:t>전력발전량에서</a:t>
            </a:r>
            <a:r>
              <a:rPr lang="ko-KR" altLang="en-US" sz="800" dirty="0">
                <a:solidFill>
                  <a:schemeClr val="tx1"/>
                </a:solidFill>
              </a:rPr>
              <a:t> 차지하는 비중이 </a:t>
            </a:r>
            <a:r>
              <a:rPr lang="ko-KR" altLang="en-US" sz="800" dirty="0" err="1">
                <a:solidFill>
                  <a:schemeClr val="tx1"/>
                </a:solidFill>
              </a:rPr>
              <a:t>있을텐데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  <a:r>
              <a:rPr lang="ko-KR" altLang="en-US" sz="800" dirty="0">
                <a:solidFill>
                  <a:schemeClr val="tx1"/>
                </a:solidFill>
              </a:rPr>
              <a:t>어떻게 </a:t>
            </a:r>
            <a:r>
              <a:rPr lang="ko-KR" altLang="en-US" sz="800" dirty="0" err="1">
                <a:solidFill>
                  <a:schemeClr val="tx1"/>
                </a:solidFill>
              </a:rPr>
              <a:t>표현하는게</a:t>
            </a:r>
            <a:r>
              <a:rPr lang="ko-KR" altLang="en-US" sz="800" dirty="0">
                <a:solidFill>
                  <a:schemeClr val="tx1"/>
                </a:solidFill>
              </a:rPr>
              <a:t> 좋을지 모르겠네요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9" name="텍스트 상자 1">
            <a:extLst>
              <a:ext uri="{FF2B5EF4-FFF2-40B4-BE49-F238E27FC236}">
                <a16:creationId xmlns:a16="http://schemas.microsoft.com/office/drawing/2014/main" id="{B602552E-E7EB-884C-03F3-BD8B32839426}"/>
              </a:ext>
            </a:extLst>
          </p:cNvPr>
          <p:cNvSpPr txBox="1">
            <a:spLocks/>
          </p:cNvSpPr>
          <p:nvPr/>
        </p:nvSpPr>
        <p:spPr>
          <a:xfrm>
            <a:off x="5655961" y="3549911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(xx %)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0" name="텍스트 상자 1">
            <a:extLst>
              <a:ext uri="{FF2B5EF4-FFF2-40B4-BE49-F238E27FC236}">
                <a16:creationId xmlns:a16="http://schemas.microsoft.com/office/drawing/2014/main" id="{426C54F1-D3EB-14EC-E90B-3BCAC0272846}"/>
              </a:ext>
            </a:extLst>
          </p:cNvPr>
          <p:cNvSpPr txBox="1">
            <a:spLocks/>
          </p:cNvSpPr>
          <p:nvPr/>
        </p:nvSpPr>
        <p:spPr>
          <a:xfrm>
            <a:off x="5655961" y="3791933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(xx %)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8D69A4B-05E8-DE99-23F9-68082692B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54" y="1743283"/>
            <a:ext cx="3630860" cy="28269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AD7FF28-6143-BD88-0CDF-49E76DE12804}"/>
              </a:ext>
            </a:extLst>
          </p:cNvPr>
          <p:cNvSpPr txBox="1"/>
          <p:nvPr/>
        </p:nvSpPr>
        <p:spPr>
          <a:xfrm>
            <a:off x="6324991" y="6235602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2010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7D2054-5B14-640A-EA92-2631F1A9697D}"/>
              </a:ext>
            </a:extLst>
          </p:cNvPr>
          <p:cNvSpPr txBox="1"/>
          <p:nvPr/>
        </p:nvSpPr>
        <p:spPr>
          <a:xfrm>
            <a:off x="11862879" y="6235602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2022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8BD0B3-17E0-EACC-3263-272AF2905DF8}"/>
              </a:ext>
            </a:extLst>
          </p:cNvPr>
          <p:cNvSpPr txBox="1"/>
          <p:nvPr/>
        </p:nvSpPr>
        <p:spPr>
          <a:xfrm>
            <a:off x="8885981" y="3960466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태양광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BD0D81-32A7-5C42-00F1-AA778C2CB343}"/>
              </a:ext>
            </a:extLst>
          </p:cNvPr>
          <p:cNvSpPr txBox="1"/>
          <p:nvPr/>
        </p:nvSpPr>
        <p:spPr>
          <a:xfrm>
            <a:off x="8885981" y="4285432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풍력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E52DF4-0DEB-5504-6097-70407301D8A5}"/>
              </a:ext>
            </a:extLst>
          </p:cNvPr>
          <p:cNvSpPr txBox="1"/>
          <p:nvPr/>
        </p:nvSpPr>
        <p:spPr>
          <a:xfrm>
            <a:off x="8885981" y="4610398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수력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39319E-76E6-6ADA-8141-C7DD2E26D8CB}"/>
              </a:ext>
            </a:extLst>
          </p:cNvPr>
          <p:cNvSpPr txBox="1"/>
          <p:nvPr/>
        </p:nvSpPr>
        <p:spPr>
          <a:xfrm>
            <a:off x="8885981" y="4935364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해양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1CDE81-BEAC-ACF1-F4EF-266FB44FCFAD}"/>
              </a:ext>
            </a:extLst>
          </p:cNvPr>
          <p:cNvSpPr txBox="1"/>
          <p:nvPr/>
        </p:nvSpPr>
        <p:spPr>
          <a:xfrm>
            <a:off x="8885981" y="5227203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바이오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853D6C-0EB8-C564-0869-063E978817BF}"/>
              </a:ext>
            </a:extLst>
          </p:cNvPr>
          <p:cNvSpPr txBox="1"/>
          <p:nvPr/>
        </p:nvSpPr>
        <p:spPr>
          <a:xfrm>
            <a:off x="8885981" y="5519042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924A36-6466-D53B-05F3-198CBD908D9F}"/>
              </a:ext>
            </a:extLst>
          </p:cNvPr>
          <p:cNvSpPr txBox="1"/>
          <p:nvPr/>
        </p:nvSpPr>
        <p:spPr>
          <a:xfrm>
            <a:off x="8885981" y="2350413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석탄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E61A57-F70E-47C2-409F-7A6EF32F94DB}"/>
              </a:ext>
            </a:extLst>
          </p:cNvPr>
          <p:cNvSpPr txBox="1"/>
          <p:nvPr/>
        </p:nvSpPr>
        <p:spPr>
          <a:xfrm>
            <a:off x="8885981" y="2675379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가스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C80C8E-5707-BD8D-58D9-EEE4CD703732}"/>
              </a:ext>
            </a:extLst>
          </p:cNvPr>
          <p:cNvSpPr txBox="1"/>
          <p:nvPr/>
        </p:nvSpPr>
        <p:spPr>
          <a:xfrm>
            <a:off x="8885981" y="3000345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유류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FDFBEC-3E9A-F1AC-308F-005739A5E0E3}"/>
              </a:ext>
            </a:extLst>
          </p:cNvPr>
          <p:cNvSpPr txBox="1"/>
          <p:nvPr/>
        </p:nvSpPr>
        <p:spPr>
          <a:xfrm>
            <a:off x="8885981" y="3292184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양수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ECCF2A-CEFD-D0ED-3CD8-98D1D64B18C8}"/>
              </a:ext>
            </a:extLst>
          </p:cNvPr>
          <p:cNvSpPr txBox="1"/>
          <p:nvPr/>
        </p:nvSpPr>
        <p:spPr>
          <a:xfrm>
            <a:off x="8885981" y="3584023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88" name="말풍선: 사각형 87">
            <a:extLst>
              <a:ext uri="{FF2B5EF4-FFF2-40B4-BE49-F238E27FC236}">
                <a16:creationId xmlns:a16="http://schemas.microsoft.com/office/drawing/2014/main" id="{C40813B6-FC3A-45BB-2E7D-58E5DA097AF4}"/>
              </a:ext>
            </a:extLst>
          </p:cNvPr>
          <p:cNvSpPr/>
          <p:nvPr/>
        </p:nvSpPr>
        <p:spPr>
          <a:xfrm>
            <a:off x="2158920" y="5584142"/>
            <a:ext cx="5946969" cy="430988"/>
          </a:xfrm>
          <a:prstGeom prst="wedgeRectCallout">
            <a:avLst>
              <a:gd name="adj1" fmla="val 63344"/>
              <a:gd name="adj2" fmla="val -39365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태양광</a:t>
            </a:r>
            <a:r>
              <a:rPr lang="en-US" altLang="ko-KR" sz="1100" b="1" dirty="0">
                <a:solidFill>
                  <a:schemeClr val="tx1"/>
                </a:solidFill>
              </a:rPr>
              <a:t>~</a:t>
            </a:r>
            <a:r>
              <a:rPr lang="ko-KR" altLang="en-US" sz="1100" b="1" dirty="0">
                <a:solidFill>
                  <a:schemeClr val="tx1"/>
                </a:solidFill>
              </a:rPr>
              <a:t>폐기물  은 신재생의 한 종류로서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같은 톤의 색깔로 표현되면 좋겠습니다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61E533C-77EA-9C4F-5802-4C8CBD87B17D}"/>
              </a:ext>
            </a:extLst>
          </p:cNvPr>
          <p:cNvSpPr/>
          <p:nvPr/>
        </p:nvSpPr>
        <p:spPr>
          <a:xfrm>
            <a:off x="5793157" y="137022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메일로 </a:t>
            </a:r>
            <a:r>
              <a:rPr lang="ko-KR" altLang="en-US" sz="1200" dirty="0" err="1"/>
              <a:t>전달드린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전치리된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3B33-4C03-BCAA-4430-42862E0D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6E9A9F20-D337-56EF-6D27-BFA641F835AA}"/>
              </a:ext>
            </a:extLst>
          </p:cNvPr>
          <p:cNvSpPr/>
          <p:nvPr/>
        </p:nvSpPr>
        <p:spPr>
          <a:xfrm>
            <a:off x="1833424" y="-1094903"/>
            <a:ext cx="2857694" cy="992145"/>
          </a:xfrm>
          <a:prstGeom prst="wedgeRectCallout">
            <a:avLst>
              <a:gd name="adj1" fmla="val -13090"/>
              <a:gd name="adj2" fmla="val 2038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전국 석탄 발전량에서 경기도 석탄 발전량을 차감한 값입니다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194,932,561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(=1,870,760(</a:t>
            </a:r>
            <a:r>
              <a:rPr lang="ko-KR" altLang="en-US" sz="1100" dirty="0">
                <a:solidFill>
                  <a:schemeClr val="tx1"/>
                </a:solidFill>
              </a:rPr>
              <a:t>전국 무연탄</a:t>
            </a:r>
            <a:r>
              <a:rPr lang="en-US" altLang="ko-KR" sz="1100" dirty="0">
                <a:solidFill>
                  <a:schemeClr val="tx1"/>
                </a:solidFill>
              </a:rPr>
              <a:t>) + 194,789,746(</a:t>
            </a:r>
            <a:r>
              <a:rPr lang="ko-KR" altLang="en-US" sz="1100" dirty="0">
                <a:solidFill>
                  <a:schemeClr val="tx1"/>
                </a:solidFill>
              </a:rPr>
              <a:t>전국 유연탄</a:t>
            </a:r>
            <a:r>
              <a:rPr lang="en-US" altLang="ko-KR" sz="1100" dirty="0">
                <a:solidFill>
                  <a:schemeClr val="tx1"/>
                </a:solidFill>
              </a:rPr>
              <a:t>) – 1,727,945(</a:t>
            </a:r>
            <a:r>
              <a:rPr lang="ko-KR" altLang="en-US" sz="1100" dirty="0">
                <a:solidFill>
                  <a:schemeClr val="tx1"/>
                </a:solidFill>
              </a:rPr>
              <a:t>경기유연탄</a:t>
            </a:r>
            <a:r>
              <a:rPr lang="en-US" altLang="ko-KR" sz="1100" dirty="0">
                <a:solidFill>
                  <a:schemeClr val="tx1"/>
                </a:solidFill>
              </a:rPr>
              <a:t>))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544F5-FD0D-A7A9-BDCE-E929838EC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DC227E-2663-2755-242D-D0D97A00BEFD}"/>
              </a:ext>
            </a:extLst>
          </p:cNvPr>
          <p:cNvSpPr/>
          <p:nvPr/>
        </p:nvSpPr>
        <p:spPr>
          <a:xfrm>
            <a:off x="438664" y="398247"/>
            <a:ext cx="2286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73B90-E744-927A-92F4-80ECC93FEB79}"/>
              </a:ext>
            </a:extLst>
          </p:cNvPr>
          <p:cNvSpPr txBox="1"/>
          <p:nvPr/>
        </p:nvSpPr>
        <p:spPr>
          <a:xfrm>
            <a:off x="116973" y="651111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F1E48E-1101-6290-99D0-7A570B3F594C}"/>
              </a:ext>
            </a:extLst>
          </p:cNvPr>
          <p:cNvSpPr/>
          <p:nvPr/>
        </p:nvSpPr>
        <p:spPr>
          <a:xfrm>
            <a:off x="3731851" y="64873"/>
            <a:ext cx="256213" cy="5571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10A2E-546B-6D59-2E4A-801A07A99ED8}"/>
              </a:ext>
            </a:extLst>
          </p:cNvPr>
          <p:cNvSpPr txBox="1"/>
          <p:nvPr/>
        </p:nvSpPr>
        <p:spPr>
          <a:xfrm>
            <a:off x="3663614" y="1852371"/>
            <a:ext cx="352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발전량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315C64-1CAC-2C09-BE3E-1D8DE2DE7F0E}"/>
              </a:ext>
            </a:extLst>
          </p:cNvPr>
          <p:cNvSpPr/>
          <p:nvPr/>
        </p:nvSpPr>
        <p:spPr>
          <a:xfrm>
            <a:off x="6556967" y="64873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A69C95-1318-C3FA-BCCB-FCC1734BE405}"/>
              </a:ext>
            </a:extLst>
          </p:cNvPr>
          <p:cNvSpPr/>
          <p:nvPr/>
        </p:nvSpPr>
        <p:spPr>
          <a:xfrm>
            <a:off x="6556967" y="878427"/>
            <a:ext cx="228600" cy="11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3394D-434B-265F-5B0A-0B90DA3B976D}"/>
              </a:ext>
            </a:extLst>
          </p:cNvPr>
          <p:cNvSpPr txBox="1"/>
          <p:nvPr/>
        </p:nvSpPr>
        <p:spPr>
          <a:xfrm>
            <a:off x="6809885" y="1231741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경기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CF708-6C0B-6F96-6F2A-51F923C94569}"/>
              </a:ext>
            </a:extLst>
          </p:cNvPr>
          <p:cNvSpPr txBox="1"/>
          <p:nvPr/>
        </p:nvSpPr>
        <p:spPr>
          <a:xfrm>
            <a:off x="6049285" y="98850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2036E-13BE-F215-8AC5-3BD772625F00}"/>
              </a:ext>
            </a:extLst>
          </p:cNvPr>
          <p:cNvSpPr txBox="1"/>
          <p:nvPr/>
        </p:nvSpPr>
        <p:spPr>
          <a:xfrm>
            <a:off x="6049285" y="122248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85A9C-0B2B-CE09-0951-02DDD69EE675}"/>
              </a:ext>
            </a:extLst>
          </p:cNvPr>
          <p:cNvSpPr txBox="1"/>
          <p:nvPr/>
        </p:nvSpPr>
        <p:spPr>
          <a:xfrm>
            <a:off x="6049285" y="15314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0DE246-76F8-6A35-B516-FA2E1C47A0ED}"/>
              </a:ext>
            </a:extLst>
          </p:cNvPr>
          <p:cNvSpPr txBox="1"/>
          <p:nvPr/>
        </p:nvSpPr>
        <p:spPr>
          <a:xfrm>
            <a:off x="6049284" y="1866236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F40F3-DA15-E9D6-68FB-92BC631F05AA}"/>
              </a:ext>
            </a:extLst>
          </p:cNvPr>
          <p:cNvSpPr/>
          <p:nvPr/>
        </p:nvSpPr>
        <p:spPr>
          <a:xfrm>
            <a:off x="438664" y="1568324"/>
            <a:ext cx="228600" cy="406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CE128-7E98-E8E4-5040-C58EACA88B4C}"/>
              </a:ext>
            </a:extLst>
          </p:cNvPr>
          <p:cNvSpPr txBox="1"/>
          <p:nvPr/>
        </p:nvSpPr>
        <p:spPr>
          <a:xfrm>
            <a:off x="708137" y="239944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0A286-61C5-3333-D1FE-99FF2B5F7039}"/>
              </a:ext>
            </a:extLst>
          </p:cNvPr>
          <p:cNvSpPr txBox="1"/>
          <p:nvPr/>
        </p:nvSpPr>
        <p:spPr>
          <a:xfrm>
            <a:off x="708137" y="301158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4E8A3-493E-72ED-38F1-BF28D97ACE92}"/>
              </a:ext>
            </a:extLst>
          </p:cNvPr>
          <p:cNvSpPr txBox="1"/>
          <p:nvPr/>
        </p:nvSpPr>
        <p:spPr>
          <a:xfrm>
            <a:off x="708137" y="362373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4397A-1B99-391B-2F11-8010250F76DB}"/>
              </a:ext>
            </a:extLst>
          </p:cNvPr>
          <p:cNvSpPr txBox="1"/>
          <p:nvPr/>
        </p:nvSpPr>
        <p:spPr>
          <a:xfrm>
            <a:off x="708137" y="423587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6C9D4-70D8-CFD5-9D2A-1709E564EF57}"/>
              </a:ext>
            </a:extLst>
          </p:cNvPr>
          <p:cNvSpPr txBox="1"/>
          <p:nvPr/>
        </p:nvSpPr>
        <p:spPr>
          <a:xfrm>
            <a:off x="708137" y="484802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208996-C032-27CB-BF08-54F0B58EEF68}"/>
              </a:ext>
            </a:extLst>
          </p:cNvPr>
          <p:cNvSpPr txBox="1"/>
          <p:nvPr/>
        </p:nvSpPr>
        <p:spPr>
          <a:xfrm>
            <a:off x="708137" y="546016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4E80F-9495-4559-E222-3617372D5BB7}"/>
              </a:ext>
            </a:extLst>
          </p:cNvPr>
          <p:cNvSpPr txBox="1"/>
          <p:nvPr/>
        </p:nvSpPr>
        <p:spPr>
          <a:xfrm>
            <a:off x="3304795" y="31749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E343C0-B98D-D9DB-D4CB-3CD7008E8D7E}"/>
              </a:ext>
            </a:extLst>
          </p:cNvPr>
          <p:cNvSpPr txBox="1"/>
          <p:nvPr/>
        </p:nvSpPr>
        <p:spPr>
          <a:xfrm>
            <a:off x="3304795" y="273982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66C477-1076-1C22-A1C9-A6A86A08B4F2}"/>
              </a:ext>
            </a:extLst>
          </p:cNvPr>
          <p:cNvSpPr txBox="1"/>
          <p:nvPr/>
        </p:nvSpPr>
        <p:spPr>
          <a:xfrm>
            <a:off x="3304795" y="354726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B1866-89F0-9B26-B911-E68E6780C5BB}"/>
              </a:ext>
            </a:extLst>
          </p:cNvPr>
          <p:cNvSpPr txBox="1"/>
          <p:nvPr/>
        </p:nvSpPr>
        <p:spPr>
          <a:xfrm>
            <a:off x="3304795" y="43547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8E2AD1-93D1-915B-1DB7-5CAE595BD8A7}"/>
              </a:ext>
            </a:extLst>
          </p:cNvPr>
          <p:cNvSpPr txBox="1"/>
          <p:nvPr/>
        </p:nvSpPr>
        <p:spPr>
          <a:xfrm>
            <a:off x="3304795" y="516214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36DD2BD3-EECA-7DE6-0A7B-1FB3EB1FD684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>
            <a:off x="1228973" y="409766"/>
            <a:ext cx="2075822" cy="82289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1C24855-4EB4-2312-17A3-C8251A1576F9}"/>
              </a:ext>
            </a:extLst>
          </p:cNvPr>
          <p:cNvSpPr txBox="1"/>
          <p:nvPr/>
        </p:nvSpPr>
        <p:spPr>
          <a:xfrm>
            <a:off x="2481287" y="947936"/>
            <a:ext cx="6409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1,727,945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49FB71-FC1C-79CE-DDC9-E9002E0F2BCE}"/>
              </a:ext>
            </a:extLst>
          </p:cNvPr>
          <p:cNvSpPr/>
          <p:nvPr/>
        </p:nvSpPr>
        <p:spPr>
          <a:xfrm>
            <a:off x="6556967" y="2135942"/>
            <a:ext cx="228600" cy="35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B6354F-6C66-F307-EEF7-9CBEDC7ACEF0}"/>
              </a:ext>
            </a:extLst>
          </p:cNvPr>
          <p:cNvSpPr txBox="1"/>
          <p:nvPr/>
        </p:nvSpPr>
        <p:spPr>
          <a:xfrm>
            <a:off x="6809885" y="243813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손실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CF10DAAE-D70A-6C4B-8303-886451A6080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74698" y="394387"/>
            <a:ext cx="2482269" cy="434371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7974EE4-0FA3-EF4D-847B-09CBCB98E4F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63713" y="1096229"/>
            <a:ext cx="1885572" cy="30891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7B2360AD-6670-E7B8-5E76-4C9777DED2B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189532" y="1330207"/>
            <a:ext cx="1859753" cy="442554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9FAEC09B-9EEC-F0FF-7056-49A224E3EDB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214322" y="1639126"/>
            <a:ext cx="1834963" cy="431685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F8945968-0309-8505-9469-C9E0FD99B54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82600" y="1973958"/>
            <a:ext cx="1866684" cy="41899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47336BA-25A3-B5C6-51A3-969D5673B1E0}"/>
              </a:ext>
            </a:extLst>
          </p:cNvPr>
          <p:cNvSpPr txBox="1"/>
          <p:nvPr/>
        </p:nvSpPr>
        <p:spPr>
          <a:xfrm>
            <a:off x="6067974" y="247920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372480-0399-AF61-2EB9-5B8358840CF8}"/>
              </a:ext>
            </a:extLst>
          </p:cNvPr>
          <p:cNvSpPr txBox="1"/>
          <p:nvPr/>
        </p:nvSpPr>
        <p:spPr>
          <a:xfrm>
            <a:off x="6097967" y="341042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74C163-1EF6-6BA1-2899-234B0E77E5EB}"/>
              </a:ext>
            </a:extLst>
          </p:cNvPr>
          <p:cNvSpPr txBox="1"/>
          <p:nvPr/>
        </p:nvSpPr>
        <p:spPr>
          <a:xfrm>
            <a:off x="6097967" y="434165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DDD303A-78DB-B10A-CA03-C238356A329D}"/>
              </a:ext>
            </a:extLst>
          </p:cNvPr>
          <p:cNvSpPr txBox="1"/>
          <p:nvPr/>
        </p:nvSpPr>
        <p:spPr>
          <a:xfrm>
            <a:off x="6014661" y="5272875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B977E7-6288-5FD6-CB6F-3040B142BCD2}"/>
              </a:ext>
            </a:extLst>
          </p:cNvPr>
          <p:cNvSpPr txBox="1"/>
          <p:nvPr/>
        </p:nvSpPr>
        <p:spPr>
          <a:xfrm>
            <a:off x="5168479" y="1001829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74,060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9F5A2E-89C3-99A5-D6D0-F9DDC2381459}"/>
              </a:ext>
            </a:extLst>
          </p:cNvPr>
          <p:cNvSpPr txBox="1"/>
          <p:nvPr/>
        </p:nvSpPr>
        <p:spPr>
          <a:xfrm>
            <a:off x="5276610" y="1322103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1,332</a:t>
            </a:r>
            <a:endParaRPr lang="ko-KR" alt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809AEE-FD60-690F-4E7C-49A0238A4FE7}"/>
              </a:ext>
            </a:extLst>
          </p:cNvPr>
          <p:cNvSpPr txBox="1"/>
          <p:nvPr/>
        </p:nvSpPr>
        <p:spPr>
          <a:xfrm>
            <a:off x="5270702" y="1642925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21,128</a:t>
            </a:r>
            <a:endParaRPr lang="ko-KR" alt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2F3D8A-2083-43D1-EDB0-FD9F70E281A6}"/>
              </a:ext>
            </a:extLst>
          </p:cNvPr>
          <p:cNvSpPr txBox="1"/>
          <p:nvPr/>
        </p:nvSpPr>
        <p:spPr>
          <a:xfrm>
            <a:off x="5351719" y="2059350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44,011</a:t>
            </a:r>
            <a:endParaRPr lang="ko-KR" alt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7B94BC-8B5F-9286-F347-33180288C45D}"/>
              </a:ext>
            </a:extLst>
          </p:cNvPr>
          <p:cNvSpPr txBox="1"/>
          <p:nvPr/>
        </p:nvSpPr>
        <p:spPr>
          <a:xfrm>
            <a:off x="4334020" y="346142"/>
            <a:ext cx="1814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46,467</a:t>
            </a:r>
            <a:r>
              <a:rPr lang="en-US" altLang="ko-KR" sz="1000" dirty="0"/>
              <a:t> = </a:t>
            </a:r>
          </a:p>
          <a:p>
            <a:r>
              <a:rPr lang="en-US" altLang="ko-KR" sz="1000" dirty="0"/>
              <a:t>(594,400 – 547,933)</a:t>
            </a:r>
            <a:endParaRPr lang="ko-KR" altLang="en-US" sz="10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8891E3E-56EF-E51B-7AC3-B3A071A1CD7E}"/>
              </a:ext>
            </a:extLst>
          </p:cNvPr>
          <p:cNvSpPr/>
          <p:nvPr/>
        </p:nvSpPr>
        <p:spPr>
          <a:xfrm>
            <a:off x="7968539" y="1961270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</a:p>
          <a:p>
            <a:pPr algn="ctr"/>
            <a:r>
              <a:rPr lang="en-US" altLang="ko-KR" sz="1200" dirty="0" err="1"/>
              <a:t>Echart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sankey</a:t>
            </a:r>
            <a:r>
              <a:rPr lang="ko-KR" altLang="en-US" sz="1200" dirty="0"/>
              <a:t>쪽 중에서 </a:t>
            </a:r>
            <a:r>
              <a:rPr lang="ko-KR" altLang="en-US" sz="1200" dirty="0" err="1"/>
              <a:t>활용해야할것</a:t>
            </a:r>
            <a:r>
              <a:rPr lang="ko-KR" altLang="en-US" sz="1200" dirty="0"/>
              <a:t> 같습니다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A856B30-19D1-A935-6497-C58141935A90}"/>
              </a:ext>
            </a:extLst>
          </p:cNvPr>
          <p:cNvSpPr/>
          <p:nvPr/>
        </p:nvSpPr>
        <p:spPr>
          <a:xfrm>
            <a:off x="7968538" y="3086153"/>
            <a:ext cx="3857701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</a:p>
          <a:p>
            <a:pPr algn="ctr"/>
            <a:r>
              <a:rPr lang="ko-KR" altLang="en-US" sz="1200" dirty="0"/>
              <a:t>지역에너지통계연보</a:t>
            </a:r>
            <a:r>
              <a:rPr lang="en-US" altLang="ko-KR" sz="1200" dirty="0"/>
              <a:t>, Ⅴ-4 </a:t>
            </a:r>
            <a:r>
              <a:rPr lang="ko-KR" altLang="en-US" sz="1200" dirty="0"/>
              <a:t>지역별 전력 소비</a:t>
            </a:r>
            <a:endParaRPr lang="en-US" altLang="ko-KR" sz="1200" dirty="0"/>
          </a:p>
          <a:p>
            <a:pPr algn="ctr"/>
            <a:r>
              <a:rPr lang="ko-KR" altLang="en-US" sz="1200" dirty="0"/>
              <a:t>한국전력통계</a:t>
            </a:r>
            <a:r>
              <a:rPr lang="en-US" altLang="ko-KR" sz="1200" dirty="0"/>
              <a:t>, 8-2. </a:t>
            </a:r>
            <a:r>
              <a:rPr lang="ko-KR" altLang="en-US" sz="1200" dirty="0"/>
              <a:t>행정구역별 발전설비 및 발전량 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EAA180-4EF4-43FD-C508-EC1AA269EDD9}"/>
              </a:ext>
            </a:extLst>
          </p:cNvPr>
          <p:cNvSpPr txBox="1"/>
          <p:nvPr/>
        </p:nvSpPr>
        <p:spPr>
          <a:xfrm>
            <a:off x="24457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전력공급</a:t>
            </a:r>
            <a:endParaRPr lang="ko-KR" altLang="en-US" sz="2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562D861-C4B8-74E9-31E2-F3A2DE991E3F}"/>
              </a:ext>
            </a:extLst>
          </p:cNvPr>
          <p:cNvSpPr txBox="1"/>
          <p:nvPr/>
        </p:nvSpPr>
        <p:spPr>
          <a:xfrm>
            <a:off x="6069934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전력수요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C76ED-B2D7-97BD-D32D-6D383915FAD1}"/>
              </a:ext>
            </a:extLst>
          </p:cNvPr>
          <p:cNvSpPr txBox="1"/>
          <p:nvPr/>
        </p:nvSpPr>
        <p:spPr>
          <a:xfrm>
            <a:off x="94380" y="3125270"/>
            <a:ext cx="35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9E945-E0BC-9631-6A56-B2E9ABF4E496}"/>
              </a:ext>
            </a:extLst>
          </p:cNvPr>
          <p:cNvSpPr txBox="1"/>
          <p:nvPr/>
        </p:nvSpPr>
        <p:spPr>
          <a:xfrm>
            <a:off x="709987" y="317433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석탄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8293A-7332-6001-DADE-C203A7892789}"/>
              </a:ext>
            </a:extLst>
          </p:cNvPr>
          <p:cNvSpPr txBox="1"/>
          <p:nvPr/>
        </p:nvSpPr>
        <p:spPr>
          <a:xfrm>
            <a:off x="709987" y="453864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LNG</a:t>
            </a:r>
            <a:endParaRPr lang="ko-KR" alt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A8FCE-1DF4-EB81-0E58-68D4F2B32552}"/>
              </a:ext>
            </a:extLst>
          </p:cNvPr>
          <p:cNvSpPr txBox="1"/>
          <p:nvPr/>
        </p:nvSpPr>
        <p:spPr>
          <a:xfrm>
            <a:off x="709987" y="576900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/>
              <a:t>신재생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9261B-C6B0-114F-EEE4-8F01744262E3}"/>
              </a:ext>
            </a:extLst>
          </p:cNvPr>
          <p:cNvSpPr txBox="1"/>
          <p:nvPr/>
        </p:nvSpPr>
        <p:spPr>
          <a:xfrm>
            <a:off x="709987" y="745656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유류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DB35B-8E4E-B597-9EA5-C7A4CDB2AF8C}"/>
              </a:ext>
            </a:extLst>
          </p:cNvPr>
          <p:cNvSpPr txBox="1"/>
          <p:nvPr/>
        </p:nvSpPr>
        <p:spPr>
          <a:xfrm>
            <a:off x="709987" y="940634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/>
              <a:t>양수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9C84D-59E8-47D9-5CA6-DF864D7C454F}"/>
              </a:ext>
            </a:extLst>
          </p:cNvPr>
          <p:cNvSpPr txBox="1"/>
          <p:nvPr/>
        </p:nvSpPr>
        <p:spPr>
          <a:xfrm>
            <a:off x="709987" y="1047656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기타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B45DD-3ACA-BE93-7213-FD45FC23C863}"/>
              </a:ext>
            </a:extLst>
          </p:cNvPr>
          <p:cNvSpPr txBox="1"/>
          <p:nvPr/>
        </p:nvSpPr>
        <p:spPr>
          <a:xfrm>
            <a:off x="708137" y="178729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36EDDC1-1C2B-D7DE-E945-6DA30191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0854" y="-1255733"/>
            <a:ext cx="6113609" cy="6858000"/>
          </a:xfrm>
          <a:prstGeom prst="rect">
            <a:avLst/>
          </a:prstGeom>
        </p:spPr>
      </p:pic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66ED13F-FB23-4DFC-DA59-C1E34C6B55E5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>
            <a:off x="1228973" y="546197"/>
            <a:ext cx="2075822" cy="149390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7DCBB5-7E2A-B37F-170D-0E237A6ACC79}"/>
              </a:ext>
            </a:extLst>
          </p:cNvPr>
          <p:cNvSpPr txBox="1"/>
          <p:nvPr/>
        </p:nvSpPr>
        <p:spPr>
          <a:xfrm>
            <a:off x="2633787" y="1757511"/>
            <a:ext cx="14059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79,051,163</a:t>
            </a:r>
            <a:endParaRPr lang="ko-KR" altLang="en-US" sz="900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8BDA1D7D-668B-624A-D4F7-70D2818D05D2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>
            <a:off x="1228973" y="669233"/>
            <a:ext cx="2075822" cy="2178311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3CDB8A-818E-75EF-64E9-7D5BA8670F48}"/>
              </a:ext>
            </a:extLst>
          </p:cNvPr>
          <p:cNvSpPr txBox="1"/>
          <p:nvPr/>
        </p:nvSpPr>
        <p:spPr>
          <a:xfrm>
            <a:off x="2546580" y="2769826"/>
            <a:ext cx="7278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4,455,924</a:t>
            </a:r>
            <a:endParaRPr lang="ko-KR" altLang="en-US" sz="900" dirty="0"/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CFF618D6-234A-6E3A-79E3-CC751B259874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 flipV="1">
            <a:off x="1227123" y="425221"/>
            <a:ext cx="2077672" cy="1469797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8BF5AC-72B6-C205-CB25-1C8800950191}"/>
              </a:ext>
            </a:extLst>
          </p:cNvPr>
          <p:cNvSpPr txBox="1"/>
          <p:nvPr/>
        </p:nvSpPr>
        <p:spPr>
          <a:xfrm>
            <a:off x="2533214" y="37344"/>
            <a:ext cx="77158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176,054,012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C855560-FC31-5EAD-6065-6D4480EB6117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1227123" y="1232662"/>
            <a:ext cx="2077672" cy="1274501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D18DF5-AD76-F9B5-05C4-E780D491385D}"/>
              </a:ext>
            </a:extLst>
          </p:cNvPr>
          <p:cNvSpPr txBox="1"/>
          <p:nvPr/>
        </p:nvSpPr>
        <p:spPr>
          <a:xfrm>
            <a:off x="3304795" y="112494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06842535-9E48-076B-16F6-5A5B0C3E0608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1227123" y="2040103"/>
            <a:ext cx="2077672" cy="1079205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E6E5F4-5E46-D2A2-3E38-F25BEE38558C}"/>
              </a:ext>
            </a:extLst>
          </p:cNvPr>
          <p:cNvSpPr txBox="1"/>
          <p:nvPr/>
        </p:nvSpPr>
        <p:spPr>
          <a:xfrm>
            <a:off x="3304795" y="193238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CB1C57-E4E1-5FCE-E99C-705900955FBD}"/>
              </a:ext>
            </a:extLst>
          </p:cNvPr>
          <p:cNvSpPr txBox="1"/>
          <p:nvPr/>
        </p:nvSpPr>
        <p:spPr>
          <a:xfrm>
            <a:off x="2655632" y="2073725"/>
            <a:ext cx="140590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84,523,725</a:t>
            </a:r>
          </a:p>
          <a:p>
            <a:r>
              <a:rPr lang="en-US" altLang="ko-KR" sz="900" dirty="0"/>
              <a:t>(=163,574,888 – 79,051,163)</a:t>
            </a:r>
            <a:endParaRPr lang="ko-KR" altLang="en-US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C751BE-135D-2F49-5130-BDA0ABD4F40E}"/>
              </a:ext>
            </a:extLst>
          </p:cNvPr>
          <p:cNvSpPr txBox="1"/>
          <p:nvPr/>
        </p:nvSpPr>
        <p:spPr>
          <a:xfrm rot="5400000">
            <a:off x="1041167" y="96223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CCC695-378A-177E-92DD-2D370A1A9F9A}"/>
              </a:ext>
            </a:extLst>
          </p:cNvPr>
          <p:cNvSpPr txBox="1"/>
          <p:nvPr/>
        </p:nvSpPr>
        <p:spPr>
          <a:xfrm rot="5400000">
            <a:off x="1102127" y="354183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74D76D-0E6C-D926-0E33-BE0C51F96487}"/>
              </a:ext>
            </a:extLst>
          </p:cNvPr>
          <p:cNvSpPr txBox="1"/>
          <p:nvPr/>
        </p:nvSpPr>
        <p:spPr>
          <a:xfrm rot="5400000">
            <a:off x="1102127" y="43928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6EDC5C-D34E-EF7C-9BA4-187BB71AFE7D}"/>
              </a:ext>
            </a:extLst>
          </p:cNvPr>
          <p:cNvSpPr txBox="1"/>
          <p:nvPr/>
        </p:nvSpPr>
        <p:spPr>
          <a:xfrm rot="5400000">
            <a:off x="1102127" y="523505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386BA103-477B-5D53-2DF4-30E6F0458850}"/>
              </a:ext>
            </a:extLst>
          </p:cNvPr>
          <p:cNvSpPr/>
          <p:nvPr/>
        </p:nvSpPr>
        <p:spPr>
          <a:xfrm>
            <a:off x="2095306" y="6448234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 기준으로</a:t>
            </a:r>
            <a:r>
              <a:rPr lang="en-US" altLang="ko-KR" sz="1100" dirty="0">
                <a:solidFill>
                  <a:schemeClr val="tx1"/>
                </a:solidFill>
              </a:rPr>
              <a:t>, 17</a:t>
            </a:r>
            <a:r>
              <a:rPr lang="ko-KR" altLang="en-US" sz="1100" dirty="0">
                <a:solidFill>
                  <a:schemeClr val="tx1"/>
                </a:solidFill>
              </a:rPr>
              <a:t>개 시도 다 </a:t>
            </a:r>
            <a:r>
              <a:rPr lang="ko-KR" altLang="en-US" sz="1100" dirty="0" err="1">
                <a:solidFill>
                  <a:schemeClr val="tx1"/>
                </a:solidFill>
              </a:rPr>
              <a:t>합칠때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발전량의 총합은 </a:t>
            </a:r>
            <a:r>
              <a:rPr lang="en-US" altLang="ko-KR" sz="1100" dirty="0">
                <a:solidFill>
                  <a:schemeClr val="tx1"/>
                </a:solidFill>
              </a:rPr>
              <a:t>594,400 (GWh)</a:t>
            </a:r>
            <a:r>
              <a:rPr lang="ko-KR" altLang="en-US" sz="1100" dirty="0">
                <a:solidFill>
                  <a:schemeClr val="tx1"/>
                </a:solidFill>
              </a:rPr>
              <a:t>가 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378180-E4BA-CFC3-AFD3-7EAF5E3D9547}"/>
              </a:ext>
            </a:extLst>
          </p:cNvPr>
          <p:cNvSpPr txBox="1"/>
          <p:nvPr/>
        </p:nvSpPr>
        <p:spPr>
          <a:xfrm>
            <a:off x="2481287" y="1338579"/>
            <a:ext cx="8235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194,932,561</a:t>
            </a:r>
            <a:endParaRPr lang="ko-KR" altLang="en-US" sz="900" dirty="0"/>
          </a:p>
        </p:txBody>
      </p:sp>
      <p:sp>
        <p:nvSpPr>
          <p:cNvPr id="78" name="말풍선: 사각형 77">
            <a:extLst>
              <a:ext uri="{FF2B5EF4-FFF2-40B4-BE49-F238E27FC236}">
                <a16:creationId xmlns:a16="http://schemas.microsoft.com/office/drawing/2014/main" id="{C9C2DD7A-6115-E3CA-BBC7-398F4DF2D174}"/>
              </a:ext>
            </a:extLst>
          </p:cNvPr>
          <p:cNvSpPr/>
          <p:nvPr/>
        </p:nvSpPr>
        <p:spPr>
          <a:xfrm>
            <a:off x="8890149" y="-297647"/>
            <a:ext cx="2857694" cy="595293"/>
          </a:xfrm>
          <a:prstGeom prst="wedgeRectCallout">
            <a:avLst>
              <a:gd name="adj1" fmla="val -121032"/>
              <a:gd name="adj2" fmla="val 3765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발전량</a:t>
            </a:r>
            <a:r>
              <a:rPr lang="en-US" altLang="ko-KR" sz="1100" dirty="0">
                <a:solidFill>
                  <a:schemeClr val="tx1"/>
                </a:solidFill>
              </a:rPr>
              <a:t>(594,400)</a:t>
            </a:r>
            <a:r>
              <a:rPr lang="ko-KR" altLang="en-US" sz="1100" dirty="0">
                <a:solidFill>
                  <a:schemeClr val="tx1"/>
                </a:solidFill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전력소비량의 합 </a:t>
            </a:r>
            <a:r>
              <a:rPr lang="en-US" altLang="ko-KR" sz="1100" dirty="0">
                <a:solidFill>
                  <a:schemeClr val="tx1"/>
                </a:solidFill>
              </a:rPr>
              <a:t>(547,933)</a:t>
            </a:r>
            <a:r>
              <a:rPr lang="ko-KR" altLang="en-US" sz="1100" dirty="0">
                <a:solidFill>
                  <a:schemeClr val="tx1"/>
                </a:solidFill>
              </a:rPr>
              <a:t>을 뺀 </a:t>
            </a:r>
            <a:r>
              <a:rPr lang="en-US" altLang="ko-KR" sz="1100" b="1" dirty="0">
                <a:solidFill>
                  <a:schemeClr val="tx1"/>
                </a:solidFill>
              </a:rPr>
              <a:t>46,467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0CA04C0-8FB9-7ED7-A1C5-DFA5A706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76" y="-2795298"/>
            <a:ext cx="9906000" cy="228024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826E84A-BFDD-F2D0-EFF7-1C1E94DABC2A}"/>
              </a:ext>
            </a:extLst>
          </p:cNvPr>
          <p:cNvSpPr txBox="1"/>
          <p:nvPr/>
        </p:nvSpPr>
        <p:spPr>
          <a:xfrm>
            <a:off x="6788098" y="3362121"/>
            <a:ext cx="35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   </a:t>
            </a: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F8A43E34-8B61-3157-6CBC-3E597006915E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4204445" y="2586924"/>
            <a:ext cx="1863529" cy="413734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B4D22408-4F90-6569-2A7E-32F8C7C422FD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4250837" y="3518148"/>
            <a:ext cx="1847130" cy="13141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AA2DFD1A-277B-063D-5791-639785BC6D5F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4250837" y="4449372"/>
            <a:ext cx="1847130" cy="19829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80051517-CE03-F00A-689D-DBBD689906B9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4282781" y="5380597"/>
            <a:ext cx="1731880" cy="2944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79AE351-9AFA-678A-38B8-1F784492F29C}"/>
              </a:ext>
            </a:extLst>
          </p:cNvPr>
          <p:cNvSpPr txBox="1"/>
          <p:nvPr/>
        </p:nvSpPr>
        <p:spPr>
          <a:xfrm>
            <a:off x="5198893" y="2762131"/>
            <a:ext cx="12026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292,207-74,060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9E78F6-E476-DFF6-8159-CB1CAB99FE75}"/>
              </a:ext>
            </a:extLst>
          </p:cNvPr>
          <p:cNvSpPr txBox="1"/>
          <p:nvPr/>
        </p:nvSpPr>
        <p:spPr>
          <a:xfrm>
            <a:off x="5198893" y="3633110"/>
            <a:ext cx="12026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4,465-1,332</a:t>
            </a:r>
            <a:endParaRPr lang="ko-KR" altLang="en-US" sz="1000" dirty="0"/>
          </a:p>
        </p:txBody>
      </p: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DAF00B3D-8221-4931-18F8-A3D8508051A2}"/>
              </a:ext>
            </a:extLst>
          </p:cNvPr>
          <p:cNvSpPr/>
          <p:nvPr/>
        </p:nvSpPr>
        <p:spPr>
          <a:xfrm>
            <a:off x="6556967" y="6283203"/>
            <a:ext cx="2857694" cy="595293"/>
          </a:xfrm>
          <a:prstGeom prst="wedgeRectCallout">
            <a:avLst>
              <a:gd name="adj1" fmla="val -45304"/>
              <a:gd name="adj2" fmla="val -138347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전부 합치면 </a:t>
            </a:r>
            <a:r>
              <a:rPr lang="en-US" altLang="ko-KR" sz="1100" dirty="0">
                <a:solidFill>
                  <a:schemeClr val="tx1"/>
                </a:solidFill>
              </a:rPr>
              <a:t>547,933 (GWh) 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4" name="말풍선: 사각형 113">
            <a:extLst>
              <a:ext uri="{FF2B5EF4-FFF2-40B4-BE49-F238E27FC236}">
                <a16:creationId xmlns:a16="http://schemas.microsoft.com/office/drawing/2014/main" id="{069E111C-46B1-429F-2847-94588DE7249F}"/>
              </a:ext>
            </a:extLst>
          </p:cNvPr>
          <p:cNvSpPr/>
          <p:nvPr/>
        </p:nvSpPr>
        <p:spPr>
          <a:xfrm>
            <a:off x="8570117" y="4132531"/>
            <a:ext cx="2857694" cy="875234"/>
          </a:xfrm>
          <a:prstGeom prst="wedgeRectCallout">
            <a:avLst>
              <a:gd name="adj1" fmla="val -6106"/>
              <a:gd name="adj2" fmla="val -6858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한국전력통계 최신 데이터는 </a:t>
            </a:r>
            <a:r>
              <a:rPr lang="en-US" altLang="ko-KR" sz="1100" dirty="0">
                <a:solidFill>
                  <a:schemeClr val="tx1"/>
                </a:solidFill>
              </a:rPr>
              <a:t>2023</a:t>
            </a:r>
            <a:r>
              <a:rPr lang="ko-KR" altLang="en-US" sz="1100" dirty="0">
                <a:solidFill>
                  <a:schemeClr val="tx1"/>
                </a:solidFill>
              </a:rPr>
              <a:t>년 실적치인데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지역에너지통계연보의 최신은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실적치라서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ko-KR" altLang="en-US" sz="1100" dirty="0" err="1">
                <a:solidFill>
                  <a:schemeClr val="tx1"/>
                </a:solidFill>
              </a:rPr>
              <a:t>사용해야할</a:t>
            </a:r>
            <a:r>
              <a:rPr lang="ko-KR" altLang="en-US" sz="1100" dirty="0">
                <a:solidFill>
                  <a:schemeClr val="tx1"/>
                </a:solidFill>
              </a:rPr>
              <a:t> 것 같습니다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A75993DA-F00D-3F4A-6301-5CF49AC7940D}"/>
              </a:ext>
            </a:extLst>
          </p:cNvPr>
          <p:cNvSpPr/>
          <p:nvPr/>
        </p:nvSpPr>
        <p:spPr>
          <a:xfrm>
            <a:off x="-1311874" y="6563920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개의 </a:t>
            </a:r>
            <a:r>
              <a:rPr lang="en-US" altLang="ko-KR" sz="1100" dirty="0">
                <a:solidFill>
                  <a:schemeClr val="tx1"/>
                </a:solidFill>
              </a:rPr>
              <a:t>bar </a:t>
            </a:r>
            <a:r>
              <a:rPr lang="ko-KR" altLang="en-US" sz="1100" dirty="0">
                <a:solidFill>
                  <a:schemeClr val="tx1"/>
                </a:solidFill>
              </a:rPr>
              <a:t>길이가 모두 같았으면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 (</a:t>
            </a:r>
            <a:r>
              <a:rPr lang="ko-KR" altLang="en-US" sz="1100" dirty="0">
                <a:solidFill>
                  <a:schemeClr val="tx1"/>
                </a:solidFill>
              </a:rPr>
              <a:t>맨 왼쪽 전력공급 </a:t>
            </a:r>
            <a:r>
              <a:rPr lang="en-US" altLang="ko-KR" sz="1100" dirty="0">
                <a:solidFill>
                  <a:schemeClr val="tx1"/>
                </a:solidFill>
              </a:rPr>
              <a:t>bar, </a:t>
            </a:r>
            <a:r>
              <a:rPr lang="ko-KR" altLang="en-US" sz="1100" dirty="0">
                <a:solidFill>
                  <a:schemeClr val="tx1"/>
                </a:solidFill>
              </a:rPr>
              <a:t>가운데 발전량 </a:t>
            </a:r>
            <a:r>
              <a:rPr lang="en-US" altLang="ko-KR" sz="1100" dirty="0">
                <a:solidFill>
                  <a:schemeClr val="tx1"/>
                </a:solidFill>
              </a:rPr>
              <a:t>bar, </a:t>
            </a:r>
            <a:r>
              <a:rPr lang="ko-KR" altLang="en-US" sz="1100" dirty="0">
                <a:solidFill>
                  <a:schemeClr val="tx1"/>
                </a:solidFill>
              </a:rPr>
              <a:t>전력수요 </a:t>
            </a:r>
            <a:r>
              <a:rPr lang="en-US" altLang="ko-KR" sz="1100" dirty="0">
                <a:solidFill>
                  <a:schemeClr val="tx1"/>
                </a:solidFill>
              </a:rPr>
              <a:t>bar)</a:t>
            </a:r>
          </a:p>
        </p:txBody>
      </p:sp>
    </p:spTree>
    <p:extLst>
      <p:ext uri="{BB962C8B-B14F-4D97-AF65-F5344CB8AC3E}">
        <p14:creationId xmlns:p14="http://schemas.microsoft.com/office/powerpoint/2010/main" val="190011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B3A02-E2DB-2528-D47C-2B77662E6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5373C-9ADD-9E62-9B81-8D21DA60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025A99-4D5A-644F-A765-CB523B302BC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5A153-DEC0-EE52-FD59-970A035C31A2}"/>
              </a:ext>
            </a:extLst>
          </p:cNvPr>
          <p:cNvSpPr/>
          <p:nvPr/>
        </p:nvSpPr>
        <p:spPr>
          <a:xfrm>
            <a:off x="468343" y="4757391"/>
            <a:ext cx="3462898" cy="545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(‘</a:t>
            </a:r>
            <a:r>
              <a:rPr lang="ko-KR" altLang="en-US" sz="1200" dirty="0"/>
              <a:t>계</a:t>
            </a:r>
            <a:r>
              <a:rPr lang="en-US" altLang="ko-KR" sz="1200" dirty="0"/>
              <a:t>’ </a:t>
            </a:r>
            <a:r>
              <a:rPr lang="ko-KR" altLang="en-US" sz="1200" dirty="0"/>
              <a:t>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EE3396-ED9F-F1DF-1A2B-7D5432E6822A}"/>
              </a:ext>
            </a:extLst>
          </p:cNvPr>
          <p:cNvSpPr/>
          <p:nvPr/>
        </p:nvSpPr>
        <p:spPr>
          <a:xfrm>
            <a:off x="1050021" y="1191727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발전량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894445-104C-F793-C1AC-7598BD30E92F}"/>
              </a:ext>
            </a:extLst>
          </p:cNvPr>
          <p:cNvSpPr/>
          <p:nvPr/>
        </p:nvSpPr>
        <p:spPr>
          <a:xfrm>
            <a:off x="468343" y="119172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E1CF9-39DD-EA04-F22C-2C7F2557D58D}"/>
              </a:ext>
            </a:extLst>
          </p:cNvPr>
          <p:cNvSpPr/>
          <p:nvPr/>
        </p:nvSpPr>
        <p:spPr>
          <a:xfrm>
            <a:off x="2220766" y="1191727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25D742-03D7-5586-2506-5A841D1E2CFF}"/>
              </a:ext>
            </a:extLst>
          </p:cNvPr>
          <p:cNvSpPr/>
          <p:nvPr/>
        </p:nvSpPr>
        <p:spPr>
          <a:xfrm>
            <a:off x="5137968" y="135213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28317-D7BE-7AA3-9F3F-A0A6EDB72AF4}"/>
              </a:ext>
            </a:extLst>
          </p:cNvPr>
          <p:cNvSpPr txBox="1"/>
          <p:nvPr/>
        </p:nvSpPr>
        <p:spPr>
          <a:xfrm>
            <a:off x="5324470" y="465502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DB6812-9EC4-E038-121B-0EB609ACF578}"/>
              </a:ext>
            </a:extLst>
          </p:cNvPr>
          <p:cNvSpPr txBox="1"/>
          <p:nvPr/>
        </p:nvSpPr>
        <p:spPr>
          <a:xfrm>
            <a:off x="5816608" y="462658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48B65-E3AC-2FB1-D064-0C824F6C6BCD}"/>
              </a:ext>
            </a:extLst>
          </p:cNvPr>
          <p:cNvSpPr txBox="1"/>
          <p:nvPr/>
        </p:nvSpPr>
        <p:spPr>
          <a:xfrm>
            <a:off x="7456094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C6B10-B254-0188-9B16-7F54AF014138}"/>
              </a:ext>
            </a:extLst>
          </p:cNvPr>
          <p:cNvSpPr txBox="1"/>
          <p:nvPr/>
        </p:nvSpPr>
        <p:spPr>
          <a:xfrm>
            <a:off x="7975773" y="4683893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EA73B-B132-475F-1F79-0BB1CDC14BAF}"/>
              </a:ext>
            </a:extLst>
          </p:cNvPr>
          <p:cNvSpPr txBox="1"/>
          <p:nvPr/>
        </p:nvSpPr>
        <p:spPr>
          <a:xfrm>
            <a:off x="6308746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2F3A-74F7-451B-CF0B-47EA88A66F90}"/>
              </a:ext>
            </a:extLst>
          </p:cNvPr>
          <p:cNvSpPr txBox="1"/>
          <p:nvPr/>
        </p:nvSpPr>
        <p:spPr>
          <a:xfrm>
            <a:off x="234569" y="538266"/>
            <a:ext cx="28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발전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발전현황을 총 발전량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3282B0-CDD3-4A6C-38E6-0B44AED001DB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발전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67193-3972-EAB1-69C4-BDDCD2295A32}"/>
              </a:ext>
            </a:extLst>
          </p:cNvPr>
          <p:cNvSpPr txBox="1"/>
          <p:nvPr/>
        </p:nvSpPr>
        <p:spPr>
          <a:xfrm>
            <a:off x="4731034" y="538266"/>
            <a:ext cx="408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전력자급률</a:t>
            </a:r>
            <a:endParaRPr lang="en-US" altLang="ko-KR" sz="700" b="1" dirty="0"/>
          </a:p>
          <a:p>
            <a:r>
              <a:rPr lang="ko-KR" altLang="en-US" sz="500" b="1" dirty="0"/>
              <a:t>전국 시도별 전력 발전량과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소비량을 통해 전력자급률을 계산하여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보여줍니다</a:t>
            </a:r>
            <a:r>
              <a:rPr lang="en-US" altLang="ko-KR" sz="500" b="1" dirty="0"/>
              <a:t>: </a:t>
            </a:r>
            <a:r>
              <a:rPr lang="ko-KR" altLang="en-US" sz="500" b="1" dirty="0"/>
              <a:t>전력자급률 </a:t>
            </a:r>
            <a:r>
              <a:rPr lang="en-US" altLang="ko-KR" sz="500" b="1" dirty="0"/>
              <a:t>(%) 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= 100 * </a:t>
            </a:r>
            <a:r>
              <a:rPr lang="ko-KR" altLang="en-US" sz="500" b="1" dirty="0"/>
              <a:t>전력 발전량 </a:t>
            </a:r>
            <a:r>
              <a:rPr lang="en-US" altLang="ko-KR" sz="500" b="1" dirty="0"/>
              <a:t>/ </a:t>
            </a:r>
            <a:r>
              <a:rPr lang="ko-KR" altLang="en-US" sz="500" b="1" dirty="0"/>
              <a:t>전력 소비량</a:t>
            </a:r>
            <a:r>
              <a:rPr lang="en-US" altLang="ko-KR" sz="500" b="1" dirty="0"/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CE612-F22D-A531-D3BC-53836A8802EF}"/>
              </a:ext>
            </a:extLst>
          </p:cNvPr>
          <p:cNvSpPr/>
          <p:nvPr/>
        </p:nvSpPr>
        <p:spPr>
          <a:xfrm>
            <a:off x="5355807" y="52233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https://echarts.apache.org/examples/en/editor.html?c=mix-line-bar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094D61-C5B8-2112-7902-42B5E163CE14}"/>
              </a:ext>
            </a:extLst>
          </p:cNvPr>
          <p:cNvSpPr/>
          <p:nvPr/>
        </p:nvSpPr>
        <p:spPr>
          <a:xfrm>
            <a:off x="5351501" y="60182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49BCC-9BDB-95BD-C745-1795EB3DB281}"/>
              </a:ext>
            </a:extLst>
          </p:cNvPr>
          <p:cNvSpPr txBox="1"/>
          <p:nvPr/>
        </p:nvSpPr>
        <p:spPr>
          <a:xfrm>
            <a:off x="4992644" y="7357825"/>
            <a:ext cx="3472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부문별 말고</a:t>
            </a:r>
            <a:r>
              <a:rPr lang="en-US" altLang="ko-KR" sz="1100" dirty="0"/>
              <a:t>, </a:t>
            </a:r>
            <a:r>
              <a:rPr lang="ko-KR" altLang="en-US" sz="1100" dirty="0"/>
              <a:t>연도가 적혀 있는 </a:t>
            </a:r>
            <a:r>
              <a:rPr lang="en-US" altLang="ko-KR" sz="1100" dirty="0"/>
              <a:t>row</a:t>
            </a:r>
            <a:r>
              <a:rPr lang="ko-KR" altLang="en-US" sz="1100" dirty="0"/>
              <a:t>에 있는 수치 활용</a:t>
            </a:r>
            <a:endParaRPr lang="en-US" altLang="ko-KR" sz="11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D0032B1-53D6-BB88-DFE0-0084ADA3AB3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6579024" y="6853898"/>
            <a:ext cx="653875" cy="353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CA19E41-0675-2F85-8B1D-C668C8FF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22" y="7130794"/>
            <a:ext cx="856258" cy="98901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DB468B2-28A6-C1F2-3092-11E7D8A10651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5400000">
            <a:off x="1526243" y="5816242"/>
            <a:ext cx="1186626" cy="160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085107-96BD-DB83-934B-E92219A14B4F}"/>
              </a:ext>
            </a:extLst>
          </p:cNvPr>
          <p:cNvSpPr txBox="1"/>
          <p:nvPr/>
        </p:nvSpPr>
        <p:spPr>
          <a:xfrm>
            <a:off x="302993" y="6489791"/>
            <a:ext cx="34726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2023</a:t>
            </a:r>
            <a:r>
              <a:rPr lang="ko-KR" altLang="en-US" sz="1100" dirty="0"/>
              <a:t>년</a:t>
            </a:r>
            <a:r>
              <a:rPr lang="en-US" altLang="ko-KR" sz="1100" dirty="0"/>
              <a:t>~ 2017</a:t>
            </a:r>
            <a:r>
              <a:rPr lang="ko-KR" altLang="en-US" sz="1100" dirty="0"/>
              <a:t>년 데이터 존재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2024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(2023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 </a:t>
            </a:r>
            <a:r>
              <a:rPr lang="ko-KR" altLang="en-US" sz="1100" dirty="0"/>
              <a:t>통계 </a:t>
            </a:r>
            <a:r>
              <a:rPr lang="en-US" altLang="ko-KR" sz="1100" dirty="0"/>
              <a:t>~ 2018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(2017 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</a:t>
            </a:r>
            <a:r>
              <a:rPr lang="ko-KR" altLang="en-US" sz="1100" dirty="0"/>
              <a:t> 통계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5FFD42-7A7D-B1F4-CB93-09DCF6A07D44}"/>
              </a:ext>
            </a:extLst>
          </p:cNvPr>
          <p:cNvSpPr/>
          <p:nvPr/>
        </p:nvSpPr>
        <p:spPr>
          <a:xfrm>
            <a:off x="-83968" y="101401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DA3C8-3941-34C9-241B-EACD79B1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10" y="1627010"/>
            <a:ext cx="3630241" cy="29828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01521C-45A3-9655-4C75-8B7F322DF3A5}"/>
              </a:ext>
            </a:extLst>
          </p:cNvPr>
          <p:cNvSpPr txBox="1"/>
          <p:nvPr/>
        </p:nvSpPr>
        <p:spPr>
          <a:xfrm>
            <a:off x="6728970" y="46435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523BF8-293D-3321-8974-910676F773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532" t="-42" r="35501" b="96679"/>
          <a:stretch/>
        </p:blipFill>
        <p:spPr>
          <a:xfrm>
            <a:off x="5025071" y="1876324"/>
            <a:ext cx="3207854" cy="355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568C1B-D491-E891-F29F-3CA153C4B90A}"/>
              </a:ext>
            </a:extLst>
          </p:cNvPr>
          <p:cNvSpPr txBox="1"/>
          <p:nvPr/>
        </p:nvSpPr>
        <p:spPr>
          <a:xfrm>
            <a:off x="5324471" y="1900675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916E6-93B5-CBCB-D40A-70686433A1BA}"/>
              </a:ext>
            </a:extLst>
          </p:cNvPr>
          <p:cNvSpPr txBox="1"/>
          <p:nvPr/>
        </p:nvSpPr>
        <p:spPr>
          <a:xfrm>
            <a:off x="6397891" y="1900675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741C8-2373-EFA4-DC5E-35C11676C6D8}"/>
              </a:ext>
            </a:extLst>
          </p:cNvPr>
          <p:cNvSpPr txBox="1"/>
          <p:nvPr/>
        </p:nvSpPr>
        <p:spPr>
          <a:xfrm>
            <a:off x="7480596" y="1896907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638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CF927-9237-2066-0AF0-0A2CF10747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A3BF27-72F9-46AA-B6BB-4BA584D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29918" y="720240"/>
            <a:ext cx="3811897" cy="261028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B0136-36F7-D06D-410B-6DC21F1385D4}"/>
              </a:ext>
            </a:extLst>
          </p:cNvPr>
          <p:cNvSpPr/>
          <p:nvPr/>
        </p:nvSpPr>
        <p:spPr>
          <a:xfrm>
            <a:off x="424941" y="33412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65656-271E-52D7-B768-544C9A50EB3E}"/>
              </a:ext>
            </a:extLst>
          </p:cNvPr>
          <p:cNvSpPr/>
          <p:nvPr/>
        </p:nvSpPr>
        <p:spPr>
          <a:xfrm>
            <a:off x="424942" y="4198780"/>
            <a:ext cx="3616872" cy="49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5CF9B9-1624-A1E5-3A4B-D93CF73F8D60}"/>
              </a:ext>
            </a:extLst>
          </p:cNvPr>
          <p:cNvSpPr/>
          <p:nvPr/>
        </p:nvSpPr>
        <p:spPr>
          <a:xfrm>
            <a:off x="323849" y="873922"/>
            <a:ext cx="3811897" cy="234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7CD8A0-45E1-31F8-489A-F0D0B495447E}"/>
              </a:ext>
            </a:extLst>
          </p:cNvPr>
          <p:cNvSpPr txBox="1"/>
          <p:nvPr/>
        </p:nvSpPr>
        <p:spPr>
          <a:xfrm>
            <a:off x="32384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원자력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7E422-7595-2480-6946-53BB4AC00C3F}"/>
              </a:ext>
            </a:extLst>
          </p:cNvPr>
          <p:cNvSpPr txBox="1"/>
          <p:nvPr/>
        </p:nvSpPr>
        <p:spPr>
          <a:xfrm>
            <a:off x="137159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석탄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2D5DB-CC76-EDB1-9F2E-E998C7CC03A1}"/>
              </a:ext>
            </a:extLst>
          </p:cNvPr>
          <p:cNvSpPr txBox="1"/>
          <p:nvPr/>
        </p:nvSpPr>
        <p:spPr>
          <a:xfrm>
            <a:off x="2555354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….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35E9E-1659-47E6-67E3-3070C0B8DACF}"/>
              </a:ext>
            </a:extLst>
          </p:cNvPr>
          <p:cNvSpPr txBox="1"/>
          <p:nvPr/>
        </p:nvSpPr>
        <p:spPr>
          <a:xfrm>
            <a:off x="3513435" y="806332"/>
            <a:ext cx="528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기타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29716-D9DB-1DE6-9643-A41DCB817856}"/>
              </a:ext>
            </a:extLst>
          </p:cNvPr>
          <p:cNvSpPr txBox="1"/>
          <p:nvPr/>
        </p:nvSpPr>
        <p:spPr>
          <a:xfrm>
            <a:off x="441039" y="5282554"/>
            <a:ext cx="347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원자력</a:t>
            </a:r>
            <a:r>
              <a:rPr lang="en-US" altLang="ko-KR" sz="1100" dirty="0"/>
              <a:t>, </a:t>
            </a:r>
            <a:r>
              <a:rPr lang="ko-KR" altLang="en-US" sz="1100" dirty="0"/>
              <a:t>석탄</a:t>
            </a:r>
            <a:r>
              <a:rPr lang="en-US" altLang="ko-KR" sz="1100" dirty="0"/>
              <a:t>, LNG, </a:t>
            </a:r>
            <a:r>
              <a:rPr lang="ko-KR" altLang="en-US" sz="1100" dirty="0"/>
              <a:t>신재생</a:t>
            </a:r>
            <a:r>
              <a:rPr lang="en-US" altLang="ko-KR" sz="1100" dirty="0"/>
              <a:t>, </a:t>
            </a:r>
            <a:r>
              <a:rPr lang="ko-KR" altLang="en-US" sz="1100" dirty="0"/>
              <a:t>유류</a:t>
            </a:r>
            <a:r>
              <a:rPr lang="en-US" altLang="ko-KR" sz="1100" dirty="0"/>
              <a:t>, </a:t>
            </a:r>
            <a:r>
              <a:rPr lang="ko-KR" altLang="en-US" sz="1100" dirty="0"/>
              <a:t>양수</a:t>
            </a:r>
            <a:r>
              <a:rPr lang="en-US" altLang="ko-KR" sz="1100" dirty="0"/>
              <a:t>, </a:t>
            </a:r>
            <a:r>
              <a:rPr lang="ko-KR" altLang="en-US" sz="1100" dirty="0"/>
              <a:t>기타</a:t>
            </a:r>
            <a:endParaRPr lang="en-US" altLang="ko-KR" sz="1100" dirty="0"/>
          </a:p>
          <a:p>
            <a:r>
              <a:rPr lang="en-US" altLang="ko-KR" sz="1100" dirty="0"/>
              <a:t>*(</a:t>
            </a:r>
            <a:r>
              <a:rPr lang="ko-KR" altLang="en-US" sz="1100" dirty="0"/>
              <a:t>석탄 </a:t>
            </a:r>
            <a:r>
              <a:rPr lang="en-US" altLang="ko-KR" sz="1100" dirty="0"/>
              <a:t>= </a:t>
            </a:r>
            <a:r>
              <a:rPr lang="ko-KR" altLang="en-US" sz="1100" dirty="0"/>
              <a:t>무연탄 </a:t>
            </a:r>
            <a:r>
              <a:rPr lang="en-US" altLang="ko-KR" sz="1100" dirty="0"/>
              <a:t>+ </a:t>
            </a:r>
            <a:r>
              <a:rPr lang="ko-KR" altLang="en-US" sz="1100" dirty="0"/>
              <a:t>유연탄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A11BC7A-9D6A-6FE0-419C-2742B20EA09A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5400000">
            <a:off x="1908833" y="4958008"/>
            <a:ext cx="593079" cy="56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144799-9210-1DBA-B4A6-13AA576EAD62}"/>
              </a:ext>
            </a:extLst>
          </p:cNvPr>
          <p:cNvSpPr/>
          <p:nvPr/>
        </p:nvSpPr>
        <p:spPr>
          <a:xfrm>
            <a:off x="419945" y="497426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9C58E7-C003-78E8-F0AC-D7A46EF28969}"/>
              </a:ext>
            </a:extLst>
          </p:cNvPr>
          <p:cNvSpPr/>
          <p:nvPr/>
        </p:nvSpPr>
        <p:spPr>
          <a:xfrm>
            <a:off x="2218572" y="497426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에너지원별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2416AC-F429-37B7-5963-51322FA66CF7}"/>
              </a:ext>
            </a:extLst>
          </p:cNvPr>
          <p:cNvSpPr/>
          <p:nvPr/>
        </p:nvSpPr>
        <p:spPr>
          <a:xfrm>
            <a:off x="1027719" y="497426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발전량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930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F026E-E35A-56BC-EFC8-9D5C54264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AE0C7-91CB-7C14-9642-702A5702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8B474-A90B-A6F8-9469-CF90E8C99B9B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6B454C-FE8C-DAD7-F29F-9D527E1D870F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D6DDF-C3C4-3A0A-861A-4E6BC3D2AB0C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389C8-BE09-22F3-82E1-5C57F0D75148}"/>
              </a:ext>
            </a:extLst>
          </p:cNvPr>
          <p:cNvSpPr txBox="1"/>
          <p:nvPr/>
        </p:nvSpPr>
        <p:spPr>
          <a:xfrm>
            <a:off x="468343" y="197327"/>
            <a:ext cx="2115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전력 발전량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소비량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자급률 추이</a:t>
            </a:r>
            <a:endParaRPr lang="en-US" altLang="ko-KR" sz="700" b="1" dirty="0"/>
          </a:p>
          <a:p>
            <a:r>
              <a:rPr lang="ko-KR" altLang="en-US" sz="500" b="1" dirty="0"/>
              <a:t>전국 시도별 전력 수급 추이</a:t>
            </a:r>
            <a:r>
              <a:rPr lang="en-US" altLang="ko-KR" sz="500" b="1" dirty="0"/>
              <a:t>(1991~2022)</a:t>
            </a:r>
            <a:r>
              <a:rPr lang="ko-KR" altLang="en-US" sz="500" b="1" dirty="0"/>
              <a:t>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8BA1E-8AB3-1175-FB58-D767510B9F18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발전량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D38B3-67B4-3202-EBCF-CAFE5552717C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소비량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5DAE0-2ED6-BA16-D608-CA632DF962EC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자급률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FD301-943B-6AA2-6B24-530FF9A315E1}"/>
              </a:ext>
            </a:extLst>
          </p:cNvPr>
          <p:cNvSpPr txBox="1"/>
          <p:nvPr/>
        </p:nvSpPr>
        <p:spPr>
          <a:xfrm>
            <a:off x="6311288" y="12869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/>
              <a:t>서울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52023-E412-CC3A-D33F-F7868E035D95}"/>
              </a:ext>
            </a:extLst>
          </p:cNvPr>
          <p:cNvSpPr txBox="1"/>
          <p:nvPr/>
        </p:nvSpPr>
        <p:spPr>
          <a:xfrm>
            <a:off x="6311288" y="16806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8FB0A-D4E5-F377-FD27-F8A5A294A728}"/>
              </a:ext>
            </a:extLst>
          </p:cNvPr>
          <p:cNvSpPr txBox="1"/>
          <p:nvPr/>
        </p:nvSpPr>
        <p:spPr>
          <a:xfrm rot="16200000">
            <a:off x="6242442" y="2706169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6DE40-DFD0-0054-5EA4-57ED128E83DB}"/>
              </a:ext>
            </a:extLst>
          </p:cNvPr>
          <p:cNvSpPr txBox="1"/>
          <p:nvPr/>
        </p:nvSpPr>
        <p:spPr>
          <a:xfrm>
            <a:off x="6242442" y="30968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1F1BF-8B3B-70ED-40B6-D03E2DE5C939}"/>
              </a:ext>
            </a:extLst>
          </p:cNvPr>
          <p:cNvSpPr txBox="1"/>
          <p:nvPr/>
        </p:nvSpPr>
        <p:spPr>
          <a:xfrm>
            <a:off x="6311288" y="24922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408AE-5DDE-77B5-A89F-229D3A954A31}"/>
              </a:ext>
            </a:extLst>
          </p:cNvPr>
          <p:cNvSpPr txBox="1"/>
          <p:nvPr/>
        </p:nvSpPr>
        <p:spPr>
          <a:xfrm rot="16200000">
            <a:off x="6220127" y="201591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92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E6951-16B9-44A2-EF5D-6AD5C12531C2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968F4-C2BF-23D6-6FB7-CEF615A73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91CCF1-26AF-DE1C-0BFC-8FBFF861D61B}"/>
              </a:ext>
            </a:extLst>
          </p:cNvPr>
          <p:cNvSpPr/>
          <p:nvPr/>
        </p:nvSpPr>
        <p:spPr>
          <a:xfrm>
            <a:off x="2033392" y="5318116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https://echarts.apache.org/examples/en/editor.html?c=area-stack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42B16-2BF5-1CA0-E576-F2B1D7D7AF64}"/>
              </a:ext>
            </a:extLst>
          </p:cNvPr>
          <p:cNvSpPr/>
          <p:nvPr/>
        </p:nvSpPr>
        <p:spPr>
          <a:xfrm>
            <a:off x="2029086" y="6053080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FFFC1-44A7-8AF2-6B2F-B9F76B3F05D7}"/>
              </a:ext>
            </a:extLst>
          </p:cNvPr>
          <p:cNvSpPr txBox="1"/>
          <p:nvPr/>
        </p:nvSpPr>
        <p:spPr>
          <a:xfrm>
            <a:off x="234569" y="296966"/>
            <a:ext cx="28642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경기도의 에너지원별 전력발전 추이를 보여줍니다</a:t>
            </a:r>
            <a:r>
              <a:rPr lang="en-US" altLang="ko-KR" sz="7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CEBD-B34B-59A0-F342-06EA135DE7F0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발전 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1AD698-E02D-F206-99F9-B37CB50E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80" y="604743"/>
            <a:ext cx="6163128" cy="4663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100212-70A9-A055-ED8C-6FD3AE31CF7C}"/>
              </a:ext>
            </a:extLst>
          </p:cNvPr>
          <p:cNvSpPr txBox="1"/>
          <p:nvPr/>
        </p:nvSpPr>
        <p:spPr>
          <a:xfrm>
            <a:off x="6294743" y="1871283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</a:t>
            </a:r>
            <a:endParaRPr lang="ko-KR" alt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80659-4D71-AEDB-CB93-85316B736C18}"/>
              </a:ext>
            </a:extLst>
          </p:cNvPr>
          <p:cNvSpPr txBox="1"/>
          <p:nvPr/>
        </p:nvSpPr>
        <p:spPr>
          <a:xfrm>
            <a:off x="5961644" y="3949169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유류</a:t>
            </a:r>
            <a:endParaRPr lang="ko-KR" altLang="en-US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E6256-103D-BA67-CE48-CA1B8DF2F574}"/>
              </a:ext>
            </a:extLst>
          </p:cNvPr>
          <p:cNvSpPr txBox="1"/>
          <p:nvPr/>
        </p:nvSpPr>
        <p:spPr>
          <a:xfrm>
            <a:off x="5617675" y="4323894"/>
            <a:ext cx="857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양수</a:t>
            </a:r>
            <a:endParaRPr lang="ko-KR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842E3-2BA5-08D8-972A-0434640FA78F}"/>
              </a:ext>
            </a:extLst>
          </p:cNvPr>
          <p:cNvSpPr txBox="1"/>
          <p:nvPr/>
        </p:nvSpPr>
        <p:spPr>
          <a:xfrm>
            <a:off x="6294743" y="3307100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가스</a:t>
            </a:r>
            <a:endParaRPr lang="ko-KR" altLang="en-US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2F464-92E8-207F-B5C9-87DA0EB7FE7B}"/>
              </a:ext>
            </a:extLst>
          </p:cNvPr>
          <p:cNvSpPr txBox="1"/>
          <p:nvPr/>
        </p:nvSpPr>
        <p:spPr>
          <a:xfrm>
            <a:off x="6219537" y="4796120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CFB49E-00E2-DAF3-2736-277B8011D89B}"/>
              </a:ext>
            </a:extLst>
          </p:cNvPr>
          <p:cNvSpPr txBox="1"/>
          <p:nvPr/>
        </p:nvSpPr>
        <p:spPr>
          <a:xfrm>
            <a:off x="6294743" y="2424544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763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11BA2-7E88-AEDD-CCAF-3DCD7053C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39E8-ED4A-9043-2529-681E6DE42F9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443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3A503-0DF9-0919-9B1B-3C278F429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8E140-38AC-1105-44D7-3838D68F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48" y="646138"/>
            <a:ext cx="1545007" cy="1872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A39407-F3EF-0E33-63E1-39E2EF7F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00" y="670838"/>
            <a:ext cx="1545007" cy="187285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AEF11B3-5261-A81B-AAC6-0EBA785A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512" y="521224"/>
            <a:ext cx="854480" cy="129251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5C470B-0FB0-90A8-D951-FEBB24360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616" y="530896"/>
            <a:ext cx="1037595" cy="136001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258B0CE-0DFD-11F9-E54B-1E1C21111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033" y="3228884"/>
            <a:ext cx="1581109" cy="10960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99116A-E4D3-5EA5-B926-ADEEF6A031A1}"/>
              </a:ext>
            </a:extLst>
          </p:cNvPr>
          <p:cNvSpPr txBox="1"/>
          <p:nvPr/>
        </p:nvSpPr>
        <p:spPr>
          <a:xfrm>
            <a:off x="4274087" y="3013440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발전량</a:t>
            </a:r>
            <a:endParaRPr lang="en-US" altLang="ko-KR" sz="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11DA69-B988-51C1-053C-693AF2BE3DFE}"/>
              </a:ext>
            </a:extLst>
          </p:cNvPr>
          <p:cNvSpPr txBox="1"/>
          <p:nvPr/>
        </p:nvSpPr>
        <p:spPr>
          <a:xfrm>
            <a:off x="3942610" y="316181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D94223-A887-9F5D-65EF-D9E020025002}"/>
              </a:ext>
            </a:extLst>
          </p:cNvPr>
          <p:cNvSpPr txBox="1"/>
          <p:nvPr/>
        </p:nvSpPr>
        <p:spPr>
          <a:xfrm>
            <a:off x="3942610" y="3330496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7A32B6-D193-3E6D-F86E-71CD3053A1FC}"/>
              </a:ext>
            </a:extLst>
          </p:cNvPr>
          <p:cNvSpPr txBox="1"/>
          <p:nvPr/>
        </p:nvSpPr>
        <p:spPr>
          <a:xfrm>
            <a:off x="3942610" y="353411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46C1E9-9A48-A924-63CA-BE6F9F317DDA}"/>
              </a:ext>
            </a:extLst>
          </p:cNvPr>
          <p:cNvSpPr txBox="1"/>
          <p:nvPr/>
        </p:nvSpPr>
        <p:spPr>
          <a:xfrm>
            <a:off x="3915675" y="39301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2EA763D1-302A-260B-BA46-96133F97C7DB}"/>
              </a:ext>
            </a:extLst>
          </p:cNvPr>
          <p:cNvSpPr/>
          <p:nvPr/>
        </p:nvSpPr>
        <p:spPr>
          <a:xfrm>
            <a:off x="4173033" y="2326048"/>
            <a:ext cx="2211429" cy="607149"/>
          </a:xfrm>
          <a:prstGeom prst="wedgeRectCallout">
            <a:avLst>
              <a:gd name="adj1" fmla="val -15439"/>
              <a:gd name="adj2" fmla="val 6648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1FD0DEE-D985-8312-DEE1-501568B88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97" y="3189053"/>
            <a:ext cx="1581109" cy="10960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83AE929-3DF1-E243-A54D-BF13D2929E24}"/>
              </a:ext>
            </a:extLst>
          </p:cNvPr>
          <p:cNvSpPr txBox="1"/>
          <p:nvPr/>
        </p:nvSpPr>
        <p:spPr>
          <a:xfrm>
            <a:off x="7103951" y="2973609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발전량</a:t>
            </a:r>
            <a:endParaRPr lang="en-US" altLang="ko-KR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78AF1-79B2-13C2-0C57-124EBC70E3CE}"/>
              </a:ext>
            </a:extLst>
          </p:cNvPr>
          <p:cNvSpPr txBox="1"/>
          <p:nvPr/>
        </p:nvSpPr>
        <p:spPr>
          <a:xfrm>
            <a:off x="6772474" y="3121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D5F65D-F0A5-5A12-2EBC-D60226939148}"/>
              </a:ext>
            </a:extLst>
          </p:cNvPr>
          <p:cNvSpPr txBox="1"/>
          <p:nvPr/>
        </p:nvSpPr>
        <p:spPr>
          <a:xfrm>
            <a:off x="6772474" y="3290665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CD30CB-A366-0DD7-6C1D-2168AFB9E3F3}"/>
              </a:ext>
            </a:extLst>
          </p:cNvPr>
          <p:cNvSpPr txBox="1"/>
          <p:nvPr/>
        </p:nvSpPr>
        <p:spPr>
          <a:xfrm>
            <a:off x="6772474" y="3494286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130C64-8AB9-E235-CDC2-E5053F37EF7D}"/>
              </a:ext>
            </a:extLst>
          </p:cNvPr>
          <p:cNvSpPr txBox="1"/>
          <p:nvPr/>
        </p:nvSpPr>
        <p:spPr>
          <a:xfrm>
            <a:off x="6772474" y="4037675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5C10686E-EDC9-018C-8BB3-4A4D82DC03E9}"/>
              </a:ext>
            </a:extLst>
          </p:cNvPr>
          <p:cNvSpPr/>
          <p:nvPr/>
        </p:nvSpPr>
        <p:spPr>
          <a:xfrm>
            <a:off x="7002897" y="2286217"/>
            <a:ext cx="2211429" cy="607149"/>
          </a:xfrm>
          <a:prstGeom prst="wedgeRectCallout">
            <a:avLst>
              <a:gd name="adj1" fmla="val -15439"/>
              <a:gd name="adj2" fmla="val 6648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56B59EE-02DF-8D35-10C4-2008BD678433}"/>
              </a:ext>
            </a:extLst>
          </p:cNvPr>
          <p:cNvSpPr/>
          <p:nvPr/>
        </p:nvSpPr>
        <p:spPr>
          <a:xfrm>
            <a:off x="479475" y="871091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138816-436A-E71D-8355-67D2B6958279}"/>
              </a:ext>
            </a:extLst>
          </p:cNvPr>
          <p:cNvSpPr txBox="1"/>
          <p:nvPr/>
        </p:nvSpPr>
        <p:spPr>
          <a:xfrm>
            <a:off x="436867" y="3184537"/>
            <a:ext cx="514304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수원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BE0711-C371-7EA6-D24A-65E3856B303F}"/>
              </a:ext>
            </a:extLst>
          </p:cNvPr>
          <p:cNvSpPr txBox="1"/>
          <p:nvPr/>
        </p:nvSpPr>
        <p:spPr>
          <a:xfrm>
            <a:off x="929005" y="3203722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가평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B61B0A-602E-3C9C-A434-1AF9C3BF92B6}"/>
              </a:ext>
            </a:extLst>
          </p:cNvPr>
          <p:cNvSpPr txBox="1"/>
          <p:nvPr/>
        </p:nvSpPr>
        <p:spPr>
          <a:xfrm>
            <a:off x="2469045" y="321340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화성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2E7351-B72C-4009-357E-FB1CA85277C5}"/>
              </a:ext>
            </a:extLst>
          </p:cNvPr>
          <p:cNvSpPr txBox="1"/>
          <p:nvPr/>
        </p:nvSpPr>
        <p:spPr>
          <a:xfrm>
            <a:off x="1776730" y="31794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8730171-8775-5355-9D7C-56795D8D6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17" y="1145964"/>
            <a:ext cx="2486483" cy="204308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29F6B77-7A0C-35DC-7660-8B9A58AACC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9532" t="-42" r="35501" b="96679"/>
          <a:stretch/>
        </p:blipFill>
        <p:spPr>
          <a:xfrm>
            <a:off x="366578" y="1395278"/>
            <a:ext cx="3207854" cy="35501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142DA50-F12E-55BF-42A3-4B1899D480A5}"/>
              </a:ext>
            </a:extLst>
          </p:cNvPr>
          <p:cNvSpPr txBox="1"/>
          <p:nvPr/>
        </p:nvSpPr>
        <p:spPr>
          <a:xfrm>
            <a:off x="665978" y="1419629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FC5518-3A57-B63D-0B42-C2EAC99D4336}"/>
              </a:ext>
            </a:extLst>
          </p:cNvPr>
          <p:cNvSpPr txBox="1"/>
          <p:nvPr/>
        </p:nvSpPr>
        <p:spPr>
          <a:xfrm>
            <a:off x="1739398" y="1419629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E0B893-A86B-C805-EFA0-DC211B7A4BDC}"/>
              </a:ext>
            </a:extLst>
          </p:cNvPr>
          <p:cNvSpPr txBox="1"/>
          <p:nvPr/>
        </p:nvSpPr>
        <p:spPr>
          <a:xfrm>
            <a:off x="2822103" y="1415861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94EB9B-A15E-EA63-57A4-A6B1C87FB09E}"/>
              </a:ext>
            </a:extLst>
          </p:cNvPr>
          <p:cNvSpPr txBox="1"/>
          <p:nvPr/>
        </p:nvSpPr>
        <p:spPr>
          <a:xfrm>
            <a:off x="436867" y="1146"/>
            <a:ext cx="2754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경기도 시군 전력 발전 현황</a:t>
            </a:r>
            <a:endParaRPr lang="en-US" altLang="ko-KR" sz="1000" b="1" dirty="0"/>
          </a:p>
          <a:p>
            <a:r>
              <a:rPr lang="ko-KR" altLang="en-US" sz="800" b="1" dirty="0"/>
              <a:t>경기도 시군 전체에 대한 전력 발전현황을 살펴봅니다</a:t>
            </a:r>
            <a:r>
              <a:rPr lang="en-US" altLang="ko-KR" sz="800" b="1" dirty="0"/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4009C28-42C4-3937-6CFB-D00709C556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6114" y="4619758"/>
            <a:ext cx="3283045" cy="2147815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2EF1FB-CBF3-841E-A723-942D1ED171FA}"/>
              </a:ext>
            </a:extLst>
          </p:cNvPr>
          <p:cNvSpPr/>
          <p:nvPr/>
        </p:nvSpPr>
        <p:spPr>
          <a:xfrm>
            <a:off x="2983356" y="4416137"/>
            <a:ext cx="79651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발전량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88800-8240-C9F3-4F75-060A768C2705}"/>
              </a:ext>
            </a:extLst>
          </p:cNvPr>
          <p:cNvSpPr/>
          <p:nvPr/>
        </p:nvSpPr>
        <p:spPr>
          <a:xfrm>
            <a:off x="3879855" y="4419175"/>
            <a:ext cx="871601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소비량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58224E-B3A6-AF7C-EB9D-FE051FCAC992}"/>
              </a:ext>
            </a:extLst>
          </p:cNvPr>
          <p:cNvSpPr/>
          <p:nvPr/>
        </p:nvSpPr>
        <p:spPr>
          <a:xfrm>
            <a:off x="4865180" y="4416137"/>
            <a:ext cx="77326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자급률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EC6547-726F-5A54-885D-16B278B4FB51}"/>
              </a:ext>
            </a:extLst>
          </p:cNvPr>
          <p:cNvSpPr txBox="1"/>
          <p:nvPr/>
        </p:nvSpPr>
        <p:spPr>
          <a:xfrm>
            <a:off x="6125919" y="4738021"/>
            <a:ext cx="51430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수원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B74C3-AFA6-7E55-DA1F-86FC36357CFF}"/>
              </a:ext>
            </a:extLst>
          </p:cNvPr>
          <p:cNvSpPr txBox="1"/>
          <p:nvPr/>
        </p:nvSpPr>
        <p:spPr>
          <a:xfrm rot="16200000">
            <a:off x="6023454" y="5189937"/>
            <a:ext cx="514304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D00D28-D38C-6E0E-D0A6-ECF362275D46}"/>
              </a:ext>
            </a:extLst>
          </p:cNvPr>
          <p:cNvSpPr txBox="1"/>
          <p:nvPr/>
        </p:nvSpPr>
        <p:spPr>
          <a:xfrm>
            <a:off x="6125919" y="5914429"/>
            <a:ext cx="51430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화성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21022-3EA5-8337-5079-6649077E94E9}"/>
              </a:ext>
            </a:extLst>
          </p:cNvPr>
          <p:cNvSpPr txBox="1"/>
          <p:nvPr/>
        </p:nvSpPr>
        <p:spPr>
          <a:xfrm>
            <a:off x="3959301" y="212546"/>
            <a:ext cx="2754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에너지원별 발전량</a:t>
            </a:r>
            <a:endParaRPr lang="en-US" altLang="ko-KR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C98BD-1764-8D7A-382E-435D143EFCED}"/>
              </a:ext>
            </a:extLst>
          </p:cNvPr>
          <p:cNvSpPr txBox="1"/>
          <p:nvPr/>
        </p:nvSpPr>
        <p:spPr>
          <a:xfrm>
            <a:off x="6986974" y="212546"/>
            <a:ext cx="2754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신재생에너지 세부원별 발전량</a:t>
            </a:r>
            <a:endParaRPr lang="en-US" altLang="ko-KR" sz="1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F714BB-E763-8F1E-DFC0-AF5FFBD56E62}"/>
              </a:ext>
            </a:extLst>
          </p:cNvPr>
          <p:cNvSpPr/>
          <p:nvPr/>
        </p:nvSpPr>
        <p:spPr>
          <a:xfrm>
            <a:off x="7168541" y="5068571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메일로 </a:t>
            </a:r>
            <a:r>
              <a:rPr lang="ko-KR" altLang="en-US" sz="1200" dirty="0" err="1"/>
              <a:t>전달드린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전치리된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3DFE7D-7C14-0516-69D7-32C2D2AA98C7}"/>
              </a:ext>
            </a:extLst>
          </p:cNvPr>
          <p:cNvSpPr/>
          <p:nvPr/>
        </p:nvSpPr>
        <p:spPr>
          <a:xfrm>
            <a:off x="115160" y="3581474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https://echarts.apache.org/examples/en/editor.html?c=mix-line-bar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A645B-A9BD-E5B4-7BDB-6E3C96ECB710}"/>
              </a:ext>
            </a:extLst>
          </p:cNvPr>
          <p:cNvSpPr/>
          <p:nvPr/>
        </p:nvSpPr>
        <p:spPr>
          <a:xfrm>
            <a:off x="479475" y="5556268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107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5920</TotalTime>
  <Words>906</Words>
  <Application>Microsoft Office PowerPoint</Application>
  <PresentationFormat>A4 용지(210x297mm)</PresentationFormat>
  <Paragraphs>244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HY신명조</vt:lpstr>
      <vt:lpstr>Noto Sans KR</vt:lpstr>
      <vt:lpstr>Arial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375</cp:revision>
  <dcterms:created xsi:type="dcterms:W3CDTF">2021-05-17T05:54:11Z</dcterms:created>
  <dcterms:modified xsi:type="dcterms:W3CDTF">2025-05-09T04:18:13Z</dcterms:modified>
</cp:coreProperties>
</file>