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280" r:id="rId2"/>
    <p:sldId id="303" r:id="rId3"/>
    <p:sldId id="302" r:id="rId4"/>
    <p:sldId id="298" r:id="rId5"/>
    <p:sldId id="301" r:id="rId6"/>
    <p:sldId id="296" r:id="rId7"/>
    <p:sldId id="282" r:id="rId8"/>
    <p:sldId id="297" r:id="rId9"/>
    <p:sldId id="284" r:id="rId10"/>
    <p:sldId id="286" r:id="rId11"/>
    <p:sldId id="287" r:id="rId12"/>
    <p:sldId id="288" r:id="rId13"/>
    <p:sldId id="290" r:id="rId14"/>
    <p:sldId id="292" r:id="rId15"/>
    <p:sldId id="291" r:id="rId16"/>
    <p:sldId id="293" r:id="rId17"/>
    <p:sldId id="294" r:id="rId18"/>
    <p:sldId id="295" r:id="rId19"/>
    <p:sldId id="300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346" autoAdjust="0"/>
  </p:normalViewPr>
  <p:slideViewPr>
    <p:cSldViewPr snapToGrid="0">
      <p:cViewPr>
        <p:scale>
          <a:sx n="200" d="100"/>
          <a:sy n="200" d="100"/>
        </p:scale>
        <p:origin x="-3270" y="-6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30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B435E3B-EECA-0CBF-1EF0-D1C61669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F654A2F-7650-6661-61DA-D4F463D25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1185DF52-B982-C529-412A-61EF060E38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14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hyperlink" Target="https://kosis.kr/statHtml/statHtml.do?orgId=210&amp;tblId=DT_21002A002&amp;conn_path=I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charts.apache.org/examples/en/editor.html?c=heatmap-cartesian&amp;theme=dark" TargetMode="External"/><Relationship Id="rId3" Type="http://schemas.openxmlformats.org/officeDocument/2006/relationships/image" Target="../media/image18.png"/><Relationship Id="rId7" Type="http://schemas.openxmlformats.org/officeDocument/2006/relationships/hyperlink" Target="https://echarts.apache.org/examples/en/editor.html?c=radar&amp;theme=dark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harts.apache.org/examples/en/editor.html?c=map-bar-morph&amp;theme=dark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25" y="240957"/>
            <a:ext cx="9601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수집데이터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지역에너지통계연보</a:t>
            </a:r>
            <a:r>
              <a:rPr lang="en-US" altLang="ko-KR" dirty="0"/>
              <a:t>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시군구</a:t>
            </a:r>
            <a:r>
              <a:rPr lang="ko-KR" altLang="en-US" dirty="0"/>
              <a:t> 에너지수급통계</a:t>
            </a:r>
            <a:endParaRPr lang="en-US" altLang="ko-KR" dirty="0"/>
          </a:p>
          <a:p>
            <a:r>
              <a:rPr lang="en-US" altLang="ko-KR" dirty="0"/>
              <a:t>      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GRDP_</a:t>
            </a:r>
            <a:r>
              <a:rPr lang="ko-KR" altLang="en-US" dirty="0"/>
              <a:t>시</a:t>
            </a:r>
            <a:r>
              <a:rPr lang="en-US" altLang="ko-KR" dirty="0"/>
              <a:t>_</a:t>
            </a:r>
            <a:r>
              <a:rPr lang="ko-KR" altLang="en-US" dirty="0"/>
              <a:t>군</a:t>
            </a:r>
            <a:r>
              <a:rPr lang="en-US" altLang="ko-KR" dirty="0"/>
              <a:t>_</a:t>
            </a:r>
            <a:r>
              <a:rPr lang="ko-KR" altLang="en-US" dirty="0"/>
              <a:t>구</a:t>
            </a:r>
            <a:endParaRPr lang="en-US" altLang="ko-KR" dirty="0"/>
          </a:p>
          <a:p>
            <a:r>
              <a:rPr lang="en-US" altLang="ko-KR" dirty="0"/>
              <a:t>      https://kosis.kr/statHtml/statHtml.do?orgId=101&amp;tblId=DT_1C65_03E&amp;conn_path=I3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행정구역</a:t>
            </a:r>
            <a:r>
              <a:rPr lang="en-US" altLang="ko-KR" dirty="0"/>
              <a:t>_</a:t>
            </a:r>
            <a:r>
              <a:rPr lang="ko-KR" altLang="en-US" dirty="0" err="1"/>
              <a:t>시군구</a:t>
            </a:r>
            <a:r>
              <a:rPr lang="en-US" altLang="ko-KR" dirty="0"/>
              <a:t>_</a:t>
            </a:r>
            <a:r>
              <a:rPr lang="ko-KR" altLang="en-US" dirty="0"/>
              <a:t>별</a:t>
            </a:r>
            <a:r>
              <a:rPr lang="en-US" altLang="ko-KR" dirty="0"/>
              <a:t>__</a:t>
            </a:r>
            <a:r>
              <a:rPr lang="ko-KR" altLang="en-US" dirty="0"/>
              <a:t>성별</a:t>
            </a:r>
            <a:r>
              <a:rPr lang="en-US" altLang="ko-KR" dirty="0"/>
              <a:t>_</a:t>
            </a:r>
            <a:r>
              <a:rPr lang="ko-KR" altLang="en-US" dirty="0"/>
              <a:t>인구수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3"/>
              </a:rPr>
              <a:t>https://kosis.kr/statHtml/statHtml.do?orgId=101&amp;tblId=DT_1B040A3&amp;conn_path=I3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0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2" y="508912"/>
            <a:ext cx="9449741" cy="463184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" y="1494908"/>
            <a:ext cx="2917586" cy="35366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6" y="1710533"/>
            <a:ext cx="2545492" cy="15611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82713" y="1431954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30546" y="-163582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30546" y="652293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221481" y="5944998"/>
            <a:ext cx="2611806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1" y="5087502"/>
            <a:ext cx="5289530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36752" y="4767650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1517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72539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23561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74583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25605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14426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65448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16470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67492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18514" y="3589636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198605" y="740587"/>
            <a:ext cx="413952" cy="289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14425" y="5944998"/>
            <a:ext cx="2496585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순위 차트 보기</a:t>
            </a:r>
            <a:endParaRPr lang="en-US" altLang="ko-KR" sz="1100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D50E66D5-DD37-D42A-CB12-5180E5423E5B}"/>
              </a:ext>
            </a:extLst>
          </p:cNvPr>
          <p:cNvSpPr/>
          <p:nvPr/>
        </p:nvSpPr>
        <p:spPr>
          <a:xfrm>
            <a:off x="9656158" y="314304"/>
            <a:ext cx="914400" cy="612648"/>
          </a:xfrm>
          <a:prstGeom prst="wedgeEllipseCallout">
            <a:avLst>
              <a:gd name="adj1" fmla="val -131389"/>
              <a:gd name="adj2" fmla="val 6913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294502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4" y="1529370"/>
            <a:ext cx="2975471" cy="3484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02" y="951470"/>
            <a:ext cx="5380376" cy="41360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45" y="1700381"/>
            <a:ext cx="2677725" cy="14836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32896" y="1431954"/>
            <a:ext cx="267811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29326" y="-175938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29326" y="639937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인구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GRDP</a:t>
            </a:r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개 자료를 조합하여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21480" y="5944998"/>
            <a:ext cx="5289531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0" y="5087502"/>
            <a:ext cx="5289531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12038" y="4636328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4005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9107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42098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9312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4414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3567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8669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3771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8873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39758" y="3558272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순위 차트 보기</a:t>
            </a:r>
            <a:endParaRPr lang="en-US" altLang="ko-KR" sz="1100" dirty="0"/>
          </a:p>
        </p:txBody>
      </p:sp>
      <p:sp>
        <p:nvSpPr>
          <p:cNvPr id="32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2700312" y="1208058"/>
            <a:ext cx="1166410" cy="447792"/>
          </a:xfrm>
          <a:prstGeom prst="wedgeRoundRectCallout">
            <a:avLst>
              <a:gd name="adj1" fmla="val 19801"/>
              <a:gd name="adj2" fmla="val -9022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 차트 표시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통계청 데이터 </a:t>
            </a:r>
            <a:r>
              <a:rPr lang="en-US" altLang="ko-KR" dirty="0"/>
              <a:t>(</a:t>
            </a:r>
            <a:r>
              <a:rPr lang="ko-KR" altLang="en-US" dirty="0"/>
              <a:t>인구</a:t>
            </a:r>
            <a:r>
              <a:rPr lang="en-US" altLang="ko-KR" dirty="0"/>
              <a:t>/GRDP)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72994" y="648885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로 경기도 및 </a:t>
            </a:r>
            <a:r>
              <a:rPr lang="en-US" altLang="ko-KR" sz="1200" dirty="0"/>
              <a:t>31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인구데이터만 수집이 가능하여 아래 형태로 수집하고자 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 </a:t>
            </a:r>
            <a:r>
              <a:rPr lang="ko-KR" altLang="en-US" sz="1200" dirty="0"/>
              <a:t>스크립트 사용해서 수집하는 부분과 아래 내용이 상이한 부분이 있으면 확인 부탁드립니다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95" y="1476787"/>
            <a:ext cx="9551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  <a:endParaRPr lang="en-US" altLang="ko-KR" dirty="0"/>
          </a:p>
          <a:p>
            <a:r>
              <a:rPr lang="en-US" altLang="ko-KR" sz="1200" dirty="0"/>
              <a:t>  -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시군구</a:t>
            </a:r>
            <a:r>
              <a:rPr lang="en-US" altLang="ko-KR" sz="1200" dirty="0"/>
              <a:t>_</a:t>
            </a:r>
            <a:r>
              <a:rPr lang="ko-KR" altLang="en-US" sz="1200" dirty="0"/>
              <a:t>별</a:t>
            </a:r>
            <a:r>
              <a:rPr lang="en-US" altLang="ko-KR" sz="1200" dirty="0"/>
              <a:t>__</a:t>
            </a:r>
            <a:r>
              <a:rPr lang="ko-KR" altLang="en-US" sz="1200" dirty="0"/>
              <a:t>성별</a:t>
            </a:r>
            <a:r>
              <a:rPr lang="en-US" altLang="ko-KR" sz="1200" dirty="0"/>
              <a:t>_</a:t>
            </a:r>
            <a:r>
              <a:rPr lang="ko-KR" altLang="en-US" sz="1200" dirty="0"/>
              <a:t>인구수</a:t>
            </a:r>
            <a:r>
              <a:rPr lang="en-US" altLang="ko-KR" sz="1200" dirty="0"/>
              <a:t>_20250123145402.xlsx</a:t>
            </a:r>
          </a:p>
          <a:p>
            <a:r>
              <a:rPr lang="en-US" altLang="ko-KR" sz="1200" dirty="0"/>
              <a:t>  - GRDP_</a:t>
            </a:r>
            <a:r>
              <a:rPr lang="ko-KR" altLang="en-US" sz="1200" dirty="0"/>
              <a:t>시</a:t>
            </a:r>
            <a:r>
              <a:rPr lang="en-US" altLang="ko-KR" sz="1200" dirty="0"/>
              <a:t>_</a:t>
            </a:r>
            <a:r>
              <a:rPr lang="ko-KR" altLang="en-US" sz="1200" dirty="0"/>
              <a:t>군</a:t>
            </a:r>
            <a:r>
              <a:rPr lang="en-US" altLang="ko-KR" sz="1200" dirty="0"/>
              <a:t>_</a:t>
            </a:r>
            <a:r>
              <a:rPr lang="ko-KR" altLang="en-US" sz="1200" dirty="0"/>
              <a:t>구</a:t>
            </a:r>
            <a:r>
              <a:rPr lang="en-US" altLang="ko-KR" sz="1200" dirty="0"/>
              <a:t>__20250123150928.xlsx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자료 구축 방안</a:t>
            </a:r>
            <a:endParaRPr lang="en-US" altLang="ko-KR" dirty="0"/>
          </a:p>
          <a:p>
            <a:r>
              <a:rPr lang="en-US" altLang="ko-KR" sz="1200" dirty="0"/>
              <a:t>- 2023</a:t>
            </a:r>
            <a:r>
              <a:rPr lang="ko-KR" altLang="en-US" sz="1200" dirty="0"/>
              <a:t> 년 이전 자료는 수동으로 등록</a:t>
            </a:r>
            <a:endParaRPr lang="en-US" altLang="ko-KR" sz="1200" dirty="0"/>
          </a:p>
          <a:p>
            <a:r>
              <a:rPr lang="en-US" altLang="ko-KR" sz="1200" dirty="0"/>
              <a:t>- 2024 </a:t>
            </a:r>
            <a:r>
              <a:rPr lang="ko-KR" altLang="en-US" sz="1200" dirty="0"/>
              <a:t>년 이후는 해당 년도 아래 </a:t>
            </a:r>
            <a:r>
              <a:rPr lang="en-US" altLang="ko-KR" sz="1200" dirty="0"/>
              <a:t>API</a:t>
            </a:r>
            <a:r>
              <a:rPr lang="ko-KR" altLang="en-US" sz="1200" dirty="0"/>
              <a:t>를 통해서 수집</a:t>
            </a:r>
            <a:endParaRPr lang="en-US" altLang="ko-KR" sz="1200" dirty="0"/>
          </a:p>
          <a:p>
            <a:r>
              <a:rPr lang="en-US" altLang="ko-KR" sz="1200" dirty="0"/>
              <a:t>https://kosis.kr/openapi/Param/statisticsParameterData.do?method=getList&amp;apiKey=OGZlODc1YzgwN2JlZjM5NGQ2MTYyOWU1Y2ZiMTY0YjE=&amp;itmId=T20+T21+T22+&amp;objL1=41+41110+41130+41150+41170+41190+41210+41220+41230+41250+41270+41280+41290+41310+41350+41360+41370+41390+41410+41430+41450+41460+41480+41500+41550+41570+41590+41610+41630+41650+41670+41710+41720+41730+41740+41750+41770+41790+41800+41810+41820+41830+41840+41850+41860+41870+41880+41890+&amp;objL2=&amp;objL3=&amp;objL4=&amp;objL5=&amp;objL6=&amp;objL7=&amp;objL8=&amp;format=json&amp;jsonVD=Y&amp;prdSe=Y&amp;newEstPrdCnt=1&amp;orgId=101&amp;tblId=DT_1B040A3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8EFD5D51-DD67-DD2B-13F2-43AF8B335B31}"/>
              </a:ext>
            </a:extLst>
          </p:cNvPr>
          <p:cNvSpPr/>
          <p:nvPr/>
        </p:nvSpPr>
        <p:spPr>
          <a:xfrm>
            <a:off x="5621547" y="147678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전처리</a:t>
            </a:r>
            <a:r>
              <a:rPr lang="ko-KR" altLang="en-US" sz="1100" dirty="0">
                <a:solidFill>
                  <a:schemeClr val="tx1"/>
                </a:solidFill>
              </a:rPr>
              <a:t> 안하고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</a:t>
            </a:r>
            <a:r>
              <a:rPr lang="ko-KR" altLang="en-US" sz="1100" dirty="0" err="1">
                <a:solidFill>
                  <a:schemeClr val="tx1"/>
                </a:solidFill>
              </a:rPr>
              <a:t>시군데이터를</a:t>
            </a:r>
            <a:r>
              <a:rPr lang="ko-KR" altLang="en-US" sz="1100" dirty="0">
                <a:solidFill>
                  <a:schemeClr val="tx1"/>
                </a:solidFill>
              </a:rPr>
              <a:t> 바로 받을 수 있었군요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5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/>
              <a:t>기본현황 데이터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993" y="4189017"/>
            <a:ext cx="9551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수집 경로</a:t>
            </a:r>
            <a:endParaRPr lang="en-US" altLang="ko-KR" dirty="0"/>
          </a:p>
          <a:p>
            <a:r>
              <a:rPr lang="ko-KR" altLang="en-US" sz="1200" dirty="0"/>
              <a:t>면적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2"/>
              </a:rPr>
              <a:t>https://kosis.kr/statHtml/statHtml.do?orgId=210&amp;tblId=DT_21002A002&amp;conn_path=I2</a:t>
            </a:r>
            <a:endParaRPr lang="en-US" altLang="ko-KR" sz="1200" dirty="0"/>
          </a:p>
          <a:p>
            <a:r>
              <a:rPr lang="ko-KR" altLang="en-US" sz="1200" dirty="0"/>
              <a:t>행정구역 </a:t>
            </a:r>
            <a:r>
              <a:rPr lang="en-US" altLang="ko-KR" sz="1200" dirty="0"/>
              <a:t>- https://kosis.kr/statHtml/statHtml.do?orgId=210&amp;tblId=DT_21002A001&amp;conn_path=I2</a:t>
            </a:r>
          </a:p>
          <a:p>
            <a:r>
              <a:rPr lang="ko-KR" altLang="en-US" sz="1200" dirty="0"/>
              <a:t>인구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3"/>
              </a:rPr>
              <a:t>https://kosis.kr/statHtml/statHtml.do?orgId=101&amp;tblId=DT_1B040A3&amp;conn_path=I3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인구밀도 </a:t>
            </a:r>
            <a:r>
              <a:rPr lang="en-US" altLang="ko-KR" sz="1200" dirty="0"/>
              <a:t>– </a:t>
            </a:r>
            <a:r>
              <a:rPr lang="ko-KR" altLang="en-US" sz="1200" dirty="0"/>
              <a:t>면적과 인구데이터로 계산</a:t>
            </a:r>
            <a:endParaRPr lang="en-US" altLang="ko-KR" sz="1200" dirty="0"/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기본현황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1</a:t>
            </a:r>
            <a:r>
              <a:rPr lang="ko-KR" altLang="en-US" sz="1200" dirty="0">
                <a:solidFill>
                  <a:prstClr val="black"/>
                </a:solidFill>
              </a:rPr>
              <a:t>안 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 시 </a:t>
            </a:r>
            <a:r>
              <a:rPr lang="ko-KR" altLang="en-US" sz="1200" dirty="0" err="1">
                <a:solidFill>
                  <a:prstClr val="black"/>
                </a:solidFill>
              </a:rPr>
              <a:t>기본현황을</a:t>
            </a:r>
            <a:r>
              <a:rPr lang="ko-KR" altLang="en-US" sz="1200" dirty="0">
                <a:solidFill>
                  <a:prstClr val="black"/>
                </a:solidFill>
              </a:rPr>
              <a:t> 해당 년도 자료로 표시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2</a:t>
            </a:r>
            <a:r>
              <a:rPr lang="ko-KR" altLang="en-US" sz="1200" dirty="0">
                <a:solidFill>
                  <a:prstClr val="black"/>
                </a:solidFill>
              </a:rPr>
              <a:t>안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선택과 관계없이 최신 데이터로 표시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/>
              <a:t>기본현황 부분 면적</a:t>
            </a:r>
            <a:r>
              <a:rPr lang="en-US" altLang="ko-KR" sz="1200" dirty="0"/>
              <a:t>,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, </a:t>
            </a:r>
            <a:r>
              <a:rPr lang="ko-KR" altLang="en-US" sz="1200" dirty="0"/>
              <a:t>인구</a:t>
            </a:r>
            <a:r>
              <a:rPr lang="en-US" altLang="ko-KR" sz="1200" dirty="0"/>
              <a:t>, </a:t>
            </a:r>
            <a:r>
              <a:rPr lang="ko-KR" altLang="en-US" sz="1200" dirty="0"/>
              <a:t>인구밀도 데이터 수집 경로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기본현황이</a:t>
            </a:r>
            <a:r>
              <a:rPr lang="ko-KR" altLang="en-US" sz="1200" dirty="0"/>
              <a:t> 년도 선택 시 해당 년도의 정보로 표시할지 최신 년도로 표시할지 여부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9" y="1502592"/>
            <a:ext cx="3991532" cy="268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44" y="1453419"/>
            <a:ext cx="1908971" cy="2265788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6EF7619-EB5E-C8E4-F4A8-244FF2D49FCF}"/>
              </a:ext>
            </a:extLst>
          </p:cNvPr>
          <p:cNvSpPr/>
          <p:nvPr/>
        </p:nvSpPr>
        <p:spPr>
          <a:xfrm>
            <a:off x="6499095" y="165200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연도 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8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지도 표시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312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기본 지도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오른쪽에 많은 정보를 표시 하므로 에너지 현황에서의 왼쪽 지도는  심플한 형태 선택만 가능한 </a:t>
            </a:r>
            <a:r>
              <a:rPr lang="en-US" altLang="ko-KR" sz="1200" dirty="0"/>
              <a:t>1</a:t>
            </a:r>
            <a:r>
              <a:rPr lang="ko-KR" altLang="en-US" sz="1200" dirty="0"/>
              <a:t>안으로 가는 것으로 제안합니다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하위 </a:t>
            </a:r>
            <a:r>
              <a:rPr lang="en-US" altLang="ko-KR" sz="1200" dirty="0"/>
              <a:t>3</a:t>
            </a:r>
            <a:r>
              <a:rPr lang="ko-KR" altLang="en-US" sz="1200" dirty="0"/>
              <a:t>안 외의 차트는 샘플 주소에서 확인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3" y="1508938"/>
            <a:ext cx="2033175" cy="2381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24" y="1465913"/>
            <a:ext cx="2349776" cy="242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777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통계 지도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49" y="1465913"/>
            <a:ext cx="1882248" cy="2635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8363" y="4101061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순위 및 수치 지도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53312" y="4769708"/>
            <a:ext cx="9088395" cy="4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차트 샘플 주소 </a:t>
            </a:r>
            <a:r>
              <a:rPr lang="en-US" altLang="ko-KR" dirty="0"/>
              <a:t>: https://demo.riamore.net/HTML5demo/map/index.html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6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3" y="1474948"/>
            <a:ext cx="2189910" cy="26545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4. </a:t>
            </a:r>
            <a:r>
              <a:rPr lang="ko-KR" altLang="en-US" dirty="0"/>
              <a:t>부문별</a:t>
            </a:r>
            <a:r>
              <a:rPr lang="en-US" altLang="ko-KR" dirty="0"/>
              <a:t>, </a:t>
            </a:r>
            <a:r>
              <a:rPr lang="ko-KR" altLang="en-US" dirty="0" err="1"/>
              <a:t>에너지원별</a:t>
            </a:r>
            <a:r>
              <a:rPr lang="ko-KR" altLang="en-US" dirty="0"/>
              <a:t> 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3079" y="3957517"/>
            <a:ext cx="314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선택하는 것에 해당하는 것을 지도에 표시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선택하였을 경우 화면 오른쪽 차트들은 어떤 것을 보여줘야 될지</a:t>
            </a:r>
            <a:r>
              <a:rPr lang="en-US" altLang="ko-KR" dirty="0"/>
              <a:t> </a:t>
            </a:r>
            <a:r>
              <a:rPr lang="ko-KR" altLang="en-US" dirty="0"/>
              <a:t>애매합니다</a:t>
            </a:r>
            <a:r>
              <a:rPr lang="en-US" altLang="ko-KR" dirty="0"/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지도에 부문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에너지원을 선택하는 부분을 넣을 경우 부문에 산업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에너지원에 가스를 선택하는 경우 지도에 표시하는 부분이 애매합니다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지도 부분에 들어가면 선택 시 우측 항목들이 어떻게 표시 되는지도 애매하여 </a:t>
            </a:r>
            <a:r>
              <a:rPr lang="en-US" altLang="ko-KR" sz="1200" dirty="0"/>
              <a:t>‘</a:t>
            </a:r>
            <a:r>
              <a:rPr lang="ko-KR" altLang="en-US" sz="1200" dirty="0"/>
              <a:t>부문별</a:t>
            </a:r>
            <a:r>
              <a:rPr lang="en-US" altLang="ko-KR" sz="1200" dirty="0"/>
              <a:t>‘, ‘</a:t>
            </a:r>
            <a:r>
              <a:rPr lang="ko-KR" altLang="en-US" sz="1200" dirty="0" err="1"/>
              <a:t>에너지원별</a:t>
            </a:r>
            <a:r>
              <a:rPr lang="en-US" altLang="ko-KR" sz="1200" dirty="0"/>
              <a:t>’ </a:t>
            </a:r>
            <a:r>
              <a:rPr lang="ko-KR" altLang="en-US" sz="1200" dirty="0"/>
              <a:t>차트 부분에 범례로 들어가서 </a:t>
            </a:r>
            <a:r>
              <a:rPr lang="en-US" altLang="ko-KR" sz="1200" dirty="0"/>
              <a:t>ON/OFF </a:t>
            </a:r>
            <a:r>
              <a:rPr lang="ko-KR" altLang="en-US" sz="1200" dirty="0"/>
              <a:t>정도가 좋을 듯 합니다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1116044" y="1407650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96" y="1485559"/>
            <a:ext cx="1369685" cy="1854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1165600" y="1485559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06" y="1255416"/>
            <a:ext cx="5378260" cy="17333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78295" y="298880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안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우측차트에서 범례를 넣고 범례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산업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수송 등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선택 시 해당하는 것만 차트에 표시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95" y="3957517"/>
            <a:ext cx="1882248" cy="26351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32249" y="4159340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732249" y="4328897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732248" y="449180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731219" y="4654233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731219" y="4816664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732249" y="3996435"/>
            <a:ext cx="40494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5047736" y="4159340"/>
            <a:ext cx="60708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047736" y="4322245"/>
            <a:ext cx="607081" cy="1421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에너지원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047736" y="3996435"/>
            <a:ext cx="60708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021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66" y="3816007"/>
            <a:ext cx="2753424" cy="1121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990" y="3907491"/>
            <a:ext cx="2897657" cy="1029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46692" y="3539648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인당 순위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901644" y="3539647"/>
            <a:ext cx="270922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GRDP</a:t>
            </a:r>
            <a:r>
              <a:rPr lang="ko-KR" altLang="en-US" sz="1100" dirty="0"/>
              <a:t>⁴ 당 순위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2511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861485" y="3612120"/>
            <a:ext cx="2811161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85" y="3934353"/>
            <a:ext cx="2764897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30642" y="3612120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42" y="4026732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30642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040659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816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" y="1302614"/>
            <a:ext cx="4067743" cy="34866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/>
              <a:t>순위 차트 보기 선택 시 </a:t>
            </a:r>
            <a:r>
              <a:rPr lang="ko-KR" altLang="en-US" sz="1200" dirty="0" err="1"/>
              <a:t>모달로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표시</a:t>
            </a:r>
            <a:endParaRPr lang="en-US" altLang="ko-KR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3" y="3751231"/>
            <a:ext cx="268610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93" y="4073464"/>
            <a:ext cx="2686106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2" y="1302614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92" y="1646676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29998" y="1318603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381441" y="3751231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158540" y="1536421"/>
            <a:ext cx="307536" cy="22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4105781" flipV="1">
            <a:off x="3251803" y="2757299"/>
            <a:ext cx="1704208" cy="27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3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35791-2CB3-35E9-13F2-878620B2D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4230B82-FC3D-88B2-B2B1-235D1D357BF2}"/>
              </a:ext>
            </a:extLst>
          </p:cNvPr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추가  슬라이드 메모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D45A9-E0D7-7F85-4198-DA0C39798DCF}"/>
              </a:ext>
            </a:extLst>
          </p:cNvPr>
          <p:cNvSpPr/>
          <p:nvPr/>
        </p:nvSpPr>
        <p:spPr>
          <a:xfrm>
            <a:off x="172994" y="833166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전국 비교</a:t>
            </a:r>
            <a:r>
              <a:rPr lang="en-US" altLang="ko-KR" sz="1200" dirty="0"/>
              <a:t>: </a:t>
            </a:r>
            <a:r>
              <a:rPr lang="ko-KR" altLang="en-US" sz="1200" dirty="0"/>
              <a:t>경기도의 에너지 소비를 전국 </a:t>
            </a:r>
            <a:r>
              <a:rPr lang="en-US" altLang="ko-KR" sz="1200" dirty="0"/>
              <a:t>17</a:t>
            </a:r>
            <a:r>
              <a:rPr lang="ko-KR" altLang="en-US" sz="1200" dirty="0"/>
              <a:t>개 시도와 비교하여</a:t>
            </a:r>
            <a:r>
              <a:rPr lang="en-US" altLang="ko-KR" sz="1200" dirty="0"/>
              <a:t>, </a:t>
            </a:r>
            <a:r>
              <a:rPr lang="ko-KR" altLang="en-US" sz="1200" dirty="0"/>
              <a:t>경기도가 전국적인 맥락에서 어떤 위치에 있는지 분석합니다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여기서는 경기도의 최종 에너지</a:t>
            </a:r>
            <a:r>
              <a:rPr lang="en-US" altLang="ko-KR" sz="1200" dirty="0"/>
              <a:t>, </a:t>
            </a:r>
            <a:r>
              <a:rPr lang="ko-KR" altLang="en-US" sz="1200" dirty="0"/>
              <a:t>부문별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에너지원별 소비량을 전국 다른 시도와 비교합니다</a:t>
            </a:r>
            <a:r>
              <a:rPr lang="en-US" altLang="ko-KR" sz="1200" dirty="0"/>
              <a:t>.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7CF72B7F-C931-6039-AD2D-9343CC63984A}"/>
              </a:ext>
            </a:extLst>
          </p:cNvPr>
          <p:cNvSpPr/>
          <p:nvPr/>
        </p:nvSpPr>
        <p:spPr>
          <a:xfrm>
            <a:off x="2575299" y="-6505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그냥 메모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4D5242-C80F-D711-3C0F-670D8389D503}"/>
              </a:ext>
            </a:extLst>
          </p:cNvPr>
          <p:cNvSpPr/>
          <p:nvPr/>
        </p:nvSpPr>
        <p:spPr>
          <a:xfrm>
            <a:off x="172994" y="1669946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시군 종합</a:t>
            </a:r>
            <a:r>
              <a:rPr lang="en-US" altLang="ko-KR" sz="1200" dirty="0"/>
              <a:t>: </a:t>
            </a:r>
            <a:r>
              <a:rPr lang="ko-KR" altLang="en-US" sz="1200" dirty="0"/>
              <a:t>경기도 내 </a:t>
            </a:r>
            <a:r>
              <a:rPr lang="en-US" altLang="ko-KR" sz="1200" dirty="0"/>
              <a:t>31</a:t>
            </a:r>
            <a:r>
              <a:rPr lang="ko-KR" altLang="en-US" sz="1200" dirty="0"/>
              <a:t>개 시군의 에너지 소비 현황을 종합적으로 보여줍니다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여기서는 모든 시군에 대해 연도별</a:t>
            </a:r>
            <a:r>
              <a:rPr lang="en-US" altLang="ko-KR" sz="1200" dirty="0"/>
              <a:t>, </a:t>
            </a:r>
            <a:r>
              <a:rPr lang="ko-KR" altLang="en-US" sz="1200" dirty="0"/>
              <a:t>부문별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에너지원별 소비량을 지도 형태로 비교하고</a:t>
            </a:r>
            <a:r>
              <a:rPr lang="en-US" altLang="ko-KR" sz="1200" dirty="0"/>
              <a:t>, </a:t>
            </a:r>
            <a:r>
              <a:rPr lang="ko-KR" altLang="en-US" sz="1200" dirty="0"/>
              <a:t>또 해당 항목에 대해 시군 순위를 보여줍니다</a:t>
            </a:r>
            <a:r>
              <a:rPr lang="en-US" altLang="ko-KR" sz="1200" dirty="0"/>
              <a:t>.</a:t>
            </a:r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8D7D1528-3EAE-7E31-C52B-901AEF0BC809}"/>
              </a:ext>
            </a:extLst>
          </p:cNvPr>
          <p:cNvSpPr/>
          <p:nvPr/>
        </p:nvSpPr>
        <p:spPr>
          <a:xfrm>
            <a:off x="4177076" y="-6505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시군별로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Report</a:t>
            </a:r>
            <a:r>
              <a:rPr lang="ko-KR" altLang="en-US" sz="1100" dirty="0">
                <a:solidFill>
                  <a:schemeClr val="tx1"/>
                </a:solidFill>
              </a:rPr>
              <a:t>를 만들까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063D3-B61D-799F-56F0-22E9A33260C6}"/>
              </a:ext>
            </a:extLst>
          </p:cNvPr>
          <p:cNvSpPr/>
          <p:nvPr/>
        </p:nvSpPr>
        <p:spPr>
          <a:xfrm>
            <a:off x="172994" y="2502356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/>
              <a:t>시군별</a:t>
            </a:r>
            <a:r>
              <a:rPr lang="ko-KR" altLang="en-US" sz="1200" dirty="0"/>
              <a:t> 세부 분석</a:t>
            </a:r>
            <a:r>
              <a:rPr lang="en-US" altLang="ko-KR" sz="1200" dirty="0"/>
              <a:t>: 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시군별</a:t>
            </a:r>
            <a:r>
              <a:rPr lang="ko-KR" altLang="en-US" sz="1200" dirty="0"/>
              <a:t> 세부현황</a:t>
            </a:r>
            <a:r>
              <a:rPr lang="en-US" altLang="ko-KR" sz="1200" dirty="0"/>
              <a:t>, 1</a:t>
            </a:r>
            <a:r>
              <a:rPr lang="ko-KR" altLang="en-US" sz="1200" dirty="0"/>
              <a:t>인당</a:t>
            </a:r>
            <a:r>
              <a:rPr lang="en-US" altLang="ko-KR" sz="1200" dirty="0"/>
              <a:t>&amp;GRDP</a:t>
            </a:r>
            <a:r>
              <a:rPr lang="ko-KR" altLang="en-US" sz="1200" dirty="0"/>
              <a:t>당 에너지소비량</a:t>
            </a:r>
            <a:r>
              <a:rPr lang="en-US" altLang="ko-KR" sz="1200" dirty="0"/>
              <a:t>, </a:t>
            </a:r>
            <a:r>
              <a:rPr lang="ko-KR" altLang="en-US" sz="1200" dirty="0"/>
              <a:t>부문별</a:t>
            </a:r>
            <a:r>
              <a:rPr lang="en-US" altLang="ko-KR" sz="1200" dirty="0"/>
              <a:t>, </a:t>
            </a:r>
            <a:r>
              <a:rPr lang="ko-KR" altLang="en-US" sz="1200" dirty="0"/>
              <a:t>원별 에너지소비량을 시계열 형태로 보여줍니다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세부적인 에너지 소비 현황을 분석합니다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섹션에서는 각 시군의 에너지 소비량</a:t>
            </a:r>
            <a:r>
              <a:rPr lang="en-US" altLang="ko-KR" sz="1200" dirty="0"/>
              <a:t>, </a:t>
            </a:r>
            <a:r>
              <a:rPr lang="ko-KR" altLang="en-US" sz="1200" dirty="0"/>
              <a:t>주요 에너지 소비 부문</a:t>
            </a:r>
            <a:r>
              <a:rPr lang="en-US" altLang="ko-KR" sz="1200" dirty="0"/>
              <a:t>(</a:t>
            </a:r>
            <a:r>
              <a:rPr lang="ko-KR" altLang="en-US" sz="1200" dirty="0"/>
              <a:t>가정</a:t>
            </a:r>
            <a:r>
              <a:rPr lang="en-US" altLang="ko-KR" sz="1200" dirty="0"/>
              <a:t>, </a:t>
            </a:r>
            <a:r>
              <a:rPr lang="ko-KR" altLang="en-US" sz="1200" dirty="0"/>
              <a:t>산업</a:t>
            </a:r>
            <a:r>
              <a:rPr lang="en-US" altLang="ko-KR" sz="1200" dirty="0"/>
              <a:t>, </a:t>
            </a:r>
            <a:r>
              <a:rPr lang="ko-KR" altLang="en-US" sz="1200" dirty="0"/>
              <a:t>상업 등</a:t>
            </a:r>
            <a:r>
              <a:rPr lang="en-US" altLang="ko-KR" sz="1200" dirty="0"/>
              <a:t>), </a:t>
            </a:r>
            <a:r>
              <a:rPr lang="ko-KR" altLang="en-US" sz="1200" dirty="0"/>
              <a:t>에너지 효율성 지표 등을 구체적으로 다루어 </a:t>
            </a:r>
            <a:r>
              <a:rPr lang="ko-KR" altLang="en-US" sz="1200" dirty="0" err="1"/>
              <a:t>시군별</a:t>
            </a:r>
            <a:r>
              <a:rPr lang="ko-KR" altLang="en-US" sz="1200" dirty="0"/>
              <a:t> 에너지 관리 및 정책 수립에 도움이 되는 데이터를 제공합니다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FCE15471-3CD7-9CA2-76B7-8276B5BEAAB6}"/>
              </a:ext>
            </a:extLst>
          </p:cNvPr>
          <p:cNvSpPr/>
          <p:nvPr/>
        </p:nvSpPr>
        <p:spPr>
          <a:xfrm>
            <a:off x="9252213" y="2275333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전력 자립도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680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E5643-62CE-84F3-B3C5-B8263801E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79A4E99-2898-B830-D3B9-A361D850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6339238" y="174691"/>
            <a:ext cx="3542599" cy="2454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E561A1-33A6-A55D-46D0-0142B369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" y="743082"/>
            <a:ext cx="5618831" cy="3201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28D111-DC7C-1DFC-D828-46AA2B32A178}"/>
              </a:ext>
            </a:extLst>
          </p:cNvPr>
          <p:cNvSpPr txBox="1"/>
          <p:nvPr/>
        </p:nvSpPr>
        <p:spPr>
          <a:xfrm>
            <a:off x="-1053137" y="1080417"/>
            <a:ext cx="1250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수집데이터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2D8736-94E6-AF74-011B-D61FF3ECE94B}"/>
              </a:ext>
            </a:extLst>
          </p:cNvPr>
          <p:cNvSpPr/>
          <p:nvPr/>
        </p:nvSpPr>
        <p:spPr>
          <a:xfrm>
            <a:off x="6326349" y="455767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A387CA-A8B7-B59E-0F57-3D095C443AAE}"/>
              </a:ext>
            </a:extLst>
          </p:cNvPr>
          <p:cNvSpPr/>
          <p:nvPr/>
        </p:nvSpPr>
        <p:spPr>
          <a:xfrm>
            <a:off x="6326349" y="128019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2F53F7-0173-C7C7-B2C0-114C42ABC3BF}"/>
              </a:ext>
            </a:extLst>
          </p:cNvPr>
          <p:cNvSpPr/>
          <p:nvPr/>
        </p:nvSpPr>
        <p:spPr>
          <a:xfrm>
            <a:off x="7818317" y="5776417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7B5BEB66-0C91-A823-EBD4-17DEAE846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74" y="5687370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BD7913E-7B9C-D4CC-EF69-8E316A30B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681" y="5774249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3BDECEB-6827-60BC-E914-D900D30E6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933" y="5266870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A82C80E4-0B8A-7328-9583-671C4DA63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74" y="6424438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F09974D6-7E63-66BF-FD42-587E35A25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74" y="7143046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8DC4243-1F9E-FCE3-225C-83E4B78FF27C}"/>
              </a:ext>
            </a:extLst>
          </p:cNvPr>
          <p:cNvSpPr txBox="1"/>
          <p:nvPr/>
        </p:nvSpPr>
        <p:spPr>
          <a:xfrm>
            <a:off x="8229067" y="5518572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에너지사용량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C6DA6D-A2C9-A18B-3BBA-82D373B1B0E6}"/>
              </a:ext>
            </a:extLst>
          </p:cNvPr>
          <p:cNvSpPr txBox="1"/>
          <p:nvPr/>
        </p:nvSpPr>
        <p:spPr>
          <a:xfrm>
            <a:off x="6299681" y="4972132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E861766D-241D-DD55-C684-6488E34C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6299681" y="-940109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0D98A32-6921-C57F-9CFE-F0EC4624BB2F}"/>
              </a:ext>
            </a:extLst>
          </p:cNvPr>
          <p:cNvSpPr/>
          <p:nvPr/>
        </p:nvSpPr>
        <p:spPr>
          <a:xfrm>
            <a:off x="6352539" y="5643924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34F51B7E-C0C5-AC61-7DD3-F7F568BFC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013" y="-966474"/>
            <a:ext cx="3542599" cy="6858000"/>
          </a:xfrm>
          <a:prstGeom prst="rect">
            <a:avLst/>
          </a:prstGeom>
        </p:spPr>
      </p:pic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92872218-670B-C872-8001-1EDA3BC8C65F}"/>
              </a:ext>
            </a:extLst>
          </p:cNvPr>
          <p:cNvSpPr txBox="1">
            <a:spLocks/>
          </p:cNvSpPr>
          <p:nvPr/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lvl="0" indent="0" algn="r" defTabSz="914400" rtl="0" eaLnBrk="1" latinLnBrk="1" hangingPunct="1">
              <a:spcBef>
                <a:spcPts val="0"/>
              </a:spcBef>
              <a:buNone/>
              <a:defRPr sz="1000" kern="12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defRPr>
            </a:lvl1pPr>
            <a:lvl2pPr marL="0" lvl="1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B984CE-4EA7-A6FD-E2B9-82468A4ED4E0}"/>
              </a:ext>
            </a:extLst>
          </p:cNvPr>
          <p:cNvSpPr/>
          <p:nvPr/>
        </p:nvSpPr>
        <p:spPr>
          <a:xfrm>
            <a:off x="6209335" y="146504"/>
            <a:ext cx="1762514" cy="214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5B2C41-68E2-5CAC-C9CB-02CAE20F3536}"/>
              </a:ext>
            </a:extLst>
          </p:cNvPr>
          <p:cNvSpPr/>
          <p:nvPr/>
        </p:nvSpPr>
        <p:spPr>
          <a:xfrm>
            <a:off x="8020315" y="572816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0D6E32-D79E-677F-E973-6857C38F0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628" y="766055"/>
            <a:ext cx="1938914" cy="121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FD4DE0-B788-96DA-DFD9-223398487FFF}"/>
              </a:ext>
            </a:extLst>
          </p:cNvPr>
          <p:cNvSpPr txBox="1"/>
          <p:nvPr/>
        </p:nvSpPr>
        <p:spPr>
          <a:xfrm>
            <a:off x="6312218" y="454254"/>
            <a:ext cx="13109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전국대비 경기도 에너지 현황</a:t>
            </a:r>
            <a:endParaRPr lang="en-US" altLang="ko-KR" sz="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31EEB4-3834-7EC3-C8ED-4CD4BE4590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8629" y="654998"/>
            <a:ext cx="1032751" cy="95987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33EE745-FC6E-4C5F-DAFB-D70CE29A9221}"/>
              </a:ext>
            </a:extLst>
          </p:cNvPr>
          <p:cNvCxnSpPr>
            <a:cxnSpLocks/>
            <a:stCxn id="25" idx="3"/>
            <a:endCxn id="43" idx="1"/>
          </p:cNvCxnSpPr>
          <p:nvPr/>
        </p:nvCxnSpPr>
        <p:spPr>
          <a:xfrm flipV="1">
            <a:off x="5608007" y="817716"/>
            <a:ext cx="3017467" cy="2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AFF591-B14A-14D0-4345-09AE7781E047}"/>
              </a:ext>
            </a:extLst>
          </p:cNvPr>
          <p:cNvSpPr/>
          <p:nvPr/>
        </p:nvSpPr>
        <p:spPr>
          <a:xfrm>
            <a:off x="3154208" y="75628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1CA5B7-AB9F-BBB5-25DB-2F21E58F3F4D}"/>
              </a:ext>
            </a:extLst>
          </p:cNvPr>
          <p:cNvSpPr/>
          <p:nvPr/>
        </p:nvSpPr>
        <p:spPr>
          <a:xfrm>
            <a:off x="3154208" y="910188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A116D1-5F31-C062-487E-470D60B2C450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5608007" y="973726"/>
            <a:ext cx="3017467" cy="614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A0E9FD-31BE-5515-8D82-93FCC3D25D4D}"/>
              </a:ext>
            </a:extLst>
          </p:cNvPr>
          <p:cNvSpPr/>
          <p:nvPr/>
        </p:nvSpPr>
        <p:spPr>
          <a:xfrm>
            <a:off x="3154208" y="1064569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C72745-077F-D9FB-7DE0-59E16F38F887}"/>
              </a:ext>
            </a:extLst>
          </p:cNvPr>
          <p:cNvSpPr/>
          <p:nvPr/>
        </p:nvSpPr>
        <p:spPr>
          <a:xfrm>
            <a:off x="6355302" y="446723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D527FE-E5BD-0F1C-057F-4F8E4BCBA27F}"/>
              </a:ext>
            </a:extLst>
          </p:cNvPr>
          <p:cNvSpPr/>
          <p:nvPr/>
        </p:nvSpPr>
        <p:spPr>
          <a:xfrm>
            <a:off x="3154208" y="1214376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2F7274-EF87-71FC-FF48-064A16E7CBA6}"/>
              </a:ext>
            </a:extLst>
          </p:cNvPr>
          <p:cNvSpPr/>
          <p:nvPr/>
        </p:nvSpPr>
        <p:spPr>
          <a:xfrm>
            <a:off x="3154208" y="1366202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D10F30-F549-E5FD-9F48-4A998ADEA793}"/>
              </a:ext>
            </a:extLst>
          </p:cNvPr>
          <p:cNvSpPr/>
          <p:nvPr/>
        </p:nvSpPr>
        <p:spPr>
          <a:xfrm>
            <a:off x="3230411" y="152010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88A493-31DE-5951-3BB7-F14C61DD2194}"/>
              </a:ext>
            </a:extLst>
          </p:cNvPr>
          <p:cNvSpPr/>
          <p:nvPr/>
        </p:nvSpPr>
        <p:spPr>
          <a:xfrm>
            <a:off x="3230411" y="1674486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241544-60A7-8A86-1298-AF0CCD7ABB91}"/>
              </a:ext>
            </a:extLst>
          </p:cNvPr>
          <p:cNvSpPr/>
          <p:nvPr/>
        </p:nvSpPr>
        <p:spPr>
          <a:xfrm>
            <a:off x="3230411" y="1824293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958AD02-248F-FA9F-425B-190C382BC674}"/>
              </a:ext>
            </a:extLst>
          </p:cNvPr>
          <p:cNvSpPr/>
          <p:nvPr/>
        </p:nvSpPr>
        <p:spPr>
          <a:xfrm>
            <a:off x="3154208" y="1965660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43109B-8A01-D0C3-68BA-2876504B8F68}"/>
              </a:ext>
            </a:extLst>
          </p:cNvPr>
          <p:cNvSpPr/>
          <p:nvPr/>
        </p:nvSpPr>
        <p:spPr>
          <a:xfrm>
            <a:off x="3154208" y="2119563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DFDF4-388D-626F-067C-9A344FB812E7}"/>
              </a:ext>
            </a:extLst>
          </p:cNvPr>
          <p:cNvSpPr/>
          <p:nvPr/>
        </p:nvSpPr>
        <p:spPr>
          <a:xfrm>
            <a:off x="3154208" y="2273944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8AABB2-18E2-5DF2-22F1-A145D402E9C8}"/>
              </a:ext>
            </a:extLst>
          </p:cNvPr>
          <p:cNvSpPr/>
          <p:nvPr/>
        </p:nvSpPr>
        <p:spPr>
          <a:xfrm>
            <a:off x="3154208" y="2423751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816662-E124-D1DF-B6A2-E516011F2E7D}"/>
              </a:ext>
            </a:extLst>
          </p:cNvPr>
          <p:cNvSpPr/>
          <p:nvPr/>
        </p:nvSpPr>
        <p:spPr>
          <a:xfrm>
            <a:off x="3154208" y="2575577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C0CC4BF-9642-BB44-F4D9-50E9F40E7481}"/>
              </a:ext>
            </a:extLst>
          </p:cNvPr>
          <p:cNvSpPr/>
          <p:nvPr/>
        </p:nvSpPr>
        <p:spPr>
          <a:xfrm>
            <a:off x="3230411" y="2729480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C0197D7-EA89-A824-FDFC-BED763498299}"/>
              </a:ext>
            </a:extLst>
          </p:cNvPr>
          <p:cNvSpPr/>
          <p:nvPr/>
        </p:nvSpPr>
        <p:spPr>
          <a:xfrm>
            <a:off x="3230411" y="2883861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41473EE-7A74-1B6B-E48B-08C8EC9D93C9}"/>
              </a:ext>
            </a:extLst>
          </p:cNvPr>
          <p:cNvSpPr/>
          <p:nvPr/>
        </p:nvSpPr>
        <p:spPr>
          <a:xfrm>
            <a:off x="3230411" y="3033668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E83E290-34BC-5873-AB7C-7F0D0748483D}"/>
              </a:ext>
            </a:extLst>
          </p:cNvPr>
          <p:cNvSpPr/>
          <p:nvPr/>
        </p:nvSpPr>
        <p:spPr>
          <a:xfrm>
            <a:off x="3230411" y="318347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A2C90E-FF6D-2FB7-0CBE-65B0D10B306C}"/>
              </a:ext>
            </a:extLst>
          </p:cNvPr>
          <p:cNvSpPr/>
          <p:nvPr/>
        </p:nvSpPr>
        <p:spPr>
          <a:xfrm>
            <a:off x="3230411" y="3335301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512756-F48A-695F-7E62-173E7BB76E39}"/>
              </a:ext>
            </a:extLst>
          </p:cNvPr>
          <p:cNvSpPr/>
          <p:nvPr/>
        </p:nvSpPr>
        <p:spPr>
          <a:xfrm>
            <a:off x="3230411" y="3489204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E5E982-CD32-C3EA-5775-AC776884588E}"/>
              </a:ext>
            </a:extLst>
          </p:cNvPr>
          <p:cNvSpPr/>
          <p:nvPr/>
        </p:nvSpPr>
        <p:spPr>
          <a:xfrm>
            <a:off x="3230411" y="364358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8A56D8-B112-69A0-9D8C-D5C383FB63C1}"/>
              </a:ext>
            </a:extLst>
          </p:cNvPr>
          <p:cNvSpPr/>
          <p:nvPr/>
        </p:nvSpPr>
        <p:spPr>
          <a:xfrm>
            <a:off x="3230411" y="3793392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76EA334-B5F6-B604-B796-9AD16ABFAA88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5608007" y="1128107"/>
            <a:ext cx="747295" cy="120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508A56A-0E10-DCF7-F2A8-38589B9AA576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V="1">
            <a:off x="5608007" y="1248156"/>
            <a:ext cx="747295" cy="29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B185B66E-4EEB-7EB2-20AF-97827BA82B38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flipV="1">
            <a:off x="5608007" y="1248156"/>
            <a:ext cx="747295" cy="181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8485861-DCB5-C636-E28B-C1022438DE31}"/>
              </a:ext>
            </a:extLst>
          </p:cNvPr>
          <p:cNvCxnSpPr>
            <a:cxnSpLocks/>
            <a:stCxn id="46" idx="3"/>
            <a:endCxn id="14" idx="1"/>
          </p:cNvCxnSpPr>
          <p:nvPr/>
        </p:nvCxnSpPr>
        <p:spPr>
          <a:xfrm>
            <a:off x="5684210" y="1583643"/>
            <a:ext cx="655697" cy="2165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CF5C448-354A-1831-5A1A-27C98CAB7193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>
            <a:off x="5684210" y="1738024"/>
            <a:ext cx="655697" cy="2010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82155E5A-816C-D1D6-BA25-551BDA5DAD16}"/>
              </a:ext>
            </a:extLst>
          </p:cNvPr>
          <p:cNvCxnSpPr>
            <a:cxnSpLocks/>
            <a:stCxn id="48" idx="3"/>
            <a:endCxn id="14" idx="1"/>
          </p:cNvCxnSpPr>
          <p:nvPr/>
        </p:nvCxnSpPr>
        <p:spPr>
          <a:xfrm>
            <a:off x="5684210" y="1887831"/>
            <a:ext cx="655697" cy="186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C244CE3-5E78-31EC-5AD7-56255EC671C5}"/>
              </a:ext>
            </a:extLst>
          </p:cNvPr>
          <p:cNvSpPr txBox="1"/>
          <p:nvPr/>
        </p:nvSpPr>
        <p:spPr>
          <a:xfrm>
            <a:off x="6252739" y="2514413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2FF585-225B-72BA-E95B-E138F4286949}"/>
              </a:ext>
            </a:extLst>
          </p:cNvPr>
          <p:cNvSpPr txBox="1"/>
          <p:nvPr/>
        </p:nvSpPr>
        <p:spPr>
          <a:xfrm>
            <a:off x="6252739" y="-5853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84B6BBD-AE26-F453-EAFD-AC9E57196EE1}"/>
              </a:ext>
            </a:extLst>
          </p:cNvPr>
          <p:cNvSpPr txBox="1"/>
          <p:nvPr/>
        </p:nvSpPr>
        <p:spPr>
          <a:xfrm>
            <a:off x="6299681" y="186586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 살펴보고</a:t>
            </a:r>
            <a:r>
              <a:rPr lang="en-US" altLang="ko-KR" sz="500" b="1" dirty="0"/>
              <a:t> 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8C53DC-845B-235A-3732-33CA6AC8C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53" y="3098036"/>
            <a:ext cx="1032751" cy="89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48F8E2-418A-38AA-5056-B1EFFDB897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53" y="3194113"/>
            <a:ext cx="1946689" cy="1222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96E1CD-5EF6-603E-0B91-4EF4B8964AEC}"/>
              </a:ext>
            </a:extLst>
          </p:cNvPr>
          <p:cNvSpPr/>
          <p:nvPr/>
        </p:nvSpPr>
        <p:spPr>
          <a:xfrm>
            <a:off x="6339907" y="3071125"/>
            <a:ext cx="2087813" cy="1355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5B6DA8-3AAA-D5B1-FD9C-ACDF57CF22F8}"/>
              </a:ext>
            </a:extLst>
          </p:cNvPr>
          <p:cNvSpPr txBox="1"/>
          <p:nvPr/>
        </p:nvSpPr>
        <p:spPr>
          <a:xfrm>
            <a:off x="6299681" y="2773893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C5AAE17-AFFB-2279-5421-FC8FDF15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08" r="57035" b="57084"/>
          <a:stretch/>
        </p:blipFill>
        <p:spPr>
          <a:xfrm>
            <a:off x="8614985" y="474477"/>
            <a:ext cx="1522093" cy="172879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BF2E40-6987-0D4D-3813-7BBFFF5B4091}"/>
              </a:ext>
            </a:extLst>
          </p:cNvPr>
          <p:cNvSpPr/>
          <p:nvPr/>
        </p:nvSpPr>
        <p:spPr>
          <a:xfrm>
            <a:off x="8625474" y="446364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CD9790-13DC-11BE-2BD9-8A60EA947A27}"/>
              </a:ext>
            </a:extLst>
          </p:cNvPr>
          <p:cNvSpPr/>
          <p:nvPr/>
        </p:nvSpPr>
        <p:spPr>
          <a:xfrm>
            <a:off x="8625474" y="1216770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B6893E-8BFF-207B-E5D4-5341D2E22B8A}"/>
              </a:ext>
            </a:extLst>
          </p:cNvPr>
          <p:cNvSpPr txBox="1"/>
          <p:nvPr/>
        </p:nvSpPr>
        <p:spPr>
          <a:xfrm>
            <a:off x="6729413" y="-2158278"/>
            <a:ext cx="11382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경기도의 시군 전체에 대한 에너지 세부 소비현황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연도별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부문별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에너지원별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을</a:t>
            </a:r>
            <a:endParaRPr lang="en-US" altLang="ko-KR" sz="800" b="1" dirty="0"/>
          </a:p>
          <a:p>
            <a:r>
              <a:rPr lang="ko-KR" altLang="en-US" sz="800" b="1" dirty="0"/>
              <a:t>공간분포 측면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왼쪽</a:t>
            </a:r>
            <a:r>
              <a:rPr lang="en-US" altLang="ko-KR" sz="800" b="1" dirty="0"/>
              <a:t>), </a:t>
            </a:r>
            <a:r>
              <a:rPr lang="ko-KR" altLang="en-US" sz="800" b="1" dirty="0"/>
              <a:t>그리고 시군간 비교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오른쪽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를 통해 살펴봅니다</a:t>
            </a:r>
            <a:r>
              <a:rPr lang="en-US" altLang="ko-KR" sz="800" b="1" dirty="0"/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60F2E4-757E-5308-6556-A3707B5024D1}"/>
              </a:ext>
            </a:extLst>
          </p:cNvPr>
          <p:cNvSpPr txBox="1"/>
          <p:nvPr/>
        </p:nvSpPr>
        <p:spPr>
          <a:xfrm>
            <a:off x="6252739" y="4698237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E11DCBE-BACA-E71B-3E6D-65AC9AAC353F}"/>
              </a:ext>
            </a:extLst>
          </p:cNvPr>
          <p:cNvCxnSpPr>
            <a:cxnSpLocks/>
            <a:stCxn id="52" idx="3"/>
            <a:endCxn id="97" idx="1"/>
          </p:cNvCxnSpPr>
          <p:nvPr/>
        </p:nvCxnSpPr>
        <p:spPr>
          <a:xfrm>
            <a:off x="5608007" y="2183101"/>
            <a:ext cx="2698767" cy="5232646"/>
          </a:xfrm>
          <a:prstGeom prst="bentConnector3">
            <a:avLst>
              <a:gd name="adj1" fmla="val 8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BEA383-B824-C3C7-26F8-3998DAF0B9F8}"/>
              </a:ext>
            </a:extLst>
          </p:cNvPr>
          <p:cNvSpPr txBox="1"/>
          <p:nvPr/>
        </p:nvSpPr>
        <p:spPr>
          <a:xfrm>
            <a:off x="8229067" y="6295516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/>
              <a:t>1</a:t>
            </a:r>
            <a:r>
              <a:rPr lang="ko-KR" altLang="en-US" sz="500" b="1" dirty="0"/>
              <a:t>인당 에너지사용량</a:t>
            </a:r>
            <a:endParaRPr lang="en-US" altLang="ko-KR" sz="5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45F4ACA-0AE5-ABC5-7C72-0F186C247591}"/>
              </a:ext>
            </a:extLst>
          </p:cNvPr>
          <p:cNvSpPr txBox="1"/>
          <p:nvPr/>
        </p:nvSpPr>
        <p:spPr>
          <a:xfrm>
            <a:off x="8229067" y="7022857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AFA85E63-6047-D582-FED0-E73370C4C633}"/>
              </a:ext>
            </a:extLst>
          </p:cNvPr>
          <p:cNvCxnSpPr>
            <a:cxnSpLocks/>
            <a:stCxn id="51" idx="3"/>
            <a:endCxn id="96" idx="1"/>
          </p:cNvCxnSpPr>
          <p:nvPr/>
        </p:nvCxnSpPr>
        <p:spPr>
          <a:xfrm>
            <a:off x="5608007" y="2029198"/>
            <a:ext cx="2698767" cy="4667941"/>
          </a:xfrm>
          <a:prstGeom prst="bentConnector3">
            <a:avLst>
              <a:gd name="adj1" fmla="val 11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4ECEF514-911D-D2B8-9149-63C3A8C3795B}"/>
              </a:ext>
            </a:extLst>
          </p:cNvPr>
          <p:cNvCxnSpPr>
            <a:cxnSpLocks/>
            <a:stCxn id="53" idx="3"/>
            <a:endCxn id="92" idx="1"/>
          </p:cNvCxnSpPr>
          <p:nvPr/>
        </p:nvCxnSpPr>
        <p:spPr>
          <a:xfrm>
            <a:off x="5608007" y="2337482"/>
            <a:ext cx="2698767" cy="3622589"/>
          </a:xfrm>
          <a:prstGeom prst="bentConnector3">
            <a:avLst>
              <a:gd name="adj1" fmla="val 5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EF77CAD7-CE5E-42A4-730A-A4F796FE108B}"/>
              </a:ext>
            </a:extLst>
          </p:cNvPr>
          <p:cNvCxnSpPr>
            <a:cxnSpLocks/>
            <a:stCxn id="54" idx="3"/>
            <a:endCxn id="94" idx="1"/>
          </p:cNvCxnSpPr>
          <p:nvPr/>
        </p:nvCxnSpPr>
        <p:spPr>
          <a:xfrm>
            <a:off x="5608007" y="2487289"/>
            <a:ext cx="691674" cy="4203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C2303124-C299-CA8F-AC78-7BE29EAECFB5}"/>
              </a:ext>
            </a:extLst>
          </p:cNvPr>
          <p:cNvCxnSpPr>
            <a:cxnSpLocks/>
            <a:stCxn id="54" idx="3"/>
            <a:endCxn id="94" idx="1"/>
          </p:cNvCxnSpPr>
          <p:nvPr/>
        </p:nvCxnSpPr>
        <p:spPr>
          <a:xfrm>
            <a:off x="5608007" y="2487289"/>
            <a:ext cx="691674" cy="4203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0B54A0A-D243-3F89-3D11-42CC341AAFD9}"/>
              </a:ext>
            </a:extLst>
          </p:cNvPr>
          <p:cNvCxnSpPr>
            <a:cxnSpLocks/>
            <a:stCxn id="55" idx="3"/>
            <a:endCxn id="94" idx="1"/>
          </p:cNvCxnSpPr>
          <p:nvPr/>
        </p:nvCxnSpPr>
        <p:spPr>
          <a:xfrm>
            <a:off x="5608007" y="2639115"/>
            <a:ext cx="691674" cy="4051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그림 138">
            <a:extLst>
              <a:ext uri="{FF2B5EF4-FFF2-40B4-BE49-F238E27FC236}">
                <a16:creationId xmlns:a16="http://schemas.microsoft.com/office/drawing/2014/main" id="{3209CC41-24C7-FDF2-6BC5-0A23ED39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4298" y="8507752"/>
            <a:ext cx="1304028" cy="87765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1AEC8F6-4DEE-DC55-5D27-DEBD2ECA4089}"/>
              </a:ext>
            </a:extLst>
          </p:cNvPr>
          <p:cNvSpPr txBox="1"/>
          <p:nvPr/>
        </p:nvSpPr>
        <p:spPr>
          <a:xfrm>
            <a:off x="5866722" y="7805443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8D71D8FF-C28D-9085-63B0-8B3E55280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64" y="8468866"/>
            <a:ext cx="1512192" cy="183307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409638EA-939B-02D1-9944-C518ED4DB450}"/>
              </a:ext>
            </a:extLst>
          </p:cNvPr>
          <p:cNvSpPr txBox="1"/>
          <p:nvPr/>
        </p:nvSpPr>
        <p:spPr>
          <a:xfrm>
            <a:off x="5913664" y="8080147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48CC8B29-2589-73B9-2BDF-0B23C4AB62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6769" y="8528731"/>
            <a:ext cx="1512192" cy="85365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0BC4C88-66DC-98E3-4C53-3E89170B13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8213" y="9600456"/>
            <a:ext cx="1356324" cy="70112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20D9BB06-3439-58D5-B5E2-E5C3DA39BC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6769" y="9600456"/>
            <a:ext cx="1512192" cy="70020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4A1B1E19-0FB1-DC2E-BE69-FD0DF604DECC}"/>
              </a:ext>
            </a:extLst>
          </p:cNvPr>
          <p:cNvSpPr txBox="1"/>
          <p:nvPr/>
        </p:nvSpPr>
        <p:spPr>
          <a:xfrm>
            <a:off x="10345146" y="135980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xx </a:t>
            </a:r>
            <a:r>
              <a:rPr lang="ko-KR" altLang="en-US" sz="1400" dirty="0"/>
              <a:t>참고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C2F293-0F52-3E74-B072-B910E41B743F}"/>
              </a:ext>
            </a:extLst>
          </p:cNvPr>
          <p:cNvSpPr txBox="1"/>
          <p:nvPr/>
        </p:nvSpPr>
        <p:spPr>
          <a:xfrm>
            <a:off x="10307809" y="3346277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xx </a:t>
            </a:r>
            <a:r>
              <a:rPr lang="ko-KR" altLang="en-US" sz="1400" dirty="0"/>
              <a:t>참고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546A1AB-488E-D930-146A-7CF22B1920E9}"/>
              </a:ext>
            </a:extLst>
          </p:cNvPr>
          <p:cNvSpPr txBox="1"/>
          <p:nvPr/>
        </p:nvSpPr>
        <p:spPr>
          <a:xfrm>
            <a:off x="10307809" y="635635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xx </a:t>
            </a:r>
            <a:r>
              <a:rPr lang="ko-KR" altLang="en-US" sz="1400" dirty="0"/>
              <a:t>참고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162D3AF-CC40-752B-91CA-5BD8D34E9CAD}"/>
              </a:ext>
            </a:extLst>
          </p:cNvPr>
          <p:cNvSpPr txBox="1"/>
          <p:nvPr/>
        </p:nvSpPr>
        <p:spPr>
          <a:xfrm>
            <a:off x="11323809" y="922849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xx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6AD47C05-7743-F62F-EA94-CCC1734DF7B5}"/>
              </a:ext>
            </a:extLst>
          </p:cNvPr>
          <p:cNvCxnSpPr>
            <a:cxnSpLocks/>
            <a:stCxn id="56" idx="1"/>
            <a:endCxn id="139" idx="1"/>
          </p:cNvCxnSpPr>
          <p:nvPr/>
        </p:nvCxnSpPr>
        <p:spPr>
          <a:xfrm rot="10800000" flipH="1" flipV="1">
            <a:off x="3230410" y="2793018"/>
            <a:ext cx="4403887" cy="6153560"/>
          </a:xfrm>
          <a:prstGeom prst="bentConnector3">
            <a:avLst>
              <a:gd name="adj1" fmla="val -5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9B2B260A-7BEE-2098-BA6B-83B765173982}"/>
              </a:ext>
            </a:extLst>
          </p:cNvPr>
          <p:cNvCxnSpPr>
            <a:cxnSpLocks/>
            <a:stCxn id="57" idx="1"/>
            <a:endCxn id="139" idx="1"/>
          </p:cNvCxnSpPr>
          <p:nvPr/>
        </p:nvCxnSpPr>
        <p:spPr>
          <a:xfrm rot="10800000" flipH="1" flipV="1">
            <a:off x="3230410" y="2947398"/>
            <a:ext cx="4403887" cy="5999179"/>
          </a:xfrm>
          <a:prstGeom prst="bentConnector3">
            <a:avLst>
              <a:gd name="adj1" fmla="val -5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04F0D3CE-291A-1110-70D7-4875A5470FC2}"/>
              </a:ext>
            </a:extLst>
          </p:cNvPr>
          <p:cNvCxnSpPr>
            <a:cxnSpLocks/>
            <a:stCxn id="58" idx="1"/>
            <a:endCxn id="139" idx="1"/>
          </p:cNvCxnSpPr>
          <p:nvPr/>
        </p:nvCxnSpPr>
        <p:spPr>
          <a:xfrm rot="10800000" flipH="1" flipV="1">
            <a:off x="3230410" y="3097206"/>
            <a:ext cx="4403887" cy="5849372"/>
          </a:xfrm>
          <a:prstGeom prst="bentConnector3">
            <a:avLst>
              <a:gd name="adj1" fmla="val -5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335DB263-F641-16F1-B16E-41B4C70E29A7}"/>
              </a:ext>
            </a:extLst>
          </p:cNvPr>
          <p:cNvCxnSpPr>
            <a:cxnSpLocks/>
            <a:stCxn id="59" idx="1"/>
            <a:endCxn id="139" idx="1"/>
          </p:cNvCxnSpPr>
          <p:nvPr/>
        </p:nvCxnSpPr>
        <p:spPr>
          <a:xfrm rot="10800000" flipH="1" flipV="1">
            <a:off x="3230410" y="3247012"/>
            <a:ext cx="4403887" cy="5699565"/>
          </a:xfrm>
          <a:prstGeom prst="bentConnector3">
            <a:avLst>
              <a:gd name="adj1" fmla="val -5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E4C2116-6958-BCFF-DF1E-435157C998FD}"/>
              </a:ext>
            </a:extLst>
          </p:cNvPr>
          <p:cNvCxnSpPr>
            <a:cxnSpLocks/>
            <a:stCxn id="60" idx="1"/>
            <a:endCxn id="143" idx="1"/>
          </p:cNvCxnSpPr>
          <p:nvPr/>
        </p:nvCxnSpPr>
        <p:spPr>
          <a:xfrm rot="10800000" flipH="1" flipV="1">
            <a:off x="3230411" y="3398838"/>
            <a:ext cx="5916358" cy="5556721"/>
          </a:xfrm>
          <a:prstGeom prst="bentConnector3">
            <a:avLst>
              <a:gd name="adj1" fmla="val -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4847F11-EC61-3F50-E256-098F6BA942AA}"/>
              </a:ext>
            </a:extLst>
          </p:cNvPr>
          <p:cNvCxnSpPr>
            <a:cxnSpLocks/>
            <a:stCxn id="61" idx="1"/>
            <a:endCxn id="143" idx="1"/>
          </p:cNvCxnSpPr>
          <p:nvPr/>
        </p:nvCxnSpPr>
        <p:spPr>
          <a:xfrm rot="10800000" flipH="1" flipV="1">
            <a:off x="3230411" y="3552742"/>
            <a:ext cx="5916358" cy="5402818"/>
          </a:xfrm>
          <a:prstGeom prst="bentConnector3">
            <a:avLst>
              <a:gd name="adj1" fmla="val -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88D29A9E-66ED-8B5E-DD24-D1EDE44DDDDE}"/>
              </a:ext>
            </a:extLst>
          </p:cNvPr>
          <p:cNvCxnSpPr>
            <a:cxnSpLocks/>
            <a:stCxn id="62" idx="1"/>
            <a:endCxn id="144" idx="1"/>
          </p:cNvCxnSpPr>
          <p:nvPr/>
        </p:nvCxnSpPr>
        <p:spPr>
          <a:xfrm rot="10800000" flipH="1" flipV="1">
            <a:off x="3230411" y="3707123"/>
            <a:ext cx="4397802" cy="6243894"/>
          </a:xfrm>
          <a:prstGeom prst="bentConnector3">
            <a:avLst>
              <a:gd name="adj1" fmla="val -5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1025B229-AF59-6551-CCF9-71AEED8A4A95}"/>
              </a:ext>
            </a:extLst>
          </p:cNvPr>
          <p:cNvCxnSpPr>
            <a:cxnSpLocks/>
            <a:stCxn id="63" idx="1"/>
            <a:endCxn id="145" idx="1"/>
          </p:cNvCxnSpPr>
          <p:nvPr/>
        </p:nvCxnSpPr>
        <p:spPr>
          <a:xfrm rot="10800000" flipH="1" flipV="1">
            <a:off x="3230411" y="3856930"/>
            <a:ext cx="5916358" cy="6093628"/>
          </a:xfrm>
          <a:prstGeom prst="bentConnector3">
            <a:avLst>
              <a:gd name="adj1" fmla="val -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72054C5-2701-541D-D7DF-586F11700578}"/>
              </a:ext>
            </a:extLst>
          </p:cNvPr>
          <p:cNvSpPr txBox="1"/>
          <p:nvPr/>
        </p:nvSpPr>
        <p:spPr>
          <a:xfrm>
            <a:off x="9068921" y="8384227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8E2F685-BA13-EDBE-BEB4-C01B041960E8}"/>
              </a:ext>
            </a:extLst>
          </p:cNvPr>
          <p:cNvSpPr txBox="1"/>
          <p:nvPr/>
        </p:nvSpPr>
        <p:spPr>
          <a:xfrm>
            <a:off x="9068921" y="9477221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에너지원별 에너지사용량</a:t>
            </a:r>
            <a:endParaRPr lang="en-US" altLang="ko-KR" sz="5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B8B522B-D4F7-0392-C69E-00C9755031D8}"/>
              </a:ext>
            </a:extLst>
          </p:cNvPr>
          <p:cNvSpPr txBox="1"/>
          <p:nvPr/>
        </p:nvSpPr>
        <p:spPr>
          <a:xfrm>
            <a:off x="7545842" y="9477221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부문별 에너지사용량</a:t>
            </a:r>
            <a:endParaRPr lang="en-US" altLang="ko-KR" sz="500" b="1" dirty="0"/>
          </a:p>
        </p:txBody>
      </p:sp>
    </p:spTree>
    <p:extLst>
      <p:ext uri="{BB962C8B-B14F-4D97-AF65-F5344CB8AC3E}">
        <p14:creationId xmlns:p14="http://schemas.microsoft.com/office/powerpoint/2010/main" val="328159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95DFB-ECCE-FDDE-A195-61CE2F4B54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A5B8F2-CDF5-0CF0-B2BC-07129711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6339238" y="866629"/>
            <a:ext cx="3542599" cy="2454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4A7210-67AD-3ABF-7505-7055BCB8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" y="1444122"/>
            <a:ext cx="5618831" cy="32013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A096C7-51C7-E4B5-9AEB-366E2EA69B21}"/>
              </a:ext>
            </a:extLst>
          </p:cNvPr>
          <p:cNvSpPr/>
          <p:nvPr/>
        </p:nvSpPr>
        <p:spPr>
          <a:xfrm>
            <a:off x="8020315" y="1273856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B90823-7FF9-9F28-49C2-CC5917813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948" y="1200395"/>
            <a:ext cx="1032751" cy="6488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4D3305-9B13-51CE-7CA9-DD3455F701A8}"/>
              </a:ext>
            </a:extLst>
          </p:cNvPr>
          <p:cNvSpPr txBox="1"/>
          <p:nvPr/>
        </p:nvSpPr>
        <p:spPr>
          <a:xfrm>
            <a:off x="-1053137" y="1080417"/>
            <a:ext cx="1250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수집데이터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0F4023-A92A-DEED-4DD5-4431E5945FFB}"/>
              </a:ext>
            </a:extLst>
          </p:cNvPr>
          <p:cNvSpPr txBox="1"/>
          <p:nvPr/>
        </p:nvSpPr>
        <p:spPr>
          <a:xfrm>
            <a:off x="8110538" y="844144"/>
            <a:ext cx="13109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전국대비 경기도 에너지 현황</a:t>
            </a:r>
            <a:endParaRPr lang="en-US" altLang="ko-KR" sz="500" b="1" dirty="0"/>
          </a:p>
          <a:p>
            <a:r>
              <a:rPr lang="en-US" altLang="ko-KR" sz="500" dirty="0"/>
              <a:t>17</a:t>
            </a:r>
            <a:r>
              <a:rPr lang="ko-KR" altLang="en-US" sz="500" dirty="0"/>
              <a:t>개시도간 에너지 현황을 비교해봅니다</a:t>
            </a:r>
            <a:r>
              <a:rPr lang="en-US" altLang="ko-KR" sz="500" dirty="0"/>
              <a:t>.</a:t>
            </a:r>
            <a:endParaRPr lang="ko-KR" altLang="en-US" sz="5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8FA3AD1-F541-C29D-44A9-2E5EB9E03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949" y="1089338"/>
            <a:ext cx="1032751" cy="959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1EC47D-E313-B950-5C60-1C4249605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948" y="2221884"/>
            <a:ext cx="1032751" cy="898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9A7978-A04C-569C-27D3-38B3C23B0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948" y="2330842"/>
            <a:ext cx="1032751" cy="6488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6A3AA3-AFEB-BA58-6C60-78F79E8BD6E8}"/>
              </a:ext>
            </a:extLst>
          </p:cNvPr>
          <p:cNvSpPr txBox="1"/>
          <p:nvPr/>
        </p:nvSpPr>
        <p:spPr>
          <a:xfrm>
            <a:off x="8110537" y="1948097"/>
            <a:ext cx="16927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세부 현황</a:t>
            </a:r>
            <a:endParaRPr lang="en-US" altLang="ko-KR" sz="500" b="1" dirty="0"/>
          </a:p>
          <a:p>
            <a:r>
              <a:rPr lang="ko-KR" altLang="en-US" sz="500" dirty="0"/>
              <a:t>경기도의 부문별</a:t>
            </a:r>
            <a:r>
              <a:rPr lang="en-US" altLang="ko-KR" sz="500" dirty="0"/>
              <a:t>, </a:t>
            </a:r>
            <a:r>
              <a:rPr lang="ko-KR" altLang="en-US" sz="500" dirty="0"/>
              <a:t>에너지원별 사용현황을 살펴봅니다</a:t>
            </a:r>
            <a:r>
              <a:rPr lang="en-US" altLang="ko-KR" sz="500" dirty="0"/>
              <a:t>.</a:t>
            </a:r>
            <a:endParaRPr lang="ko-KR" altLang="en-US" sz="5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62E345-29CE-53DD-A93A-DBEDF8731EE7}"/>
              </a:ext>
            </a:extLst>
          </p:cNvPr>
          <p:cNvSpPr/>
          <p:nvPr/>
        </p:nvSpPr>
        <p:spPr>
          <a:xfrm>
            <a:off x="6326349" y="1156807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837D9A1-5EA3-1439-9A3C-0ECDF6299FE3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5608007" y="1520863"/>
            <a:ext cx="718342" cy="31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B41822-BB14-6D61-86FC-E6C4D4C4EDBB}"/>
              </a:ext>
            </a:extLst>
          </p:cNvPr>
          <p:cNvSpPr/>
          <p:nvPr/>
        </p:nvSpPr>
        <p:spPr>
          <a:xfrm>
            <a:off x="3154208" y="145732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1694E3-DE8F-DF7A-746E-D545724C47DA}"/>
              </a:ext>
            </a:extLst>
          </p:cNvPr>
          <p:cNvSpPr/>
          <p:nvPr/>
        </p:nvSpPr>
        <p:spPr>
          <a:xfrm>
            <a:off x="3154208" y="1611228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49F7DD-D921-CAD5-8E9D-E3DDED355F65}"/>
              </a:ext>
            </a:extLst>
          </p:cNvPr>
          <p:cNvSpPr/>
          <p:nvPr/>
        </p:nvSpPr>
        <p:spPr>
          <a:xfrm>
            <a:off x="6326349" y="198123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2FB19E1-8052-FA87-8C11-5EF2A192AE3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5608007" y="1674766"/>
            <a:ext cx="718342" cy="702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DC6F4D-7501-55D8-8CD0-22C34D49134C}"/>
              </a:ext>
            </a:extLst>
          </p:cNvPr>
          <p:cNvSpPr/>
          <p:nvPr/>
        </p:nvSpPr>
        <p:spPr>
          <a:xfrm>
            <a:off x="3154208" y="1765609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4CA7D0-BEF7-0CEB-DFD3-5A42A0CB337C}"/>
              </a:ext>
            </a:extLst>
          </p:cNvPr>
          <p:cNvSpPr/>
          <p:nvPr/>
        </p:nvSpPr>
        <p:spPr>
          <a:xfrm>
            <a:off x="8146002" y="881063"/>
            <a:ext cx="1240885" cy="957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52BBEE-F030-B594-5573-953CBB6579F3}"/>
              </a:ext>
            </a:extLst>
          </p:cNvPr>
          <p:cNvSpPr/>
          <p:nvPr/>
        </p:nvSpPr>
        <p:spPr>
          <a:xfrm>
            <a:off x="3154208" y="1915416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39D991-A309-F070-223A-6A3B7664F851}"/>
              </a:ext>
            </a:extLst>
          </p:cNvPr>
          <p:cNvSpPr/>
          <p:nvPr/>
        </p:nvSpPr>
        <p:spPr>
          <a:xfrm>
            <a:off x="3154208" y="2067242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89FBB4-B304-32EC-4A48-A75F64973AD6}"/>
              </a:ext>
            </a:extLst>
          </p:cNvPr>
          <p:cNvSpPr/>
          <p:nvPr/>
        </p:nvSpPr>
        <p:spPr>
          <a:xfrm>
            <a:off x="3230411" y="222114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D568B3-CF08-CFE6-DAA0-2081347C1585}"/>
              </a:ext>
            </a:extLst>
          </p:cNvPr>
          <p:cNvSpPr/>
          <p:nvPr/>
        </p:nvSpPr>
        <p:spPr>
          <a:xfrm>
            <a:off x="3230411" y="2375526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E4EE77E-066C-3558-C2B6-B1EED38ACFF8}"/>
              </a:ext>
            </a:extLst>
          </p:cNvPr>
          <p:cNvSpPr/>
          <p:nvPr/>
        </p:nvSpPr>
        <p:spPr>
          <a:xfrm>
            <a:off x="3230411" y="2525333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03FC87-8F8A-CC19-518C-72400D2590C1}"/>
              </a:ext>
            </a:extLst>
          </p:cNvPr>
          <p:cNvSpPr/>
          <p:nvPr/>
        </p:nvSpPr>
        <p:spPr>
          <a:xfrm>
            <a:off x="3154208" y="2666700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CB18FC-214E-84D9-FFAC-7404DD89B782}"/>
              </a:ext>
            </a:extLst>
          </p:cNvPr>
          <p:cNvSpPr/>
          <p:nvPr/>
        </p:nvSpPr>
        <p:spPr>
          <a:xfrm>
            <a:off x="3154208" y="2820603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E124DC-9764-EAFC-77AC-08052820A984}"/>
              </a:ext>
            </a:extLst>
          </p:cNvPr>
          <p:cNvSpPr/>
          <p:nvPr/>
        </p:nvSpPr>
        <p:spPr>
          <a:xfrm>
            <a:off x="3154208" y="2974984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C19627-8085-CE99-B744-BEBB63BE8ACC}"/>
              </a:ext>
            </a:extLst>
          </p:cNvPr>
          <p:cNvSpPr/>
          <p:nvPr/>
        </p:nvSpPr>
        <p:spPr>
          <a:xfrm>
            <a:off x="3154208" y="3124791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8F2E52-5AEA-929E-267C-6BB9BF117047}"/>
              </a:ext>
            </a:extLst>
          </p:cNvPr>
          <p:cNvSpPr/>
          <p:nvPr/>
        </p:nvSpPr>
        <p:spPr>
          <a:xfrm>
            <a:off x="3154208" y="3276617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C0DAA5-43BE-049F-7545-BAF308FEF276}"/>
              </a:ext>
            </a:extLst>
          </p:cNvPr>
          <p:cNvSpPr/>
          <p:nvPr/>
        </p:nvSpPr>
        <p:spPr>
          <a:xfrm>
            <a:off x="3230411" y="3430520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111BA0F-AC25-14E0-DD22-E0E2437E9AA4}"/>
              </a:ext>
            </a:extLst>
          </p:cNvPr>
          <p:cNvSpPr/>
          <p:nvPr/>
        </p:nvSpPr>
        <p:spPr>
          <a:xfrm>
            <a:off x="3230411" y="3584901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31B973-AF6E-D3AD-D0C0-C198EF66D6F3}"/>
              </a:ext>
            </a:extLst>
          </p:cNvPr>
          <p:cNvSpPr/>
          <p:nvPr/>
        </p:nvSpPr>
        <p:spPr>
          <a:xfrm>
            <a:off x="3230411" y="3734708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8458D8-1DDB-060B-0167-798211726418}"/>
              </a:ext>
            </a:extLst>
          </p:cNvPr>
          <p:cNvSpPr/>
          <p:nvPr/>
        </p:nvSpPr>
        <p:spPr>
          <a:xfrm>
            <a:off x="3230411" y="388451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FDB324-CDCE-EEA9-036E-CFBC07B22DA8}"/>
              </a:ext>
            </a:extLst>
          </p:cNvPr>
          <p:cNvSpPr/>
          <p:nvPr/>
        </p:nvSpPr>
        <p:spPr>
          <a:xfrm>
            <a:off x="3230411" y="4036341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6456912-4932-125A-3091-C882C1657822}"/>
              </a:ext>
            </a:extLst>
          </p:cNvPr>
          <p:cNvSpPr/>
          <p:nvPr/>
        </p:nvSpPr>
        <p:spPr>
          <a:xfrm>
            <a:off x="3230411" y="4190244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B446485-7CE6-865A-9BED-95F2781DA66F}"/>
              </a:ext>
            </a:extLst>
          </p:cNvPr>
          <p:cNvSpPr/>
          <p:nvPr/>
        </p:nvSpPr>
        <p:spPr>
          <a:xfrm>
            <a:off x="3230411" y="434462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FE7BC0-0081-053D-9F53-E6E060D6A252}"/>
              </a:ext>
            </a:extLst>
          </p:cNvPr>
          <p:cNvSpPr/>
          <p:nvPr/>
        </p:nvSpPr>
        <p:spPr>
          <a:xfrm>
            <a:off x="3230411" y="4494432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9EE1A09-176B-B870-0CE2-AF7C871477F9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5608007" y="1359810"/>
            <a:ext cx="2537995" cy="469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3CE2CBD-A322-683E-B228-AD6B2B732941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V="1">
            <a:off x="5608007" y="1359810"/>
            <a:ext cx="2537995" cy="61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2E1AB82-703D-C315-463A-1BB8D3D01C39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flipV="1">
            <a:off x="5608007" y="1359810"/>
            <a:ext cx="2537995" cy="770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DEF060-1A19-6DA6-6F42-080DEB5D1E68}"/>
              </a:ext>
            </a:extLst>
          </p:cNvPr>
          <p:cNvSpPr/>
          <p:nvPr/>
        </p:nvSpPr>
        <p:spPr>
          <a:xfrm>
            <a:off x="8146002" y="1985423"/>
            <a:ext cx="1555211" cy="1043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A090AB0D-AB42-4EC8-0EAE-411A5CA5D8B8}"/>
              </a:ext>
            </a:extLst>
          </p:cNvPr>
          <p:cNvCxnSpPr>
            <a:cxnSpLocks/>
            <a:stCxn id="46" idx="3"/>
            <a:endCxn id="77" idx="1"/>
          </p:cNvCxnSpPr>
          <p:nvPr/>
        </p:nvCxnSpPr>
        <p:spPr>
          <a:xfrm>
            <a:off x="5684210" y="2284683"/>
            <a:ext cx="2461792" cy="222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2CCE403-6EC4-F0D4-3B54-D8478CFD7551}"/>
              </a:ext>
            </a:extLst>
          </p:cNvPr>
          <p:cNvCxnSpPr>
            <a:cxnSpLocks/>
            <a:stCxn id="47" idx="3"/>
            <a:endCxn id="77" idx="1"/>
          </p:cNvCxnSpPr>
          <p:nvPr/>
        </p:nvCxnSpPr>
        <p:spPr>
          <a:xfrm>
            <a:off x="5684210" y="2439064"/>
            <a:ext cx="2461792" cy="68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E14051C-124D-D37B-C978-BE57E3064BA7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 flipV="1">
            <a:off x="5684210" y="2507187"/>
            <a:ext cx="2461792" cy="81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6AFAA48-1129-D88C-19C1-A43ABFB0CEB4}"/>
              </a:ext>
            </a:extLst>
          </p:cNvPr>
          <p:cNvSpPr/>
          <p:nvPr/>
        </p:nvSpPr>
        <p:spPr>
          <a:xfrm>
            <a:off x="7818317" y="4275277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F98D6B82-3983-FE5F-338B-E8FB63356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6774" y="4186230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ABACECFB-E7D7-06F4-4166-95CBAE629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681" y="4273109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82EE533B-AC6A-DA40-6DD8-D6CE34643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8933" y="3765730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1C3C2D47-BD69-9697-548D-4F0683F42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6774" y="4923298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7CB3862-AE21-918A-1120-CBE6CA1CD8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6774" y="5641906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374B481-C7BC-68BA-6728-9C7CD8602EDA}"/>
              </a:ext>
            </a:extLst>
          </p:cNvPr>
          <p:cNvSpPr txBox="1"/>
          <p:nvPr/>
        </p:nvSpPr>
        <p:spPr>
          <a:xfrm>
            <a:off x="8229067" y="4017432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2022</a:t>
            </a:r>
            <a:r>
              <a:rPr lang="ko-KR" altLang="en-US" sz="500" b="1" dirty="0"/>
              <a:t>년 전체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), </a:t>
            </a:r>
            <a:r>
              <a:rPr lang="ko-KR" altLang="en-US" sz="500" b="1" dirty="0"/>
              <a:t>전체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에너지원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 에너지사용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1F2141-9451-2B2E-C6B5-4F318678FB55}"/>
              </a:ext>
            </a:extLst>
          </p:cNvPr>
          <p:cNvSpPr txBox="1"/>
          <p:nvPr/>
        </p:nvSpPr>
        <p:spPr>
          <a:xfrm>
            <a:off x="6299681" y="3470992"/>
            <a:ext cx="25862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경기도의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endParaRPr lang="en-US" altLang="ko-KR" sz="500" b="1" dirty="0"/>
          </a:p>
          <a:p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 </a:t>
            </a:r>
            <a:r>
              <a:rPr lang="ko-KR" altLang="en-US" sz="500" b="1" dirty="0"/>
              <a:t>그리고 시군간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4D9F2C4F-BF07-00D9-BEDA-09B0B3CD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6299681" y="-1506855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ADD4BBD-4D8F-9A20-D21E-2EBD9A1DC2E3}"/>
              </a:ext>
            </a:extLst>
          </p:cNvPr>
          <p:cNvSpPr/>
          <p:nvPr/>
        </p:nvSpPr>
        <p:spPr>
          <a:xfrm>
            <a:off x="6352539" y="4142784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7830BBA-9875-31E8-3F32-1D8F46003A22}"/>
              </a:ext>
            </a:extLst>
          </p:cNvPr>
          <p:cNvSpPr/>
          <p:nvPr/>
        </p:nvSpPr>
        <p:spPr>
          <a:xfrm>
            <a:off x="-2803965" y="3462477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8D3CD4B0-095B-02D4-7142-09CD9FAF6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15508" y="3373430"/>
            <a:ext cx="786750" cy="545402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82A9CE83-6DDB-2254-F5DC-7890EC9F0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322601" y="3460309"/>
            <a:ext cx="1512192" cy="1833073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5427239-2C3E-E9F8-58AC-C547B7F7DA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200833" y="3333803"/>
            <a:ext cx="668702" cy="624656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CB88B385-0DA6-33F2-A0EB-AFAA18904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15508" y="4110498"/>
            <a:ext cx="786750" cy="545402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9EB46BAA-D89B-6829-235A-EC536020D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15508" y="4829106"/>
            <a:ext cx="786750" cy="545402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07CE7986-A7B2-E62C-FE30-DEFB4251BE40}"/>
              </a:ext>
            </a:extLst>
          </p:cNvPr>
          <p:cNvSpPr txBox="1"/>
          <p:nvPr/>
        </p:nvSpPr>
        <p:spPr>
          <a:xfrm>
            <a:off x="-2393215" y="3204632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2022</a:t>
            </a:r>
            <a:r>
              <a:rPr lang="ko-KR" altLang="en-US" sz="500" b="1" dirty="0"/>
              <a:t>년 전체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), </a:t>
            </a:r>
            <a:r>
              <a:rPr lang="ko-KR" altLang="en-US" sz="500" b="1" dirty="0"/>
              <a:t>전체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에너지원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 에너지사용</a:t>
            </a:r>
            <a:endParaRPr lang="en-US" altLang="ko-KR" sz="500" b="1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6603855-C09B-2B77-74FB-926C6ECEBF95}"/>
              </a:ext>
            </a:extLst>
          </p:cNvPr>
          <p:cNvSpPr/>
          <p:nvPr/>
        </p:nvSpPr>
        <p:spPr>
          <a:xfrm>
            <a:off x="-4269743" y="3329984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6899D01-96F8-88F3-56F4-8068F3ED3D59}"/>
              </a:ext>
            </a:extLst>
          </p:cNvPr>
          <p:cNvSpPr txBox="1"/>
          <p:nvPr/>
        </p:nvSpPr>
        <p:spPr>
          <a:xfrm>
            <a:off x="6252739" y="3215453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8266AC31-8BE4-5BB3-278A-60467D2F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085" y="0"/>
            <a:ext cx="3542599" cy="6858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1189B83-E348-E51B-9CDC-19A7DFEC5E24}"/>
              </a:ext>
            </a:extLst>
          </p:cNvPr>
          <p:cNvSpPr txBox="1"/>
          <p:nvPr/>
        </p:nvSpPr>
        <p:spPr>
          <a:xfrm>
            <a:off x="6252739" y="16910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FD341CD-5267-CBBB-AF72-A2BA6750F6E0}"/>
              </a:ext>
            </a:extLst>
          </p:cNvPr>
          <p:cNvSpPr txBox="1"/>
          <p:nvPr/>
        </p:nvSpPr>
        <p:spPr>
          <a:xfrm>
            <a:off x="6299681" y="414229"/>
            <a:ext cx="3296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에서 살펴보고</a:t>
            </a:r>
            <a:r>
              <a:rPr lang="en-US" altLang="ko-KR" sz="500" b="1" dirty="0"/>
              <a:t> (</a:t>
            </a:r>
            <a:r>
              <a:rPr lang="ko-KR" altLang="en-US" sz="500" b="1" dirty="0"/>
              <a:t>오른쪽 위</a:t>
            </a:r>
            <a:r>
              <a:rPr lang="en-US" altLang="ko-KR" sz="500" b="1" dirty="0"/>
              <a:t>),</a:t>
            </a:r>
          </a:p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에너지 소비</a:t>
            </a:r>
            <a:endParaRPr lang="en-US" altLang="ko-KR" sz="500" b="1" dirty="0"/>
          </a:p>
          <a:p>
            <a:r>
              <a:rPr lang="ko-KR" altLang="en-US" sz="500" b="1" dirty="0"/>
              <a:t>경기도의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endParaRPr lang="en-US" altLang="ko-KR" sz="500" b="1" dirty="0"/>
          </a:p>
          <a:p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 </a:t>
            </a:r>
            <a:r>
              <a:rPr lang="ko-KR" altLang="en-US" sz="500" b="1" dirty="0"/>
              <a:t>그리고 시군간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B5C4E68-C131-B6E1-94E7-1EDD6D4DFF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0315" y="7270374"/>
            <a:ext cx="1304028" cy="87765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57F7875-9F30-0902-8E0D-5DA8C1727434}"/>
              </a:ext>
            </a:extLst>
          </p:cNvPr>
          <p:cNvSpPr txBox="1"/>
          <p:nvPr/>
        </p:nvSpPr>
        <p:spPr>
          <a:xfrm>
            <a:off x="6252739" y="656806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86EF7F77-55C4-F429-552B-95D4D03FB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681" y="7231488"/>
            <a:ext cx="1512192" cy="1833073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1E2A113-46A5-327D-5F62-99967145E789}"/>
              </a:ext>
            </a:extLst>
          </p:cNvPr>
          <p:cNvSpPr txBox="1"/>
          <p:nvPr/>
        </p:nvSpPr>
        <p:spPr>
          <a:xfrm>
            <a:off x="10345146" y="135980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xx </a:t>
            </a:r>
            <a:r>
              <a:rPr lang="ko-KR" altLang="en-US" sz="1400" dirty="0"/>
              <a:t>참고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1954C3D-10D0-360B-6FED-C23F5FCC9823}"/>
              </a:ext>
            </a:extLst>
          </p:cNvPr>
          <p:cNvSpPr txBox="1"/>
          <p:nvPr/>
        </p:nvSpPr>
        <p:spPr>
          <a:xfrm>
            <a:off x="10345146" y="4348123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xx </a:t>
            </a:r>
            <a:r>
              <a:rPr lang="ko-KR" altLang="en-US" sz="1400" dirty="0"/>
              <a:t>참고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154BEFB-7F64-DC8D-6586-0F98E32D6F0F}"/>
              </a:ext>
            </a:extLst>
          </p:cNvPr>
          <p:cNvSpPr txBox="1"/>
          <p:nvPr/>
        </p:nvSpPr>
        <p:spPr>
          <a:xfrm>
            <a:off x="11274786" y="7765952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xx </a:t>
            </a:r>
            <a:r>
              <a:rPr lang="ko-KR" altLang="en-US" sz="1400" dirty="0"/>
              <a:t>참고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6F81256-321A-81C0-3276-F4F16C4FE6C9}"/>
              </a:ext>
            </a:extLst>
          </p:cNvPr>
          <p:cNvSpPr txBox="1"/>
          <p:nvPr/>
        </p:nvSpPr>
        <p:spPr>
          <a:xfrm>
            <a:off x="6299681" y="684276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A64314A2-7BD7-DCAD-9090-AAE2C57B86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2786" y="7291353"/>
            <a:ext cx="1512192" cy="853657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A3C14279-C1B4-323C-A468-C24A58D273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4230" y="8363078"/>
            <a:ext cx="1356324" cy="701121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318CB341-CEEA-2E08-6224-E58BA1E13B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2786" y="8363078"/>
            <a:ext cx="1512192" cy="700203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3B977BCF-3912-979C-14E7-899193B6D8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821950">
            <a:off x="3065969" y="1792614"/>
            <a:ext cx="3707034" cy="37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8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BA411-2E20-5133-DC94-BF1142456F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924571-F885-7B45-F006-5E7D7C2A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5" y="0"/>
            <a:ext cx="7666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2C12C-AEDA-C476-E002-6DB25422F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7DE65A-692C-2819-462D-170A254C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5" y="0"/>
            <a:ext cx="7666409" cy="6858000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A0F5883-7C99-4F64-92E7-60A83FEDFAC0}"/>
              </a:ext>
            </a:extLst>
          </p:cNvPr>
          <p:cNvSpPr/>
          <p:nvPr/>
        </p:nvSpPr>
        <p:spPr>
          <a:xfrm>
            <a:off x="649539" y="1053137"/>
            <a:ext cx="8494466" cy="2434195"/>
          </a:xfrm>
          <a:custGeom>
            <a:avLst/>
            <a:gdLst>
              <a:gd name="connsiteX0" fmla="*/ 88287 w 8494466"/>
              <a:gd name="connsiteY0" fmla="*/ 1620695 h 2434195"/>
              <a:gd name="connsiteX1" fmla="*/ 309004 w 8494466"/>
              <a:gd name="connsiteY1" fmla="*/ 1942311 h 2434195"/>
              <a:gd name="connsiteX2" fmla="*/ 794582 w 8494466"/>
              <a:gd name="connsiteY2" fmla="*/ 2415277 h 2434195"/>
              <a:gd name="connsiteX3" fmla="*/ 901788 w 8494466"/>
              <a:gd name="connsiteY3" fmla="*/ 2434195 h 2434195"/>
              <a:gd name="connsiteX4" fmla="*/ 1797269 w 8494466"/>
              <a:gd name="connsiteY4" fmla="*/ 2308071 h 2434195"/>
              <a:gd name="connsiteX5" fmla="*/ 2049518 w 8494466"/>
              <a:gd name="connsiteY5" fmla="*/ 2219784 h 2434195"/>
              <a:gd name="connsiteX6" fmla="*/ 2188254 w 8494466"/>
              <a:gd name="connsiteY6" fmla="*/ 2137804 h 2434195"/>
              <a:gd name="connsiteX7" fmla="*/ 2238704 w 8494466"/>
              <a:gd name="connsiteY7" fmla="*/ 2106273 h 2434195"/>
              <a:gd name="connsiteX8" fmla="*/ 2320684 w 8494466"/>
              <a:gd name="connsiteY8" fmla="*/ 2074742 h 2434195"/>
              <a:gd name="connsiteX9" fmla="*/ 2364828 w 8494466"/>
              <a:gd name="connsiteY9" fmla="*/ 2036904 h 2434195"/>
              <a:gd name="connsiteX10" fmla="*/ 2390053 w 8494466"/>
              <a:gd name="connsiteY10" fmla="*/ 2024292 h 2434195"/>
              <a:gd name="connsiteX11" fmla="*/ 2434196 w 8494466"/>
              <a:gd name="connsiteY11" fmla="*/ 1986455 h 2434195"/>
              <a:gd name="connsiteX12" fmla="*/ 2547708 w 8494466"/>
              <a:gd name="connsiteY12" fmla="*/ 1923393 h 2434195"/>
              <a:gd name="connsiteX13" fmla="*/ 2591851 w 8494466"/>
              <a:gd name="connsiteY13" fmla="*/ 1879249 h 2434195"/>
              <a:gd name="connsiteX14" fmla="*/ 2648607 w 8494466"/>
              <a:gd name="connsiteY14" fmla="*/ 1803575 h 2434195"/>
              <a:gd name="connsiteX15" fmla="*/ 2699057 w 8494466"/>
              <a:gd name="connsiteY15" fmla="*/ 1740513 h 2434195"/>
              <a:gd name="connsiteX16" fmla="*/ 2768425 w 8494466"/>
              <a:gd name="connsiteY16" fmla="*/ 1608082 h 2434195"/>
              <a:gd name="connsiteX17" fmla="*/ 2806262 w 8494466"/>
              <a:gd name="connsiteY17" fmla="*/ 1551326 h 2434195"/>
              <a:gd name="connsiteX18" fmla="*/ 2844100 w 8494466"/>
              <a:gd name="connsiteY18" fmla="*/ 1469346 h 2434195"/>
              <a:gd name="connsiteX19" fmla="*/ 2863018 w 8494466"/>
              <a:gd name="connsiteY19" fmla="*/ 1437815 h 2434195"/>
              <a:gd name="connsiteX20" fmla="*/ 2913468 w 8494466"/>
              <a:gd name="connsiteY20" fmla="*/ 1330609 h 2434195"/>
              <a:gd name="connsiteX21" fmla="*/ 2926080 w 8494466"/>
              <a:gd name="connsiteY21" fmla="*/ 1305384 h 2434195"/>
              <a:gd name="connsiteX22" fmla="*/ 2951305 w 8494466"/>
              <a:gd name="connsiteY22" fmla="*/ 1286466 h 2434195"/>
              <a:gd name="connsiteX23" fmla="*/ 3008061 w 8494466"/>
              <a:gd name="connsiteY23" fmla="*/ 1248629 h 2434195"/>
              <a:gd name="connsiteX24" fmla="*/ 3153104 w 8494466"/>
              <a:gd name="connsiteY24" fmla="*/ 1191873 h 2434195"/>
              <a:gd name="connsiteX25" fmla="*/ 3399046 w 8494466"/>
              <a:gd name="connsiteY25" fmla="*/ 1141423 h 2434195"/>
              <a:gd name="connsiteX26" fmla="*/ 3487333 w 8494466"/>
              <a:gd name="connsiteY26" fmla="*/ 1128811 h 2434195"/>
              <a:gd name="connsiteX27" fmla="*/ 3581926 w 8494466"/>
              <a:gd name="connsiteY27" fmla="*/ 1116198 h 2434195"/>
              <a:gd name="connsiteX28" fmla="*/ 3632375 w 8494466"/>
              <a:gd name="connsiteY28" fmla="*/ 1109892 h 2434195"/>
              <a:gd name="connsiteX29" fmla="*/ 4187322 w 8494466"/>
              <a:gd name="connsiteY29" fmla="*/ 1090973 h 2434195"/>
              <a:gd name="connsiteX30" fmla="*/ 4408039 w 8494466"/>
              <a:gd name="connsiteY30" fmla="*/ 1084667 h 2434195"/>
              <a:gd name="connsiteX31" fmla="*/ 4534163 w 8494466"/>
              <a:gd name="connsiteY31" fmla="*/ 1078361 h 2434195"/>
              <a:gd name="connsiteX32" fmla="*/ 4729655 w 8494466"/>
              <a:gd name="connsiteY32" fmla="*/ 1072055 h 2434195"/>
              <a:gd name="connsiteX33" fmla="*/ 4811636 w 8494466"/>
              <a:gd name="connsiteY33" fmla="*/ 1135117 h 2434195"/>
              <a:gd name="connsiteX34" fmla="*/ 5000822 w 8494466"/>
              <a:gd name="connsiteY34" fmla="*/ 1217097 h 2434195"/>
              <a:gd name="connsiteX35" fmla="*/ 5032353 w 8494466"/>
              <a:gd name="connsiteY35" fmla="*/ 1236016 h 2434195"/>
              <a:gd name="connsiteX36" fmla="*/ 5051272 w 8494466"/>
              <a:gd name="connsiteY36" fmla="*/ 1254935 h 2434195"/>
              <a:gd name="connsiteX37" fmla="*/ 5372889 w 8494466"/>
              <a:gd name="connsiteY37" fmla="*/ 1317997 h 2434195"/>
              <a:gd name="connsiteX38" fmla="*/ 5543156 w 8494466"/>
              <a:gd name="connsiteY38" fmla="*/ 1324303 h 2434195"/>
              <a:gd name="connsiteX39" fmla="*/ 5839548 w 8494466"/>
              <a:gd name="connsiteY39" fmla="*/ 1317997 h 2434195"/>
              <a:gd name="connsiteX40" fmla="*/ 6476475 w 8494466"/>
              <a:gd name="connsiteY40" fmla="*/ 1311691 h 2434195"/>
              <a:gd name="connsiteX41" fmla="*/ 6602599 w 8494466"/>
              <a:gd name="connsiteY41" fmla="*/ 1299078 h 2434195"/>
              <a:gd name="connsiteX42" fmla="*/ 6697192 w 8494466"/>
              <a:gd name="connsiteY42" fmla="*/ 1292772 h 2434195"/>
              <a:gd name="connsiteX43" fmla="*/ 6829622 w 8494466"/>
              <a:gd name="connsiteY43" fmla="*/ 1280160 h 2434195"/>
              <a:gd name="connsiteX44" fmla="*/ 7409793 w 8494466"/>
              <a:gd name="connsiteY44" fmla="*/ 1273853 h 2434195"/>
              <a:gd name="connsiteX45" fmla="*/ 8349418 w 8494466"/>
              <a:gd name="connsiteY45" fmla="*/ 1273853 h 2434195"/>
              <a:gd name="connsiteX46" fmla="*/ 8399868 w 8494466"/>
              <a:gd name="connsiteY46" fmla="*/ 1185566 h 2434195"/>
              <a:gd name="connsiteX47" fmla="*/ 8469236 w 8494466"/>
              <a:gd name="connsiteY47" fmla="*/ 945931 h 2434195"/>
              <a:gd name="connsiteX48" fmla="*/ 8481849 w 8494466"/>
              <a:gd name="connsiteY48" fmla="*/ 586477 h 2434195"/>
              <a:gd name="connsiteX49" fmla="*/ 8399868 w 8494466"/>
              <a:gd name="connsiteY49" fmla="*/ 384678 h 2434195"/>
              <a:gd name="connsiteX50" fmla="*/ 8286356 w 8494466"/>
              <a:gd name="connsiteY50" fmla="*/ 277473 h 2434195"/>
              <a:gd name="connsiteX51" fmla="*/ 7926902 w 8494466"/>
              <a:gd name="connsiteY51" fmla="*/ 56755 h 2434195"/>
              <a:gd name="connsiteX52" fmla="*/ 7271057 w 8494466"/>
              <a:gd name="connsiteY52" fmla="*/ 0 h 2434195"/>
              <a:gd name="connsiteX53" fmla="*/ 5694505 w 8494466"/>
              <a:gd name="connsiteY53" fmla="*/ 119817 h 2434195"/>
              <a:gd name="connsiteX54" fmla="*/ 5171090 w 8494466"/>
              <a:gd name="connsiteY54" fmla="*/ 157655 h 2434195"/>
              <a:gd name="connsiteX55" fmla="*/ 4672900 w 8494466"/>
              <a:gd name="connsiteY55" fmla="*/ 189186 h 2434195"/>
              <a:gd name="connsiteX56" fmla="*/ 3758500 w 8494466"/>
              <a:gd name="connsiteY56" fmla="*/ 252248 h 2434195"/>
              <a:gd name="connsiteX57" fmla="*/ 2875631 w 8494466"/>
              <a:gd name="connsiteY57" fmla="*/ 271166 h 2434195"/>
              <a:gd name="connsiteX58" fmla="*/ 2131498 w 8494466"/>
              <a:gd name="connsiteY58" fmla="*/ 302697 h 2434195"/>
              <a:gd name="connsiteX59" fmla="*/ 1393672 w 8494466"/>
              <a:gd name="connsiteY59" fmla="*/ 422515 h 2434195"/>
              <a:gd name="connsiteX60" fmla="*/ 838726 w 8494466"/>
              <a:gd name="connsiteY60" fmla="*/ 611702 h 2434195"/>
              <a:gd name="connsiteX61" fmla="*/ 321617 w 8494466"/>
              <a:gd name="connsiteY61" fmla="*/ 794582 h 2434195"/>
              <a:gd name="connsiteX62" fmla="*/ 239636 w 8494466"/>
              <a:gd name="connsiteY62" fmla="*/ 851337 h 2434195"/>
              <a:gd name="connsiteX63" fmla="*/ 107206 w 8494466"/>
              <a:gd name="connsiteY63" fmla="*/ 1097280 h 2434195"/>
              <a:gd name="connsiteX64" fmla="*/ 37838 w 8494466"/>
              <a:gd name="connsiteY64" fmla="*/ 1336915 h 2434195"/>
              <a:gd name="connsiteX65" fmla="*/ 25225 w 8494466"/>
              <a:gd name="connsiteY65" fmla="*/ 1406284 h 2434195"/>
              <a:gd name="connsiteX66" fmla="*/ 0 w 8494466"/>
              <a:gd name="connsiteY66" fmla="*/ 1475652 h 2434195"/>
              <a:gd name="connsiteX67" fmla="*/ 88287 w 8494466"/>
              <a:gd name="connsiteY67" fmla="*/ 1620695 h 243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8494466" h="2434195">
                <a:moveTo>
                  <a:pt x="88287" y="1620695"/>
                </a:moveTo>
                <a:cubicBezTo>
                  <a:pt x="139788" y="1698472"/>
                  <a:pt x="206887" y="1812344"/>
                  <a:pt x="309004" y="1942311"/>
                </a:cubicBezTo>
                <a:cubicBezTo>
                  <a:pt x="466015" y="2142144"/>
                  <a:pt x="572862" y="2306776"/>
                  <a:pt x="794582" y="2415277"/>
                </a:cubicBezTo>
                <a:cubicBezTo>
                  <a:pt x="827176" y="2431227"/>
                  <a:pt x="866053" y="2427889"/>
                  <a:pt x="901788" y="2434195"/>
                </a:cubicBezTo>
                <a:cubicBezTo>
                  <a:pt x="1319990" y="2397603"/>
                  <a:pt x="1413786" y="2409581"/>
                  <a:pt x="1797269" y="2308071"/>
                </a:cubicBezTo>
                <a:cubicBezTo>
                  <a:pt x="1883387" y="2285275"/>
                  <a:pt x="1967842" y="2255352"/>
                  <a:pt x="2049518" y="2219784"/>
                </a:cubicBezTo>
                <a:cubicBezTo>
                  <a:pt x="2098766" y="2198337"/>
                  <a:pt x="2142193" y="2165440"/>
                  <a:pt x="2188254" y="2137804"/>
                </a:cubicBezTo>
                <a:cubicBezTo>
                  <a:pt x="2205259" y="2127601"/>
                  <a:pt x="2220477" y="2114085"/>
                  <a:pt x="2238704" y="2106273"/>
                </a:cubicBezTo>
                <a:cubicBezTo>
                  <a:pt x="2295067" y="2082117"/>
                  <a:pt x="2267660" y="2092416"/>
                  <a:pt x="2320684" y="2074742"/>
                </a:cubicBezTo>
                <a:cubicBezTo>
                  <a:pt x="2336422" y="2059004"/>
                  <a:pt x="2343125" y="2051373"/>
                  <a:pt x="2364828" y="2036904"/>
                </a:cubicBezTo>
                <a:cubicBezTo>
                  <a:pt x="2372650" y="2031689"/>
                  <a:pt x="2382450" y="2029821"/>
                  <a:pt x="2390053" y="2024292"/>
                </a:cubicBezTo>
                <a:cubicBezTo>
                  <a:pt x="2405726" y="2012893"/>
                  <a:pt x="2418319" y="1997569"/>
                  <a:pt x="2434196" y="1986455"/>
                </a:cubicBezTo>
                <a:cubicBezTo>
                  <a:pt x="2499977" y="1940408"/>
                  <a:pt x="2495501" y="1944275"/>
                  <a:pt x="2547708" y="1923393"/>
                </a:cubicBezTo>
                <a:cubicBezTo>
                  <a:pt x="2562422" y="1908678"/>
                  <a:pt x="2577790" y="1894589"/>
                  <a:pt x="2591851" y="1879249"/>
                </a:cubicBezTo>
                <a:cubicBezTo>
                  <a:pt x="2614046" y="1855036"/>
                  <a:pt x="2628499" y="1829869"/>
                  <a:pt x="2648607" y="1803575"/>
                </a:cubicBezTo>
                <a:cubicBezTo>
                  <a:pt x="2664959" y="1782191"/>
                  <a:pt x="2683892" y="1762755"/>
                  <a:pt x="2699057" y="1740513"/>
                </a:cubicBezTo>
                <a:cubicBezTo>
                  <a:pt x="2783705" y="1616363"/>
                  <a:pt x="2710020" y="1713212"/>
                  <a:pt x="2768425" y="1608082"/>
                </a:cubicBezTo>
                <a:cubicBezTo>
                  <a:pt x="2779467" y="1588206"/>
                  <a:pt x="2794564" y="1570823"/>
                  <a:pt x="2806262" y="1551326"/>
                </a:cubicBezTo>
                <a:cubicBezTo>
                  <a:pt x="2827819" y="1515398"/>
                  <a:pt x="2824760" y="1508026"/>
                  <a:pt x="2844100" y="1469346"/>
                </a:cubicBezTo>
                <a:cubicBezTo>
                  <a:pt x="2849581" y="1458383"/>
                  <a:pt x="2857988" y="1448992"/>
                  <a:pt x="2863018" y="1437815"/>
                </a:cubicBezTo>
                <a:cubicBezTo>
                  <a:pt x="2912164" y="1328601"/>
                  <a:pt x="2875248" y="1368829"/>
                  <a:pt x="2913468" y="1330609"/>
                </a:cubicBezTo>
                <a:cubicBezTo>
                  <a:pt x="2917672" y="1322201"/>
                  <a:pt x="2919962" y="1312522"/>
                  <a:pt x="2926080" y="1305384"/>
                </a:cubicBezTo>
                <a:cubicBezTo>
                  <a:pt x="2932920" y="1297404"/>
                  <a:pt x="2942663" y="1292448"/>
                  <a:pt x="2951305" y="1286466"/>
                </a:cubicBezTo>
                <a:cubicBezTo>
                  <a:pt x="2970000" y="1273524"/>
                  <a:pt x="2987902" y="1259147"/>
                  <a:pt x="3008061" y="1248629"/>
                </a:cubicBezTo>
                <a:cubicBezTo>
                  <a:pt x="3048861" y="1227342"/>
                  <a:pt x="3106966" y="1205714"/>
                  <a:pt x="3153104" y="1191873"/>
                </a:cubicBezTo>
                <a:cubicBezTo>
                  <a:pt x="3247009" y="1163702"/>
                  <a:pt x="3281562" y="1161003"/>
                  <a:pt x="3399046" y="1141423"/>
                </a:cubicBezTo>
                <a:cubicBezTo>
                  <a:pt x="3428369" y="1136536"/>
                  <a:pt x="3457934" y="1133221"/>
                  <a:pt x="3487333" y="1128811"/>
                </a:cubicBezTo>
                <a:cubicBezTo>
                  <a:pt x="3582563" y="1114526"/>
                  <a:pt x="3454973" y="1131133"/>
                  <a:pt x="3581926" y="1116198"/>
                </a:cubicBezTo>
                <a:cubicBezTo>
                  <a:pt x="3598757" y="1114218"/>
                  <a:pt x="3615442" y="1110598"/>
                  <a:pt x="3632375" y="1109892"/>
                </a:cubicBezTo>
                <a:lnTo>
                  <a:pt x="4187322" y="1090973"/>
                </a:lnTo>
                <a:lnTo>
                  <a:pt x="4408039" y="1084667"/>
                </a:lnTo>
                <a:cubicBezTo>
                  <a:pt x="4450105" y="1083137"/>
                  <a:pt x="4492101" y="1080010"/>
                  <a:pt x="4534163" y="1078361"/>
                </a:cubicBezTo>
                <a:lnTo>
                  <a:pt x="4729655" y="1072055"/>
                </a:lnTo>
                <a:cubicBezTo>
                  <a:pt x="4758758" y="1101158"/>
                  <a:pt x="4768313" y="1114011"/>
                  <a:pt x="4811636" y="1135117"/>
                </a:cubicBezTo>
                <a:cubicBezTo>
                  <a:pt x="4873422" y="1165218"/>
                  <a:pt x="4941888" y="1181736"/>
                  <a:pt x="5000822" y="1217097"/>
                </a:cubicBezTo>
                <a:cubicBezTo>
                  <a:pt x="5011332" y="1223403"/>
                  <a:pt x="5022547" y="1228662"/>
                  <a:pt x="5032353" y="1236016"/>
                </a:cubicBezTo>
                <a:cubicBezTo>
                  <a:pt x="5039488" y="1241367"/>
                  <a:pt x="5042716" y="1252419"/>
                  <a:pt x="5051272" y="1254935"/>
                </a:cubicBezTo>
                <a:cubicBezTo>
                  <a:pt x="5117013" y="1274271"/>
                  <a:pt x="5289656" y="1310913"/>
                  <a:pt x="5372889" y="1317997"/>
                </a:cubicBezTo>
                <a:cubicBezTo>
                  <a:pt x="5429479" y="1322813"/>
                  <a:pt x="5486400" y="1322201"/>
                  <a:pt x="5543156" y="1324303"/>
                </a:cubicBezTo>
                <a:lnTo>
                  <a:pt x="5839548" y="1317997"/>
                </a:lnTo>
                <a:lnTo>
                  <a:pt x="6476475" y="1311691"/>
                </a:lnTo>
                <a:cubicBezTo>
                  <a:pt x="6518713" y="1310644"/>
                  <a:pt x="6560502" y="1302686"/>
                  <a:pt x="6602599" y="1299078"/>
                </a:cubicBezTo>
                <a:cubicBezTo>
                  <a:pt x="6634085" y="1296379"/>
                  <a:pt x="6665700" y="1295396"/>
                  <a:pt x="6697192" y="1292772"/>
                </a:cubicBezTo>
                <a:cubicBezTo>
                  <a:pt x="6743428" y="1288919"/>
                  <a:pt x="6782421" y="1281068"/>
                  <a:pt x="6829622" y="1280160"/>
                </a:cubicBezTo>
                <a:lnTo>
                  <a:pt x="7409793" y="1273853"/>
                </a:lnTo>
                <a:cubicBezTo>
                  <a:pt x="7547357" y="1275906"/>
                  <a:pt x="8251143" y="1290232"/>
                  <a:pt x="8349418" y="1273853"/>
                </a:cubicBezTo>
                <a:cubicBezTo>
                  <a:pt x="8382852" y="1268281"/>
                  <a:pt x="8388235" y="1217402"/>
                  <a:pt x="8399868" y="1185566"/>
                </a:cubicBezTo>
                <a:cubicBezTo>
                  <a:pt x="8428407" y="1107459"/>
                  <a:pt x="8446113" y="1025809"/>
                  <a:pt x="8469236" y="945931"/>
                </a:cubicBezTo>
                <a:cubicBezTo>
                  <a:pt x="8484651" y="799492"/>
                  <a:pt x="8509876" y="719605"/>
                  <a:pt x="8481849" y="586477"/>
                </a:cubicBezTo>
                <a:cubicBezTo>
                  <a:pt x="8471698" y="538261"/>
                  <a:pt x="8436425" y="428547"/>
                  <a:pt x="8399868" y="384678"/>
                </a:cubicBezTo>
                <a:cubicBezTo>
                  <a:pt x="8366550" y="344696"/>
                  <a:pt x="8325524" y="311745"/>
                  <a:pt x="8286356" y="277473"/>
                </a:cubicBezTo>
                <a:cubicBezTo>
                  <a:pt x="8166466" y="172569"/>
                  <a:pt x="8088916" y="107384"/>
                  <a:pt x="7926902" y="56755"/>
                </a:cubicBezTo>
                <a:cubicBezTo>
                  <a:pt x="7706025" y="-12269"/>
                  <a:pt x="7500305" y="3885"/>
                  <a:pt x="7271057" y="0"/>
                </a:cubicBezTo>
                <a:lnTo>
                  <a:pt x="5694505" y="119817"/>
                </a:lnTo>
                <a:lnTo>
                  <a:pt x="5171090" y="157655"/>
                </a:lnTo>
                <a:lnTo>
                  <a:pt x="4672900" y="189186"/>
                </a:lnTo>
                <a:cubicBezTo>
                  <a:pt x="4142568" y="228714"/>
                  <a:pt x="4237487" y="237280"/>
                  <a:pt x="3758500" y="252248"/>
                </a:cubicBezTo>
                <a:cubicBezTo>
                  <a:pt x="2407176" y="294477"/>
                  <a:pt x="4389711" y="216252"/>
                  <a:pt x="2875631" y="271166"/>
                </a:cubicBezTo>
                <a:lnTo>
                  <a:pt x="2131498" y="302697"/>
                </a:lnTo>
                <a:cubicBezTo>
                  <a:pt x="1915694" y="330724"/>
                  <a:pt x="1617579" y="354293"/>
                  <a:pt x="1393672" y="422515"/>
                </a:cubicBezTo>
                <a:cubicBezTo>
                  <a:pt x="1206721" y="479477"/>
                  <a:pt x="1023988" y="549466"/>
                  <a:pt x="838726" y="611702"/>
                </a:cubicBezTo>
                <a:cubicBezTo>
                  <a:pt x="666828" y="669449"/>
                  <a:pt x="487222" y="719307"/>
                  <a:pt x="321617" y="794582"/>
                </a:cubicBezTo>
                <a:cubicBezTo>
                  <a:pt x="291360" y="808335"/>
                  <a:pt x="266963" y="832419"/>
                  <a:pt x="239636" y="851337"/>
                </a:cubicBezTo>
                <a:cubicBezTo>
                  <a:pt x="167169" y="956012"/>
                  <a:pt x="163209" y="951673"/>
                  <a:pt x="107206" y="1097280"/>
                </a:cubicBezTo>
                <a:cubicBezTo>
                  <a:pt x="89618" y="1143009"/>
                  <a:pt x="52205" y="1270826"/>
                  <a:pt x="37838" y="1336915"/>
                </a:cubicBezTo>
                <a:cubicBezTo>
                  <a:pt x="32845" y="1359881"/>
                  <a:pt x="31409" y="1383610"/>
                  <a:pt x="25225" y="1406284"/>
                </a:cubicBezTo>
                <a:cubicBezTo>
                  <a:pt x="18751" y="1430021"/>
                  <a:pt x="8408" y="1452529"/>
                  <a:pt x="0" y="1475652"/>
                </a:cubicBezTo>
                <a:cubicBezTo>
                  <a:pt x="92633" y="1607985"/>
                  <a:pt x="36786" y="1542918"/>
                  <a:pt x="88287" y="1620695"/>
                </a:cubicBezTo>
                <a:close/>
              </a:path>
            </a:pathLst>
          </a:cu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9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5486B-04A6-85A0-C594-2C7D94F1C0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5</a:t>
            </a:fld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B9A6C7EB-F04C-9C40-E884-51CFA538FD12}"/>
              </a:ext>
            </a:extLst>
          </p:cNvPr>
          <p:cNvSpPr/>
          <p:nvPr/>
        </p:nvSpPr>
        <p:spPr>
          <a:xfrm>
            <a:off x="84347" y="9869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검토 의견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7474C-DD56-3A24-BDAA-BE5009C982AF}"/>
              </a:ext>
            </a:extLst>
          </p:cNvPr>
          <p:cNvSpPr txBox="1"/>
          <p:nvPr/>
        </p:nvSpPr>
        <p:spPr>
          <a:xfrm>
            <a:off x="135925" y="886117"/>
            <a:ext cx="433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트리맵</a:t>
            </a:r>
            <a:r>
              <a:rPr lang="ko-KR" altLang="en-US" dirty="0"/>
              <a:t> 차트를 하나 더 넣으려고 합니다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7C5AC2-5101-16DF-201B-F48EC408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87" y="661089"/>
            <a:ext cx="3359034" cy="2279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6D3CD-00C7-6056-3F87-DC39AF09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27" y="3112303"/>
            <a:ext cx="1748114" cy="1078697"/>
          </a:xfrm>
          <a:prstGeom prst="rect">
            <a:avLst/>
          </a:prstGeom>
        </p:spPr>
      </p:pic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227D98B5-B707-1533-7843-2AB7672B2FA5}"/>
              </a:ext>
            </a:extLst>
          </p:cNvPr>
          <p:cNvSpPr/>
          <p:nvPr/>
        </p:nvSpPr>
        <p:spPr>
          <a:xfrm>
            <a:off x="8524241" y="2967948"/>
            <a:ext cx="1752599" cy="612648"/>
          </a:xfrm>
          <a:prstGeom prst="wedgeEllipseCallout">
            <a:avLst>
              <a:gd name="adj1" fmla="val -61238"/>
              <a:gd name="adj2" fmla="val 4011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추가하는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위치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슬라이드 </a:t>
            </a: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참고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EFFE21-667E-87E2-1E6E-F036F3BC4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27" y="1064875"/>
            <a:ext cx="1692233" cy="1572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8AC4BE4-4E8A-362E-4425-ED2BE79A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28" y="2926726"/>
            <a:ext cx="1748114" cy="152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8FD045-5433-02D8-EFA5-DA218C52F121}"/>
              </a:ext>
            </a:extLst>
          </p:cNvPr>
          <p:cNvSpPr txBox="1"/>
          <p:nvPr/>
        </p:nvSpPr>
        <p:spPr>
          <a:xfrm>
            <a:off x="6514211" y="695829"/>
            <a:ext cx="3255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전국대비 경기도 에너지 현황</a:t>
            </a:r>
            <a:endParaRPr lang="en-US" altLang="ko-KR" sz="800" b="1" dirty="0"/>
          </a:p>
          <a:p>
            <a:r>
              <a:rPr lang="en-US" altLang="ko-KR" sz="800" dirty="0"/>
              <a:t>17</a:t>
            </a:r>
            <a:r>
              <a:rPr lang="ko-KR" altLang="en-US" sz="800" dirty="0"/>
              <a:t>개시도간 에너지 현황을 비교해봅니다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3E1A6CDC-AC38-2C76-7FC8-1592C320ACD2}"/>
              </a:ext>
            </a:extLst>
          </p:cNvPr>
          <p:cNvSpPr/>
          <p:nvPr/>
        </p:nvSpPr>
        <p:spPr>
          <a:xfrm>
            <a:off x="7874001" y="-177800"/>
            <a:ext cx="2402839" cy="764271"/>
          </a:xfrm>
          <a:prstGeom prst="wedgeEllipseCallout">
            <a:avLst>
              <a:gd name="adj1" fmla="val -58521"/>
              <a:gd name="adj2" fmla="val 6933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문구추가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차트가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개가 생겨서 </a:t>
            </a:r>
            <a:r>
              <a:rPr lang="ko-KR" altLang="en-US" sz="1100" dirty="0" err="1">
                <a:solidFill>
                  <a:schemeClr val="tx1"/>
                </a:solidFill>
              </a:rPr>
              <a:t>설명하는게</a:t>
            </a:r>
            <a:r>
              <a:rPr lang="ko-KR" altLang="en-US" sz="1100" dirty="0">
                <a:solidFill>
                  <a:schemeClr val="tx1"/>
                </a:solidFill>
              </a:rPr>
              <a:t> 필요할 것 </a:t>
            </a:r>
            <a:r>
              <a:rPr lang="ko-KR" altLang="en-US" sz="1100" dirty="0" err="1">
                <a:solidFill>
                  <a:schemeClr val="tx1"/>
                </a:solidFill>
              </a:rPr>
              <a:t>같아서요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82631-DC8D-A1ED-85C4-6AB71C255837}"/>
              </a:ext>
            </a:extLst>
          </p:cNvPr>
          <p:cNvSpPr txBox="1"/>
          <p:nvPr/>
        </p:nvSpPr>
        <p:spPr>
          <a:xfrm>
            <a:off x="6514212" y="2517456"/>
            <a:ext cx="2639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경기도 에너지 세부 현황</a:t>
            </a:r>
            <a:endParaRPr lang="en-US" altLang="ko-KR" sz="800" b="1" dirty="0"/>
          </a:p>
          <a:p>
            <a:r>
              <a:rPr lang="ko-KR" altLang="en-US" sz="800" dirty="0"/>
              <a:t>경기도의 부문별</a:t>
            </a:r>
            <a:r>
              <a:rPr lang="en-US" altLang="ko-KR" sz="800" dirty="0"/>
              <a:t>, </a:t>
            </a:r>
            <a:r>
              <a:rPr lang="ko-KR" altLang="en-US" sz="800" dirty="0"/>
              <a:t>에너지원별 사용현황을 살펴봅니다</a:t>
            </a:r>
            <a:r>
              <a:rPr lang="en-US" altLang="ko-KR" sz="800" dirty="0"/>
              <a:t>.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1CAD95-AEE6-6F91-E662-CC49D6DFAE3B}"/>
              </a:ext>
            </a:extLst>
          </p:cNvPr>
          <p:cNvSpPr/>
          <p:nvPr/>
        </p:nvSpPr>
        <p:spPr>
          <a:xfrm>
            <a:off x="6538912" y="2483316"/>
            <a:ext cx="2503487" cy="18285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E5D29-8F5A-9226-80A1-4B5260CA03FF}"/>
              </a:ext>
            </a:extLst>
          </p:cNvPr>
          <p:cNvSpPr txBox="1"/>
          <p:nvPr/>
        </p:nvSpPr>
        <p:spPr>
          <a:xfrm>
            <a:off x="17934" y="2483316"/>
            <a:ext cx="4334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시군 에너지 비교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https://echarts.apache.org/examples/en/editor.html?c=map-bar-morph&amp;theme=dark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시군별 에너지원 </a:t>
            </a:r>
            <a:r>
              <a:rPr lang="en-US" altLang="ko-KR" dirty="0">
                <a:solidFill>
                  <a:srgbClr val="FF0000"/>
                </a:solidFill>
              </a:rPr>
              <a:t>radar chart</a:t>
            </a:r>
          </a:p>
          <a:p>
            <a:r>
              <a:rPr lang="en-US" altLang="ko-KR" dirty="0">
                <a:solidFill>
                  <a:srgbClr val="FF0000"/>
                </a:solidFill>
                <a:hlinkClick r:id="rId7"/>
              </a:rPr>
              <a:t>https://echarts.apache.org/examples/en/editor.html?c=radar&amp;theme=dark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에너지밸런스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hlinkClick r:id="rId8"/>
              </a:rPr>
              <a:t>https://echarts.apache.org/examples/en/editor.html?c=heatmap-cartesian&amp;theme=dark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300362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304869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Ⅰ-7-6 (</a:t>
            </a:r>
            <a:r>
              <a:rPr lang="ko-KR" altLang="en-US" sz="1200" dirty="0"/>
              <a:t>산업부문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Ⅰ-7-7 (</a:t>
            </a:r>
            <a:r>
              <a:rPr lang="ko-KR" altLang="en-US" sz="1200" dirty="0"/>
              <a:t>수송부문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Ⅰ-7-8 (</a:t>
            </a:r>
            <a:r>
              <a:rPr lang="ko-KR" altLang="en-US" sz="1200" dirty="0"/>
              <a:t>가정상업부문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Ⅰ-7-9 (</a:t>
            </a:r>
            <a:r>
              <a:rPr lang="ko-KR" altLang="en-US" sz="1200" dirty="0"/>
              <a:t>공공부문 에너지소비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E8A31E53-2C0C-ABC0-07A0-93A53003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D1631A86-CA23-A8C3-699C-146EAF66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8" y="744453"/>
            <a:ext cx="7825507" cy="531035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9EE48E-BF6A-556D-7D01-AA5B6B16275E}"/>
              </a:ext>
            </a:extLst>
          </p:cNvPr>
          <p:cNvSpPr/>
          <p:nvPr/>
        </p:nvSpPr>
        <p:spPr>
          <a:xfrm>
            <a:off x="4899919" y="1847329"/>
            <a:ext cx="1129247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0272E8-1B4C-BFFE-BDDE-0BEAE0B933DE}"/>
              </a:ext>
            </a:extLst>
          </p:cNvPr>
          <p:cNvSpPr/>
          <p:nvPr/>
        </p:nvSpPr>
        <p:spPr>
          <a:xfrm>
            <a:off x="6070665" y="1847329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4FAA15-6327-C579-CF8C-55F3E0869DD9}"/>
              </a:ext>
            </a:extLst>
          </p:cNvPr>
          <p:cNvSpPr/>
          <p:nvPr/>
        </p:nvSpPr>
        <p:spPr>
          <a:xfrm>
            <a:off x="6835602" y="1847329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DEFE46-5A05-81D1-F466-00D7F2A28166}"/>
              </a:ext>
            </a:extLst>
          </p:cNvPr>
          <p:cNvSpPr/>
          <p:nvPr/>
        </p:nvSpPr>
        <p:spPr>
          <a:xfrm>
            <a:off x="4314877" y="486928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423C7A-2763-E124-E35C-1239AD2DB4B2}"/>
              </a:ext>
            </a:extLst>
          </p:cNvPr>
          <p:cNvSpPr/>
          <p:nvPr/>
        </p:nvSpPr>
        <p:spPr>
          <a:xfrm>
            <a:off x="4310571" y="5664171"/>
            <a:ext cx="4112843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3A6D53-4A4F-D97C-BB39-8A3C7475F977}"/>
              </a:ext>
            </a:extLst>
          </p:cNvPr>
          <p:cNvSpPr/>
          <p:nvPr/>
        </p:nvSpPr>
        <p:spPr>
          <a:xfrm>
            <a:off x="-3432960" y="259852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1</a:t>
            </a:r>
            <a:r>
              <a:rPr lang="ko-KR" altLang="en-US" sz="1200" dirty="0"/>
              <a:t>인당</a:t>
            </a:r>
            <a:r>
              <a:rPr lang="en-US" altLang="ko-KR" sz="1200" dirty="0"/>
              <a:t>_</a:t>
            </a:r>
            <a:r>
              <a:rPr lang="ko-KR" altLang="en-US" sz="1200" dirty="0"/>
              <a:t>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EADB67-D32F-C060-FC4E-C8E99457E1B4}"/>
              </a:ext>
            </a:extLst>
          </p:cNvPr>
          <p:cNvSpPr/>
          <p:nvPr/>
        </p:nvSpPr>
        <p:spPr>
          <a:xfrm>
            <a:off x="-3432960" y="540418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1DA75-07CB-CB83-6582-18F3E4AE146B}"/>
              </a:ext>
            </a:extLst>
          </p:cNvPr>
          <p:cNvSpPr/>
          <p:nvPr/>
        </p:nvSpPr>
        <p:spPr>
          <a:xfrm>
            <a:off x="-3432960" y="3394523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D2D318-673F-5E7C-1A5A-805177FF92BC}"/>
              </a:ext>
            </a:extLst>
          </p:cNvPr>
          <p:cNvSpPr/>
          <p:nvPr/>
        </p:nvSpPr>
        <p:spPr>
          <a:xfrm>
            <a:off x="-3432960" y="463914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GRDP_</a:t>
            </a:r>
            <a:r>
              <a:rPr lang="ko-KR" altLang="en-US" sz="1200" dirty="0" err="1"/>
              <a:t>최종에너지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4" name="아래쪽 화살표 3">
            <a:extLst>
              <a:ext uri="{FF2B5EF4-FFF2-40B4-BE49-F238E27FC236}">
                <a16:creationId xmlns:a16="http://schemas.microsoft.com/office/drawing/2014/main" id="{417FCD9B-BEEE-C26F-3BB4-148F9D92C36F}"/>
              </a:ext>
            </a:extLst>
          </p:cNvPr>
          <p:cNvSpPr/>
          <p:nvPr/>
        </p:nvSpPr>
        <p:spPr>
          <a:xfrm rot="18221288">
            <a:off x="1875705" y="6061419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5B99AD-78B2-0534-A5BD-93B69F5C56C0}"/>
              </a:ext>
            </a:extLst>
          </p:cNvPr>
          <p:cNvSpPr/>
          <p:nvPr/>
        </p:nvSpPr>
        <p:spPr>
          <a:xfrm>
            <a:off x="2321815" y="6008378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링크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지역에너지</a:t>
            </a:r>
            <a:r>
              <a:rPr lang="ko-KR" altLang="en-US" sz="1200" dirty="0"/>
              <a:t> 통계연보</a:t>
            </a:r>
            <a:br>
              <a:rPr lang="en-US" altLang="ko-KR" sz="1200" dirty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0C8AAC-759B-9004-96C3-8A2F0F64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7" y="2529483"/>
            <a:ext cx="3093904" cy="12599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407447-2FE2-AE6C-3FA4-7798487FAC25}"/>
              </a:ext>
            </a:extLst>
          </p:cNvPr>
          <p:cNvSpPr/>
          <p:nvPr/>
        </p:nvSpPr>
        <p:spPr>
          <a:xfrm>
            <a:off x="4314176" y="1845022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EC65BA-C90C-AF25-30DE-83E99AFFD33E}"/>
              </a:ext>
            </a:extLst>
          </p:cNvPr>
          <p:cNvSpPr/>
          <p:nvPr/>
        </p:nvSpPr>
        <p:spPr>
          <a:xfrm>
            <a:off x="4314176" y="2155995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1516DC-4E0F-FEFE-D97B-BBDE0C25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70" y="4547493"/>
            <a:ext cx="3046611" cy="939889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2498472-CA49-4000-C72A-0A624B12C5B8}"/>
              </a:ext>
            </a:extLst>
          </p:cNvPr>
          <p:cNvSpPr/>
          <p:nvPr/>
        </p:nvSpPr>
        <p:spPr>
          <a:xfrm>
            <a:off x="-238887" y="3431126"/>
            <a:ext cx="914400" cy="612648"/>
          </a:xfrm>
          <a:prstGeom prst="wedgeEllipseCallout">
            <a:avLst>
              <a:gd name="adj1" fmla="val -74166"/>
              <a:gd name="adj2" fmla="val 3016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F91F6D87-E608-F5A4-A935-8782E0A346F2}"/>
              </a:ext>
            </a:extLst>
          </p:cNvPr>
          <p:cNvSpPr/>
          <p:nvPr/>
        </p:nvSpPr>
        <p:spPr>
          <a:xfrm>
            <a:off x="-1378693" y="196813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4C9F6EDB-B128-EA88-BD5E-4CF9D12841CE}"/>
              </a:ext>
            </a:extLst>
          </p:cNvPr>
          <p:cNvSpPr/>
          <p:nvPr/>
        </p:nvSpPr>
        <p:spPr>
          <a:xfrm>
            <a:off x="-1378693" y="4199733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0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</TotalTime>
  <Words>2141</Words>
  <Application>Microsoft Office PowerPoint</Application>
  <PresentationFormat>A4 용지(210x297mm)</PresentationFormat>
  <Paragraphs>292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HY신명조</vt:lpstr>
      <vt:lpstr>Pretendard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345</cp:revision>
  <dcterms:created xsi:type="dcterms:W3CDTF">2021-05-17T05:54:11Z</dcterms:created>
  <dcterms:modified xsi:type="dcterms:W3CDTF">2025-02-17T05:27:58Z</dcterms:modified>
</cp:coreProperties>
</file>