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15"/>
  </p:notesMasterIdLst>
  <p:handoutMasterIdLst>
    <p:handoutMasterId r:id="rId16"/>
  </p:handoutMasterIdLst>
  <p:sldIdLst>
    <p:sldId id="317" r:id="rId2"/>
    <p:sldId id="316" r:id="rId3"/>
    <p:sldId id="307" r:id="rId4"/>
    <p:sldId id="305" r:id="rId5"/>
    <p:sldId id="284" r:id="rId6"/>
    <p:sldId id="314" r:id="rId7"/>
    <p:sldId id="308" r:id="rId8"/>
    <p:sldId id="282" r:id="rId9"/>
    <p:sldId id="309" r:id="rId10"/>
    <p:sldId id="306" r:id="rId11"/>
    <p:sldId id="315" r:id="rId12"/>
    <p:sldId id="311" r:id="rId13"/>
    <p:sldId id="310" r:id="rId14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E7E6E6"/>
    <a:srgbClr val="F2F2F2"/>
    <a:srgbClr val="FAFAFA"/>
    <a:srgbClr val="F4F8FB"/>
    <a:srgbClr val="D9D9D9"/>
    <a:srgbClr val="474747"/>
    <a:srgbClr val="FFFFF2"/>
    <a:srgbClr val="EEFCC2"/>
    <a:srgbClr val="1C3D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38" autoAdjust="0"/>
    <p:restoredTop sz="97384" autoAdjust="0"/>
  </p:normalViewPr>
  <p:slideViewPr>
    <p:cSldViewPr snapToGrid="0">
      <p:cViewPr>
        <p:scale>
          <a:sx n="75" d="100"/>
          <a:sy n="75" d="100"/>
        </p:scale>
        <p:origin x="427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1ECB298-683E-0384-13E2-455D93614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637A66FB-CF58-2848-843A-905E66116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0BA267C6-E896-5E82-56CB-8DBB5AEF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995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8C2BDFA-15D2-8BBA-ABDD-75060A04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C5A09CC9-25D0-493F-078C-B1A3D359F0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626548D6-CCD8-034D-AC95-67D92BF28F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848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8FDCF5E5-9E70-38DE-BE17-338381FC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5AB2963B-77E0-3164-5893-F99A9550C5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B6707EB-D768-DE8D-813F-00952107FA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682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9DBB897-2A03-6D64-93B9-6480B143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EE57709B-865A-40A7-019C-15FE47665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CE7A20A8-15A9-F48D-C088-D09F5B1BF6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0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2FA34A2A-8F2E-979B-9ADD-2ACF4848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9DFB5328-7482-BB5F-18FD-7868E9F38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FDD8F4D3-032A-7961-F3C9-A69FBB1A1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5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34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0C734889-0EEB-6FB4-7CD0-25E1BC951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4F7ABC-60FB-19F1-77C6-9BEC0295EB54}"/>
              </a:ext>
            </a:extLst>
          </p:cNvPr>
          <p:cNvSpPr txBox="1"/>
          <p:nvPr/>
        </p:nvSpPr>
        <p:spPr>
          <a:xfrm>
            <a:off x="1329072" y="1490008"/>
            <a:ext cx="72478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400" dirty="0"/>
              <a:t>Slide 2</a:t>
            </a:r>
            <a:r>
              <a:rPr lang="ko-KR" altLang="en-US" sz="2400" dirty="0"/>
              <a:t>번에 홈페이지 화면의 대략적인 구성을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r>
              <a:rPr lang="ko-KR" altLang="en-US" sz="2400" dirty="0"/>
              <a:t>한 화면에 좀 길게 스크롤 다운해서 보는 형태가 될 것 같습니다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세부적인 내용들은 각 슬라이드를 통해 메모 </a:t>
            </a:r>
            <a:r>
              <a:rPr lang="ko-KR" altLang="en-US" sz="2400" dirty="0" err="1"/>
              <a:t>해놓았습니다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903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00080-52AC-AC9C-5378-20F085F48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A23628AE-6ED7-F0ED-64A2-4907CA3C8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1647370"/>
            <a:ext cx="1581109" cy="109607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C0AF82A0-FCA0-5FA9-8E48-ABA4521CC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337" y="2340571"/>
            <a:ext cx="3039010" cy="3683875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B4F85A03-E633-5A21-6E7A-8724E4BB8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497" y="362080"/>
            <a:ext cx="1620801" cy="151404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B6F38315-2019-5341-7A0C-97DF84B35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3470790"/>
            <a:ext cx="1581109" cy="1096079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DBCE058C-8AC5-3478-B445-BB35CF8EC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38" y="5158777"/>
            <a:ext cx="1581109" cy="1096079"/>
          </a:xfrm>
          <a:prstGeom prst="rect">
            <a:avLst/>
          </a:prstGeom>
        </p:spPr>
      </p:pic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B39EFCF2-EB04-70C1-349C-B8E2EC694E48}"/>
              </a:ext>
            </a:extLst>
          </p:cNvPr>
          <p:cNvSpPr/>
          <p:nvPr/>
        </p:nvSpPr>
        <p:spPr>
          <a:xfrm>
            <a:off x="-2695575" y="362080"/>
            <a:ext cx="5946969" cy="1654150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해당 옵션에 연동되어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 왼쪽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지도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오른쪽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시군간 순위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의 정보가 바뀌어야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예시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연도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산업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), 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에너지원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을 선택하면 좌측에는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전체에 대해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가스사용량이 공간적으로 나타남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위</a:t>
            </a:r>
            <a:r>
              <a:rPr lang="en-US" altLang="ko-KR" sz="1100" dirty="0">
                <a:solidFill>
                  <a:schemeClr val="tx1"/>
                </a:solidFill>
              </a:rPr>
              <a:t>) 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(</a:t>
            </a:r>
            <a:r>
              <a:rPr lang="ko-KR" altLang="en-US" sz="1100" dirty="0">
                <a:solidFill>
                  <a:schemeClr val="tx1"/>
                </a:solidFill>
              </a:rPr>
              <a:t>오른쪽 중간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-  (</a:t>
            </a:r>
            <a:r>
              <a:rPr lang="ko-KR" altLang="en-US" sz="1100" dirty="0">
                <a:solidFill>
                  <a:schemeClr val="tx1"/>
                </a:solidFill>
              </a:rPr>
              <a:t>오른쪽 아래</a:t>
            </a:r>
            <a:r>
              <a:rPr lang="en-US" altLang="ko-KR" sz="1100" dirty="0">
                <a:solidFill>
                  <a:schemeClr val="tx1"/>
                </a:solidFill>
              </a:rPr>
              <a:t>) 1</a:t>
            </a:r>
            <a:r>
              <a:rPr lang="ko-KR" altLang="en-US" sz="1100" dirty="0">
                <a:solidFill>
                  <a:schemeClr val="tx1"/>
                </a:solidFill>
              </a:rPr>
              <a:t>인당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 산업부문 가스사용량의 </a:t>
            </a:r>
            <a:r>
              <a:rPr lang="en-US" altLang="ko-KR" sz="1100" dirty="0">
                <a:solidFill>
                  <a:schemeClr val="tx1"/>
                </a:solidFill>
              </a:rPr>
              <a:t>31</a:t>
            </a:r>
            <a:r>
              <a:rPr lang="ko-KR" altLang="en-US" sz="1100" dirty="0">
                <a:solidFill>
                  <a:schemeClr val="tx1"/>
                </a:solidFill>
              </a:rPr>
              <a:t>개 시군 순위가 나타남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FC3E4D1-6662-7F0C-1530-203221422F00}"/>
              </a:ext>
            </a:extLst>
          </p:cNvPr>
          <p:cNvSpPr txBox="1"/>
          <p:nvPr/>
        </p:nvSpPr>
        <p:spPr>
          <a:xfrm>
            <a:off x="6362292" y="1431926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244ACCC-F890-289C-7419-000EA6ACCAA0}"/>
              </a:ext>
            </a:extLst>
          </p:cNvPr>
          <p:cNvSpPr txBox="1"/>
          <p:nvPr/>
        </p:nvSpPr>
        <p:spPr>
          <a:xfrm>
            <a:off x="6362292" y="4943333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3A4BD-0D11-C517-98DA-EAC49F7B6D10}"/>
              </a:ext>
            </a:extLst>
          </p:cNvPr>
          <p:cNvSpPr txBox="1"/>
          <p:nvPr/>
        </p:nvSpPr>
        <p:spPr>
          <a:xfrm>
            <a:off x="6362292" y="3147624"/>
            <a:ext cx="157420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 에너지사용량</a:t>
            </a:r>
            <a:endParaRPr lang="en-US" altLang="ko-KR" sz="8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A512B9-8368-D5CA-BFD7-86EA402E120C}"/>
              </a:ext>
            </a:extLst>
          </p:cNvPr>
          <p:cNvSpPr txBox="1"/>
          <p:nvPr/>
        </p:nvSpPr>
        <p:spPr>
          <a:xfrm>
            <a:off x="6030815" y="158029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85D311-9521-3251-86E1-54859DCAB473}"/>
              </a:ext>
            </a:extLst>
          </p:cNvPr>
          <p:cNvSpPr txBox="1"/>
          <p:nvPr/>
        </p:nvSpPr>
        <p:spPr>
          <a:xfrm>
            <a:off x="6030815" y="174898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D2EE9B-384A-E9E8-A4EB-F684193A4F48}"/>
              </a:ext>
            </a:extLst>
          </p:cNvPr>
          <p:cNvSpPr txBox="1"/>
          <p:nvPr/>
        </p:nvSpPr>
        <p:spPr>
          <a:xfrm>
            <a:off x="6030815" y="195260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A3EEDE-AF8B-6A2F-95E8-D082CA6B92DC}"/>
              </a:ext>
            </a:extLst>
          </p:cNvPr>
          <p:cNvSpPr txBox="1"/>
          <p:nvPr/>
        </p:nvSpPr>
        <p:spPr>
          <a:xfrm>
            <a:off x="6030815" y="249599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609ECB3-F28C-0A55-0F47-D3A752018837}"/>
              </a:ext>
            </a:extLst>
          </p:cNvPr>
          <p:cNvSpPr txBox="1"/>
          <p:nvPr/>
        </p:nvSpPr>
        <p:spPr>
          <a:xfrm>
            <a:off x="6030815" y="3454959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BA3782-1013-7F91-4C1C-D30F17186EAD}"/>
              </a:ext>
            </a:extLst>
          </p:cNvPr>
          <p:cNvSpPr txBox="1"/>
          <p:nvPr/>
        </p:nvSpPr>
        <p:spPr>
          <a:xfrm>
            <a:off x="6030815" y="362364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A44694-203A-F266-F6DB-15480C1FE191}"/>
              </a:ext>
            </a:extLst>
          </p:cNvPr>
          <p:cNvSpPr txBox="1"/>
          <p:nvPr/>
        </p:nvSpPr>
        <p:spPr>
          <a:xfrm>
            <a:off x="6030815" y="3827263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F8C9382-5087-0BC3-2EFA-BDBD5DED65CB}"/>
              </a:ext>
            </a:extLst>
          </p:cNvPr>
          <p:cNvSpPr txBox="1"/>
          <p:nvPr/>
        </p:nvSpPr>
        <p:spPr>
          <a:xfrm>
            <a:off x="6030815" y="4370652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B655E3A-8FD9-E27F-EE72-2E51EA909B3F}"/>
              </a:ext>
            </a:extLst>
          </p:cNvPr>
          <p:cNvSpPr txBox="1"/>
          <p:nvPr/>
        </p:nvSpPr>
        <p:spPr>
          <a:xfrm>
            <a:off x="6030815" y="5156637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수원</a:t>
            </a:r>
            <a:endParaRPr lang="en-US" altLang="ko-KR" sz="6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04A1A23-4C61-0660-A738-D288F6A8F767}"/>
              </a:ext>
            </a:extLst>
          </p:cNvPr>
          <p:cNvSpPr txBox="1"/>
          <p:nvPr/>
        </p:nvSpPr>
        <p:spPr>
          <a:xfrm>
            <a:off x="6030815" y="532532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/>
              <a:t>가평</a:t>
            </a:r>
            <a:endParaRPr lang="en-US" altLang="ko-KR" sz="6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8B5C6D-16FE-42AE-2407-E8533D2A8765}"/>
              </a:ext>
            </a:extLst>
          </p:cNvPr>
          <p:cNvSpPr txBox="1"/>
          <p:nvPr/>
        </p:nvSpPr>
        <p:spPr>
          <a:xfrm>
            <a:off x="6030815" y="5528941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600" b="1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13703D8-BB74-87D8-341C-3394DAB87821}"/>
              </a:ext>
            </a:extLst>
          </p:cNvPr>
          <p:cNvSpPr txBox="1"/>
          <p:nvPr/>
        </p:nvSpPr>
        <p:spPr>
          <a:xfrm>
            <a:off x="6030815" y="6072330"/>
            <a:ext cx="369985" cy="18466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화성</a:t>
            </a:r>
            <a:endParaRPr lang="en-US" altLang="ko-KR" sz="6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7CB8197-1502-B974-3C9B-D438A0A85D9E}"/>
              </a:ext>
            </a:extLst>
          </p:cNvPr>
          <p:cNvSpPr/>
          <p:nvPr/>
        </p:nvSpPr>
        <p:spPr>
          <a:xfrm>
            <a:off x="6030815" y="6421399"/>
            <a:ext cx="2343326" cy="12107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D8B08603-6A4B-03F8-0B8E-FEEEBB1CA602}"/>
              </a:ext>
            </a:extLst>
          </p:cNvPr>
          <p:cNvSpPr/>
          <p:nvPr/>
        </p:nvSpPr>
        <p:spPr>
          <a:xfrm>
            <a:off x="606628" y="6622345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  <p:sp>
        <p:nvSpPr>
          <p:cNvPr id="61" name="말풍선: 사각형 60">
            <a:extLst>
              <a:ext uri="{FF2B5EF4-FFF2-40B4-BE49-F238E27FC236}">
                <a16:creationId xmlns:a16="http://schemas.microsoft.com/office/drawing/2014/main" id="{C52E9CFF-6B6C-50ED-D081-8663BE053AC3}"/>
              </a:ext>
            </a:extLst>
          </p:cNvPr>
          <p:cNvSpPr/>
          <p:nvPr/>
        </p:nvSpPr>
        <p:spPr>
          <a:xfrm>
            <a:off x="-1713455" y="3739683"/>
            <a:ext cx="2857694" cy="607149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지도안에 </a:t>
            </a:r>
            <a:r>
              <a:rPr lang="en-US" altLang="ko-KR" sz="1100" b="1" dirty="0">
                <a:solidFill>
                  <a:schemeClr val="tx1"/>
                </a:solidFill>
              </a:rPr>
              <a:t>31</a:t>
            </a:r>
            <a:r>
              <a:rPr lang="ko-KR" altLang="en-US" sz="1100" b="1" dirty="0">
                <a:solidFill>
                  <a:schemeClr val="tx1"/>
                </a:solidFill>
              </a:rPr>
              <a:t>개 </a:t>
            </a:r>
            <a:r>
              <a:rPr lang="ko-KR" altLang="en-US" sz="1100" b="1" dirty="0" err="1">
                <a:solidFill>
                  <a:schemeClr val="tx1"/>
                </a:solidFill>
              </a:rPr>
              <a:t>시군별</a:t>
            </a:r>
            <a:r>
              <a:rPr lang="ko-KR" altLang="en-US" sz="1100" b="1" dirty="0">
                <a:solidFill>
                  <a:schemeClr val="tx1"/>
                </a:solidFill>
              </a:rPr>
              <a:t> 색깔이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2" name="말풍선: 사각형 61">
            <a:extLst>
              <a:ext uri="{FF2B5EF4-FFF2-40B4-BE49-F238E27FC236}">
                <a16:creationId xmlns:a16="http://schemas.microsoft.com/office/drawing/2014/main" id="{992EDDB8-59E6-9C0B-4D3A-0F6697E02D12}"/>
              </a:ext>
            </a:extLst>
          </p:cNvPr>
          <p:cNvSpPr/>
          <p:nvPr/>
        </p:nvSpPr>
        <p:spPr>
          <a:xfrm>
            <a:off x="8934353" y="3059493"/>
            <a:ext cx="2857694" cy="607149"/>
          </a:xfrm>
          <a:prstGeom prst="wedgeRectCallout">
            <a:avLst>
              <a:gd name="adj1" fmla="val -68435"/>
              <a:gd name="adj2" fmla="val 147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상단 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F2B8035-E074-E4D8-7374-240C008FAC05}"/>
              </a:ext>
            </a:extLst>
          </p:cNvPr>
          <p:cNvSpPr txBox="1"/>
          <p:nvPr/>
        </p:nvSpPr>
        <p:spPr>
          <a:xfrm>
            <a:off x="-28577" y="-246221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056F67-894F-4F95-97D8-D98F11C9925B}"/>
              </a:ext>
            </a:extLst>
          </p:cNvPr>
          <p:cNvSpPr txBox="1"/>
          <p:nvPr/>
        </p:nvSpPr>
        <p:spPr>
          <a:xfrm>
            <a:off x="-75519" y="-520116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</p:spTree>
    <p:extLst>
      <p:ext uri="{BB962C8B-B14F-4D97-AF65-F5344CB8AC3E}">
        <p14:creationId xmlns:p14="http://schemas.microsoft.com/office/powerpoint/2010/main" val="556046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9180-AD17-5103-5EBC-CC9CCA52B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C77F9A9-5091-5F40-323D-8818EE3425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35B1B-C744-C5EC-966D-2883CEDEB1DE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251086A-ECF2-5C4D-C864-ED66D30745C7}"/>
              </a:ext>
            </a:extLst>
          </p:cNvPr>
          <p:cNvSpPr/>
          <p:nvPr/>
        </p:nvSpPr>
        <p:spPr>
          <a:xfrm>
            <a:off x="5528236" y="4613717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00CC2305-3BCC-F0FF-85E7-D8C3FD4A9AA8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2019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marL="228600" indent="-228600" algn="just">
              <a:buFontTx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시계열이 짧아서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보여주는게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안이쁠</a:t>
            </a:r>
            <a:r>
              <a:rPr lang="ko-KR" altLang="en-US" sz="1100" dirty="0">
                <a:solidFill>
                  <a:schemeClr val="tx1"/>
                </a:solidFill>
              </a:rPr>
              <a:t> 수도 있을 것 같아 좀 염려가 되긴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5160B0D-0682-96D9-C08F-696F20A303A1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5B3968-1B40-BE3F-601D-02BA1DE5D7B5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EFD8162-73E3-806A-B995-1033F8AEEE73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B37-604B-FCDC-EFFB-34F44FDC0C14}"/>
              </a:ext>
            </a:extLst>
          </p:cNvPr>
          <p:cNvSpPr txBox="1"/>
          <p:nvPr/>
        </p:nvSpPr>
        <p:spPr>
          <a:xfrm>
            <a:off x="468343" y="190195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37E8D8-5FA1-1DFE-AB11-AE272440EBBF}"/>
              </a:ext>
            </a:extLst>
          </p:cNvPr>
          <p:cNvSpPr/>
          <p:nvPr/>
        </p:nvSpPr>
        <p:spPr>
          <a:xfrm>
            <a:off x="147793" y="4749124"/>
            <a:ext cx="5289531" cy="65090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시군구</a:t>
            </a:r>
            <a:r>
              <a:rPr lang="ko-KR" altLang="en-US" sz="1200" dirty="0"/>
              <a:t> 에너지수급통계 </a:t>
            </a:r>
            <a:r>
              <a:rPr lang="en-US" altLang="ko-KR" sz="1200" dirty="0"/>
              <a:t>(</a:t>
            </a:r>
            <a:r>
              <a:rPr lang="ko-KR" altLang="en-US" sz="1200" dirty="0"/>
              <a:t>요약</a:t>
            </a:r>
            <a:r>
              <a:rPr lang="en-US" altLang="ko-KR" sz="1200" dirty="0"/>
              <a:t>)</a:t>
            </a:r>
          </a:p>
          <a:p>
            <a:pPr algn="ctr"/>
            <a:r>
              <a:rPr lang="ko-KR" altLang="en-US" sz="1200" dirty="0"/>
              <a:t>경기도 시군 인구</a:t>
            </a:r>
            <a:endParaRPr lang="en-US" altLang="ko-KR" sz="1200" dirty="0"/>
          </a:p>
          <a:p>
            <a:pPr algn="ctr"/>
            <a:r>
              <a:rPr lang="ko-KR" altLang="en-US" sz="1200" dirty="0"/>
              <a:t>경기도 시군 </a:t>
            </a:r>
            <a:r>
              <a:rPr lang="en-US" altLang="ko-KR" sz="1200" dirty="0"/>
              <a:t>GRDP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027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BD9A6680-E9BB-1D6A-23F8-ADFC7CEDF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507221-60E1-0A0C-B189-2FDF05E8A4CE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</a:t>
            </a:r>
            <a:r>
              <a:rPr lang="ko-KR" altLang="en-US" sz="4000" dirty="0" err="1"/>
              <a:t>시군별</a:t>
            </a:r>
            <a:r>
              <a:rPr lang="ko-KR" altLang="en-US" sz="4000" dirty="0"/>
              <a:t> 에너지 소비 현황</a:t>
            </a:r>
            <a:endParaRPr lang="en-US" altLang="ko-KR" sz="4000" dirty="0"/>
          </a:p>
          <a:p>
            <a:r>
              <a:rPr lang="en-US" altLang="ko-KR" sz="2400" dirty="0"/>
              <a:t>- 31</a:t>
            </a:r>
            <a:r>
              <a:rPr lang="ko-KR" altLang="en-US" sz="2400" dirty="0"/>
              <a:t>개 </a:t>
            </a:r>
            <a:r>
              <a:rPr lang="ko-KR" altLang="en-US" sz="2400" dirty="0" err="1"/>
              <a:t>시군별</a:t>
            </a:r>
            <a:r>
              <a:rPr lang="ko-KR" altLang="en-US" sz="2400" dirty="0"/>
              <a:t> 세부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485538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43DBF78-3005-ED61-BB8B-A26685E67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802" y="1480663"/>
            <a:ext cx="2815966" cy="18952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F865B-AF2D-83A7-4CB1-5F7EDAFEBA18}"/>
              </a:ext>
            </a:extLst>
          </p:cNvPr>
          <p:cNvSpPr txBox="1"/>
          <p:nvPr/>
        </p:nvSpPr>
        <p:spPr>
          <a:xfrm>
            <a:off x="-2019978" y="-1148057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428E3-674E-6A26-E26A-17E64637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4" y="1449797"/>
            <a:ext cx="3265483" cy="395840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CCAE043-0820-5CE0-C016-29635B5A39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474" y="1480663"/>
            <a:ext cx="3265482" cy="18434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B995FFC-22B3-B436-A880-51AC4A614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027" y="4192266"/>
            <a:ext cx="2928895" cy="18458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AE62584-CCFA-794E-EB5C-23F4944BE0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6473" y="4197796"/>
            <a:ext cx="3265483" cy="18434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0FC42D-FE61-690A-6474-55ACB40A7BF7}"/>
              </a:ext>
            </a:extLst>
          </p:cNvPr>
          <p:cNvSpPr txBox="1"/>
          <p:nvPr/>
        </p:nvSpPr>
        <p:spPr>
          <a:xfrm>
            <a:off x="3372126" y="3979499"/>
            <a:ext cx="13410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부문별 에너지사용량</a:t>
            </a:r>
            <a:endParaRPr lang="en-US" altLang="ko-KR" sz="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0EF424-4200-683D-3AC8-2CDB3B617419}"/>
              </a:ext>
            </a:extLst>
          </p:cNvPr>
          <p:cNvSpPr txBox="1"/>
          <p:nvPr/>
        </p:nvSpPr>
        <p:spPr>
          <a:xfrm>
            <a:off x="566229" y="189445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95F37D-26DA-927A-89FE-401A777BF9AB}"/>
              </a:ext>
            </a:extLst>
          </p:cNvPr>
          <p:cNvSpPr txBox="1"/>
          <p:nvPr/>
        </p:nvSpPr>
        <p:spPr>
          <a:xfrm>
            <a:off x="613171" y="464149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85D4DEAC-1320-66E2-43CC-78A04BF06CF7}"/>
              </a:ext>
            </a:extLst>
          </p:cNvPr>
          <p:cNvSpPr/>
          <p:nvPr/>
        </p:nvSpPr>
        <p:spPr>
          <a:xfrm>
            <a:off x="-2973485" y="791725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2D5235-97FD-FD73-E9C9-3A23A5B78652}"/>
              </a:ext>
            </a:extLst>
          </p:cNvPr>
          <p:cNvSpPr txBox="1"/>
          <p:nvPr/>
        </p:nvSpPr>
        <p:spPr>
          <a:xfrm>
            <a:off x="6436472" y="3979499"/>
            <a:ext cx="159710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/>
              <a:t>에너지원별 </a:t>
            </a:r>
            <a:r>
              <a:rPr lang="ko-KR" altLang="en-US" sz="800" b="1" dirty="0"/>
              <a:t>에너지사용량</a:t>
            </a:r>
            <a:endParaRPr lang="en-US" altLang="ko-KR" sz="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69E5A-7C2D-1810-AFA0-EB30D55BDC9B}"/>
              </a:ext>
            </a:extLst>
          </p:cNvPr>
          <p:cNvSpPr txBox="1"/>
          <p:nvPr/>
        </p:nvSpPr>
        <p:spPr>
          <a:xfrm>
            <a:off x="6495008" y="1180493"/>
            <a:ext cx="24203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1</a:t>
            </a:r>
            <a:r>
              <a:rPr lang="ko-KR" altLang="en-US" sz="800" b="1" dirty="0"/>
              <a:t>인당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및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에너지사용량</a:t>
            </a:r>
            <a:endParaRPr lang="en-US" altLang="ko-KR" sz="800" b="1" dirty="0"/>
          </a:p>
        </p:txBody>
      </p:sp>
      <p:sp>
        <p:nvSpPr>
          <p:cNvPr id="16" name="말풍선: 사각형 15">
            <a:extLst>
              <a:ext uri="{FF2B5EF4-FFF2-40B4-BE49-F238E27FC236}">
                <a16:creationId xmlns:a16="http://schemas.microsoft.com/office/drawing/2014/main" id="{EEC50E8B-7FF7-9CCD-B7E5-EC322B221CCA}"/>
              </a:ext>
            </a:extLst>
          </p:cNvPr>
          <p:cNvSpPr/>
          <p:nvPr/>
        </p:nvSpPr>
        <p:spPr>
          <a:xfrm>
            <a:off x="3507103" y="361839"/>
            <a:ext cx="2093598" cy="767433"/>
          </a:xfrm>
          <a:prstGeom prst="wedgeRectCallout">
            <a:avLst>
              <a:gd name="adj1" fmla="val -13879"/>
              <a:gd name="adj2" fmla="val 9897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ko-KR" altLang="en-US" sz="1100" dirty="0" err="1">
                <a:solidFill>
                  <a:schemeClr val="tx1"/>
                </a:solidFill>
              </a:rPr>
              <a:t>최신년도로</a:t>
            </a:r>
            <a:r>
              <a:rPr lang="ko-KR" altLang="en-US" sz="1100" dirty="0">
                <a:solidFill>
                  <a:schemeClr val="tx1"/>
                </a:solidFill>
              </a:rPr>
              <a:t> 표시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빨간색으로 </a:t>
            </a:r>
            <a:r>
              <a:rPr lang="ko-KR" altLang="en-US" sz="1100" dirty="0" err="1">
                <a:solidFill>
                  <a:schemeClr val="tx1"/>
                </a:solidFill>
              </a:rPr>
              <a:t>표시한것처럼</a:t>
            </a:r>
            <a:r>
              <a:rPr lang="ko-KR" altLang="en-US" sz="1100" dirty="0">
                <a:solidFill>
                  <a:schemeClr val="tx1"/>
                </a:solidFill>
              </a:rPr>
              <a:t> 하면 되지 않을까 생각합니다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D518E-7A8A-DE98-46C8-14B9F8C9FDF3}"/>
              </a:ext>
            </a:extLst>
          </p:cNvPr>
          <p:cNvSpPr txBox="1"/>
          <p:nvPr/>
        </p:nvSpPr>
        <p:spPr>
          <a:xfrm>
            <a:off x="3644263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96D6C-948C-4DBC-A2C9-58FE4F56BA40}"/>
              </a:ext>
            </a:extLst>
          </p:cNvPr>
          <p:cNvSpPr txBox="1"/>
          <p:nvPr/>
        </p:nvSpPr>
        <p:spPr>
          <a:xfrm>
            <a:off x="5122544" y="2122334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(2022)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87D5C8-2073-326B-AE79-BDC75DA3C78B}"/>
              </a:ext>
            </a:extLst>
          </p:cNvPr>
          <p:cNvSpPr txBox="1"/>
          <p:nvPr/>
        </p:nvSpPr>
        <p:spPr>
          <a:xfrm>
            <a:off x="3644263" y="2762820"/>
            <a:ext cx="52387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FF0000"/>
                </a:solidFill>
              </a:rPr>
              <a:t>(2024)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15FFC2-AFE8-1458-8DB7-8980604F42FE}"/>
              </a:ext>
            </a:extLst>
          </p:cNvPr>
          <p:cNvSpPr txBox="1"/>
          <p:nvPr/>
        </p:nvSpPr>
        <p:spPr>
          <a:xfrm>
            <a:off x="5122544" y="2762820"/>
            <a:ext cx="83629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>
                <a:solidFill>
                  <a:srgbClr val="FF0000"/>
                </a:solidFill>
              </a:rPr>
              <a:t>(2024 </a:t>
            </a:r>
            <a:r>
              <a:rPr lang="ko-KR" altLang="en-US" sz="700" dirty="0">
                <a:solidFill>
                  <a:srgbClr val="FF0000"/>
                </a:solidFill>
              </a:rPr>
              <a:t>인구 기준</a:t>
            </a:r>
            <a:r>
              <a:rPr lang="en-US" altLang="ko-KR" sz="700" dirty="0">
                <a:solidFill>
                  <a:srgbClr val="FF0000"/>
                </a:solidFill>
              </a:rPr>
              <a:t>)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4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30159-1A6D-B696-11F5-0238CE1D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A2669E5-2960-DD90-1C90-90DB737C4852}"/>
              </a:ext>
            </a:extLst>
          </p:cNvPr>
          <p:cNvSpPr/>
          <p:nvPr/>
        </p:nvSpPr>
        <p:spPr>
          <a:xfrm>
            <a:off x="3734803" y="-4913850"/>
            <a:ext cx="8772990" cy="15430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D19FA80-2E67-D879-BBDD-780C13873C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770" b="51444"/>
          <a:stretch/>
        </p:blipFill>
        <p:spPr>
          <a:xfrm>
            <a:off x="5825891" y="-3234209"/>
            <a:ext cx="3542599" cy="2454253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F83CB680-45AF-D7C7-D47D-77955F02F8B1}"/>
              </a:ext>
            </a:extLst>
          </p:cNvPr>
          <p:cNvSpPr/>
          <p:nvPr/>
        </p:nvSpPr>
        <p:spPr>
          <a:xfrm>
            <a:off x="5813002" y="-2953133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6B087C-31E1-2140-8D5E-C1123CD37A84}"/>
              </a:ext>
            </a:extLst>
          </p:cNvPr>
          <p:cNvSpPr/>
          <p:nvPr/>
        </p:nvSpPr>
        <p:spPr>
          <a:xfrm>
            <a:off x="5813002" y="-2128705"/>
            <a:ext cx="1512192" cy="7912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E7E3144F-75C2-B6DA-7453-DB7452EF6C0F}"/>
              </a:ext>
            </a:extLst>
          </p:cNvPr>
          <p:cNvSpPr/>
          <p:nvPr/>
        </p:nvSpPr>
        <p:spPr>
          <a:xfrm>
            <a:off x="7304970" y="3499630"/>
            <a:ext cx="2012009" cy="1490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2" name="그림 91">
            <a:extLst>
              <a:ext uri="{FF2B5EF4-FFF2-40B4-BE49-F238E27FC236}">
                <a16:creationId xmlns:a16="http://schemas.microsoft.com/office/drawing/2014/main" id="{2B5F8FCB-B661-3E9D-90F1-4D440B944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3410583"/>
            <a:ext cx="786750" cy="545402"/>
          </a:xfrm>
          <a:prstGeom prst="rect">
            <a:avLst/>
          </a:prstGeom>
        </p:spPr>
      </p:pic>
      <p:pic>
        <p:nvPicPr>
          <p:cNvPr id="94" name="그림 93">
            <a:extLst>
              <a:ext uri="{FF2B5EF4-FFF2-40B4-BE49-F238E27FC236}">
                <a16:creationId xmlns:a16="http://schemas.microsoft.com/office/drawing/2014/main" id="{F631C331-673F-86D5-2A7D-7E83CB6F2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334" y="3497462"/>
            <a:ext cx="1512192" cy="1833073"/>
          </a:xfrm>
          <a:prstGeom prst="rect">
            <a:avLst/>
          </a:prstGeom>
        </p:spPr>
      </p:pic>
      <p:pic>
        <p:nvPicPr>
          <p:cNvPr id="95" name="그림 94">
            <a:extLst>
              <a:ext uri="{FF2B5EF4-FFF2-40B4-BE49-F238E27FC236}">
                <a16:creationId xmlns:a16="http://schemas.microsoft.com/office/drawing/2014/main" id="{09883AE5-DF4F-9A28-D539-2BC6DF1FB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586" y="2990083"/>
            <a:ext cx="668702" cy="624656"/>
          </a:xfrm>
          <a:prstGeom prst="rect">
            <a:avLst/>
          </a:prstGeom>
        </p:spPr>
      </p:pic>
      <p:pic>
        <p:nvPicPr>
          <p:cNvPr id="96" name="그림 95">
            <a:extLst>
              <a:ext uri="{FF2B5EF4-FFF2-40B4-BE49-F238E27FC236}">
                <a16:creationId xmlns:a16="http://schemas.microsoft.com/office/drawing/2014/main" id="{8F04E065-2050-2CC1-4C52-551253954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147651"/>
            <a:ext cx="786750" cy="545402"/>
          </a:xfrm>
          <a:prstGeom prst="rect">
            <a:avLst/>
          </a:prstGeom>
        </p:spPr>
      </p:pic>
      <p:pic>
        <p:nvPicPr>
          <p:cNvPr id="97" name="그림 96">
            <a:extLst>
              <a:ext uri="{FF2B5EF4-FFF2-40B4-BE49-F238E27FC236}">
                <a16:creationId xmlns:a16="http://schemas.microsoft.com/office/drawing/2014/main" id="{82E6E4EB-1011-32A4-B922-DF27B49A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427" y="4866259"/>
            <a:ext cx="786750" cy="545402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B1632E75-646F-DC6F-64E8-3474C4E9433E}"/>
              </a:ext>
            </a:extLst>
          </p:cNvPr>
          <p:cNvSpPr txBox="1"/>
          <p:nvPr/>
        </p:nvSpPr>
        <p:spPr>
          <a:xfrm>
            <a:off x="7715720" y="3241785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에너지사용량</a:t>
            </a:r>
            <a:endParaRPr lang="en-US" altLang="ko-KR" sz="500" b="1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90902AA-6C07-E0F3-F0E3-5517899CF01B}"/>
              </a:ext>
            </a:extLst>
          </p:cNvPr>
          <p:cNvSpPr txBox="1"/>
          <p:nvPr/>
        </p:nvSpPr>
        <p:spPr>
          <a:xfrm>
            <a:off x="5786334" y="2695345"/>
            <a:ext cx="301576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시군 전체에 대한 에너지 세부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연도별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공간분포 측면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왼쪽</a:t>
            </a:r>
            <a:r>
              <a:rPr lang="en-US" altLang="ko-KR" sz="500" b="1" dirty="0"/>
              <a:t>),</a:t>
            </a:r>
          </a:p>
          <a:p>
            <a:r>
              <a:rPr lang="ko-KR" altLang="en-US" sz="500" b="1" dirty="0"/>
              <a:t>그리고 시군의 순위 비교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를 통해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6640B7AE-67B2-9A48-DD15-785E12D36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8704"/>
          <a:stretch/>
        </p:blipFill>
        <p:spPr>
          <a:xfrm>
            <a:off x="5786334" y="-4450609"/>
            <a:ext cx="3542599" cy="774700"/>
          </a:xfrm>
          <a:prstGeom prst="rect">
            <a:avLst/>
          </a:prstGeom>
        </p:spPr>
      </p:pic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9B9A2346-ACFE-DC91-38C4-70ED0EC5E0C4}"/>
              </a:ext>
            </a:extLst>
          </p:cNvPr>
          <p:cNvSpPr/>
          <p:nvPr/>
        </p:nvSpPr>
        <p:spPr>
          <a:xfrm>
            <a:off x="5839192" y="3367137"/>
            <a:ext cx="574009" cy="167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3">
            <a:extLst>
              <a:ext uri="{FF2B5EF4-FFF2-40B4-BE49-F238E27FC236}">
                <a16:creationId xmlns:a16="http://schemas.microsoft.com/office/drawing/2014/main" id="{25732A62-43D2-8C79-FDF2-1F383B2577AC}"/>
              </a:ext>
            </a:extLst>
          </p:cNvPr>
          <p:cNvSpPr txBox="1">
            <a:spLocks/>
          </p:cNvSpPr>
          <p:nvPr/>
        </p:nvSpPr>
        <p:spPr>
          <a:xfrm>
            <a:off x="6482766" y="4079564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ko-KR"/>
            </a:defPPr>
            <a:lvl1pPr marL="0" lvl="0" indent="0" algn="r" defTabSz="914400" rtl="0" eaLnBrk="1" latinLnBrk="1" hangingPunct="1">
              <a:spcBef>
                <a:spcPts val="0"/>
              </a:spcBef>
              <a:buNone/>
              <a:defRPr sz="1000" kern="12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  <a:cs typeface="+mn-cs"/>
              </a:defRPr>
            </a:lvl1pPr>
            <a:lvl2pPr marL="0" lvl="1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1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1</a:t>
            </a:fld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CBB7378-8F80-E192-B59D-1BC7C0009099}"/>
              </a:ext>
            </a:extLst>
          </p:cNvPr>
          <p:cNvSpPr/>
          <p:nvPr/>
        </p:nvSpPr>
        <p:spPr>
          <a:xfrm>
            <a:off x="5695988" y="-3262396"/>
            <a:ext cx="1762514" cy="2149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D864006-4FBA-7F8C-E74A-0B134004C630}"/>
              </a:ext>
            </a:extLst>
          </p:cNvPr>
          <p:cNvSpPr/>
          <p:nvPr/>
        </p:nvSpPr>
        <p:spPr>
          <a:xfrm>
            <a:off x="7506968" y="-2836084"/>
            <a:ext cx="1810011" cy="11477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CC6A013-558A-433B-EA84-B33E2F43A5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5281" y="-2642845"/>
            <a:ext cx="1938914" cy="12180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4EA17E-E212-C393-A46D-7072D3768F08}"/>
              </a:ext>
            </a:extLst>
          </p:cNvPr>
          <p:cNvSpPr txBox="1"/>
          <p:nvPr/>
        </p:nvSpPr>
        <p:spPr>
          <a:xfrm>
            <a:off x="5798870" y="-3111811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8116BE9-A21D-E1A8-64D9-1C0A56B1B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5282" y="-2753902"/>
            <a:ext cx="1032751" cy="95987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D530EB58-8045-02CC-6AB5-72B6D1F7F62E}"/>
              </a:ext>
            </a:extLst>
          </p:cNvPr>
          <p:cNvSpPr/>
          <p:nvPr/>
        </p:nvSpPr>
        <p:spPr>
          <a:xfrm>
            <a:off x="5841955" y="-3107991"/>
            <a:ext cx="2072418" cy="1748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92139F4-FB2E-B8C0-9093-E5FB20CB0E6C}"/>
              </a:ext>
            </a:extLst>
          </p:cNvPr>
          <p:cNvSpPr txBox="1"/>
          <p:nvPr/>
        </p:nvSpPr>
        <p:spPr>
          <a:xfrm>
            <a:off x="5739392" y="23762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2434B-6A73-B818-E215-4CF9C53127F8}"/>
              </a:ext>
            </a:extLst>
          </p:cNvPr>
          <p:cNvSpPr txBox="1"/>
          <p:nvPr/>
        </p:nvSpPr>
        <p:spPr>
          <a:xfrm>
            <a:off x="5739392" y="-359602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44D61B5-43AB-8D97-AFE8-DC8C604FB8C0}"/>
              </a:ext>
            </a:extLst>
          </p:cNvPr>
          <p:cNvSpPr txBox="1"/>
          <p:nvPr/>
        </p:nvSpPr>
        <p:spPr>
          <a:xfrm>
            <a:off x="5786334" y="-336995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BD1D41-AE76-345D-0451-D2A1E708A5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506" y="917326"/>
            <a:ext cx="1946689" cy="1222979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F08ACC-177C-056E-1FE0-91191885EE7E}"/>
              </a:ext>
            </a:extLst>
          </p:cNvPr>
          <p:cNvSpPr/>
          <p:nvPr/>
        </p:nvSpPr>
        <p:spPr>
          <a:xfrm>
            <a:off x="5826560" y="737066"/>
            <a:ext cx="2303878" cy="14130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F4FE67-F8C2-9F61-87CB-85B1517B0FC0}"/>
              </a:ext>
            </a:extLst>
          </p:cNvPr>
          <p:cNvSpPr txBox="1"/>
          <p:nvPr/>
        </p:nvSpPr>
        <p:spPr>
          <a:xfrm>
            <a:off x="5786334" y="49710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29627DC-F0B7-0EDE-505C-F0264DF9EE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08" r="57035" b="57084"/>
          <a:stretch/>
        </p:blipFill>
        <p:spPr>
          <a:xfrm>
            <a:off x="8101638" y="-2934423"/>
            <a:ext cx="1522093" cy="1728794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98126891-AFDD-5D09-347E-37856BF0C47F}"/>
              </a:ext>
            </a:extLst>
          </p:cNvPr>
          <p:cNvSpPr/>
          <p:nvPr/>
        </p:nvSpPr>
        <p:spPr>
          <a:xfrm>
            <a:off x="8112127" y="-2962536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9D5C013-2276-45DC-2DBA-52E6FE38250B}"/>
              </a:ext>
            </a:extLst>
          </p:cNvPr>
          <p:cNvSpPr/>
          <p:nvPr/>
        </p:nvSpPr>
        <p:spPr>
          <a:xfrm>
            <a:off x="8112127" y="-2192130"/>
            <a:ext cx="1555211" cy="74270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1246169-42EE-599D-C886-76DECB61CF1A}"/>
              </a:ext>
            </a:extLst>
          </p:cNvPr>
          <p:cNvSpPr txBox="1"/>
          <p:nvPr/>
        </p:nvSpPr>
        <p:spPr>
          <a:xfrm>
            <a:off x="5739392" y="2421450"/>
            <a:ext cx="3189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시군 에너지 소비 현황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A236D44-C250-0C97-BAC8-6E7989E3EE94}"/>
              </a:ext>
            </a:extLst>
          </p:cNvPr>
          <p:cNvSpPr txBox="1"/>
          <p:nvPr/>
        </p:nvSpPr>
        <p:spPr>
          <a:xfrm>
            <a:off x="7715720" y="4018729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/>
              <a:t>1</a:t>
            </a:r>
            <a:r>
              <a:rPr lang="ko-KR" altLang="en-US" sz="500" b="1" dirty="0"/>
              <a:t>인당 에너지사용량</a:t>
            </a:r>
            <a:endParaRPr lang="en-US" altLang="ko-KR" sz="5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91EAE95-B258-E174-D173-2387B8335FBE}"/>
              </a:ext>
            </a:extLst>
          </p:cNvPr>
          <p:cNvSpPr txBox="1"/>
          <p:nvPr/>
        </p:nvSpPr>
        <p:spPr>
          <a:xfrm>
            <a:off x="7715720" y="474607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7FDCA822-E053-8046-31C1-9DB0CBC1E9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0951" y="7831165"/>
            <a:ext cx="1304028" cy="877651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9281B09B-0296-716B-4E50-AC033B91BB81}"/>
              </a:ext>
            </a:extLst>
          </p:cNvPr>
          <p:cNvSpPr txBox="1"/>
          <p:nvPr/>
        </p:nvSpPr>
        <p:spPr>
          <a:xfrm>
            <a:off x="5353375" y="712885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/>
              <a:t>시군별</a:t>
            </a:r>
            <a:r>
              <a:rPr lang="ko-KR" altLang="en-US" sz="1400" dirty="0"/>
              <a:t> 에너지 소비 현황</a:t>
            </a: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3C76C0D0-EEB2-CADA-EE24-EAC1AC834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317" y="7792279"/>
            <a:ext cx="1512192" cy="1833073"/>
          </a:xfrm>
          <a:prstGeom prst="rect">
            <a:avLst/>
          </a:prstGeom>
        </p:spPr>
      </p:pic>
      <p:sp>
        <p:nvSpPr>
          <p:cNvPr id="142" name="TextBox 141">
            <a:extLst>
              <a:ext uri="{FF2B5EF4-FFF2-40B4-BE49-F238E27FC236}">
                <a16:creationId xmlns:a16="http://schemas.microsoft.com/office/drawing/2014/main" id="{CC5BD583-ECE5-0F63-246D-07F2596C9AD2}"/>
              </a:ext>
            </a:extLst>
          </p:cNvPr>
          <p:cNvSpPr txBox="1"/>
          <p:nvPr/>
        </p:nvSpPr>
        <p:spPr>
          <a:xfrm>
            <a:off x="5400317" y="7403560"/>
            <a:ext cx="258620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각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기본 현황 및 에너지 소비 현황의 과거추이를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143" name="그림 142">
            <a:extLst>
              <a:ext uri="{FF2B5EF4-FFF2-40B4-BE49-F238E27FC236}">
                <a16:creationId xmlns:a16="http://schemas.microsoft.com/office/drawing/2014/main" id="{DFAEE507-9B68-2147-FC29-967F383210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33422" y="7852144"/>
            <a:ext cx="1512192" cy="853657"/>
          </a:xfrm>
          <a:prstGeom prst="rect">
            <a:avLst/>
          </a:prstGeom>
        </p:spPr>
      </p:pic>
      <p:pic>
        <p:nvPicPr>
          <p:cNvPr id="144" name="그림 143">
            <a:extLst>
              <a:ext uri="{FF2B5EF4-FFF2-40B4-BE49-F238E27FC236}">
                <a16:creationId xmlns:a16="http://schemas.microsoft.com/office/drawing/2014/main" id="{4DAF4C98-3065-7DDD-8F86-7DDEF89646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14866" y="8923869"/>
            <a:ext cx="1356324" cy="701121"/>
          </a:xfrm>
          <a:prstGeom prst="rect">
            <a:avLst/>
          </a:prstGeom>
        </p:spPr>
      </p:pic>
      <p:pic>
        <p:nvPicPr>
          <p:cNvPr id="145" name="그림 144">
            <a:extLst>
              <a:ext uri="{FF2B5EF4-FFF2-40B4-BE49-F238E27FC236}">
                <a16:creationId xmlns:a16="http://schemas.microsoft.com/office/drawing/2014/main" id="{3618EBA5-EBD5-1762-191F-6239950263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3422" y="8923869"/>
            <a:ext cx="1512192" cy="700203"/>
          </a:xfrm>
          <a:prstGeom prst="rect">
            <a:avLst/>
          </a:prstGeom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FC441955-E1A1-05DD-94E3-D75B7C3D5703}"/>
              </a:ext>
            </a:extLst>
          </p:cNvPr>
          <p:cNvSpPr txBox="1"/>
          <p:nvPr/>
        </p:nvSpPr>
        <p:spPr>
          <a:xfrm>
            <a:off x="9794462" y="-2275419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3~4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B16E910-AD26-A167-45B2-7659211ED58F}"/>
              </a:ext>
            </a:extLst>
          </p:cNvPr>
          <p:cNvSpPr txBox="1"/>
          <p:nvPr/>
        </p:nvSpPr>
        <p:spPr>
          <a:xfrm>
            <a:off x="9794462" y="1069490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7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C5FC044-F19A-214A-2F4C-C428E2B1EB13}"/>
              </a:ext>
            </a:extLst>
          </p:cNvPr>
          <p:cNvSpPr txBox="1"/>
          <p:nvPr/>
        </p:nvSpPr>
        <p:spPr>
          <a:xfrm>
            <a:off x="9794462" y="4079564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9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CAF473-9F93-840E-DF6C-CB4E37EA57A6}"/>
              </a:ext>
            </a:extLst>
          </p:cNvPr>
          <p:cNvSpPr txBox="1"/>
          <p:nvPr/>
        </p:nvSpPr>
        <p:spPr>
          <a:xfrm>
            <a:off x="10354057" y="842166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12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FC04E8-E23F-2AE0-061C-9062506463C3}"/>
              </a:ext>
            </a:extLst>
          </p:cNvPr>
          <p:cNvSpPr txBox="1"/>
          <p:nvPr/>
        </p:nvSpPr>
        <p:spPr>
          <a:xfrm>
            <a:off x="8555574" y="7707640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</a:t>
            </a:r>
            <a:r>
              <a:rPr lang="en-US" altLang="ko-KR" sz="500" b="1" dirty="0"/>
              <a:t> </a:t>
            </a:r>
            <a:r>
              <a:rPr lang="ko-KR" altLang="en-US" sz="500" b="1" dirty="0"/>
              <a:t>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에너지사용량</a:t>
            </a:r>
            <a:endParaRPr lang="en-US" altLang="ko-KR" sz="500" b="1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A97DE33-8844-2A18-C761-34A2A5618B54}"/>
              </a:ext>
            </a:extLst>
          </p:cNvPr>
          <p:cNvSpPr txBox="1"/>
          <p:nvPr/>
        </p:nvSpPr>
        <p:spPr>
          <a:xfrm>
            <a:off x="8555574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에너지원별 에너지사용량</a:t>
            </a:r>
            <a:endParaRPr lang="en-US" altLang="ko-KR" sz="500" b="1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C9928B6-1CAD-66E5-7FA1-E16D5CE39B86}"/>
              </a:ext>
            </a:extLst>
          </p:cNvPr>
          <p:cNvSpPr txBox="1"/>
          <p:nvPr/>
        </p:nvSpPr>
        <p:spPr>
          <a:xfrm>
            <a:off x="7032495" y="8800634"/>
            <a:ext cx="1574206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부문별 에너지사용량</a:t>
            </a:r>
            <a:endParaRPr lang="en-US" altLang="ko-KR" sz="5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98E5DB-A354-0277-7936-973DA4E17FE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62537" y="745420"/>
            <a:ext cx="2224621" cy="193597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2B17A93-20EA-11FC-D947-1DAAAB488CB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-929640"/>
            <a:ext cx="1808647" cy="1183243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058D15-2B18-6B61-AD8F-27EC570B3490}"/>
              </a:ext>
            </a:extLst>
          </p:cNvPr>
          <p:cNvSpPr/>
          <p:nvPr/>
        </p:nvSpPr>
        <p:spPr>
          <a:xfrm>
            <a:off x="6572067" y="-1306883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49D351-9F5A-F43A-0EBC-E90E3D5BB20B}"/>
              </a:ext>
            </a:extLst>
          </p:cNvPr>
          <p:cNvSpPr txBox="1"/>
          <p:nvPr/>
        </p:nvSpPr>
        <p:spPr>
          <a:xfrm>
            <a:off x="6530653" y="-1310113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pic>
        <p:nvPicPr>
          <p:cNvPr id="87" name="그림 86">
            <a:extLst>
              <a:ext uri="{FF2B5EF4-FFF2-40B4-BE49-F238E27FC236}">
                <a16:creationId xmlns:a16="http://schemas.microsoft.com/office/drawing/2014/main" id="{71C8258C-430B-9B33-D631-E04DD74788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25267" y="5839739"/>
            <a:ext cx="1808647" cy="1183243"/>
          </a:xfrm>
          <a:prstGeom prst="rect">
            <a:avLst/>
          </a:prstGeom>
        </p:spPr>
      </p:pic>
      <p:sp>
        <p:nvSpPr>
          <p:cNvPr id="91" name="직사각형 90">
            <a:extLst>
              <a:ext uri="{FF2B5EF4-FFF2-40B4-BE49-F238E27FC236}">
                <a16:creationId xmlns:a16="http://schemas.microsoft.com/office/drawing/2014/main" id="{29748C8F-DA99-A358-2294-E975B6276A4B}"/>
              </a:ext>
            </a:extLst>
          </p:cNvPr>
          <p:cNvSpPr/>
          <p:nvPr/>
        </p:nvSpPr>
        <p:spPr>
          <a:xfrm>
            <a:off x="6572067" y="5462496"/>
            <a:ext cx="2072418" cy="16028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23D4D57-FDDA-5391-31BB-16A9E08EEF95}"/>
              </a:ext>
            </a:extLst>
          </p:cNvPr>
          <p:cNvSpPr txBox="1"/>
          <p:nvPr/>
        </p:nvSpPr>
        <p:spPr>
          <a:xfrm>
            <a:off x="6530653" y="5459266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 err="1"/>
              <a:t>시군별</a:t>
            </a:r>
            <a:r>
              <a:rPr lang="ko-KR" altLang="en-US" sz="700" b="1" dirty="0"/>
              <a:t>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경기도 </a:t>
            </a:r>
            <a:r>
              <a:rPr lang="en-US" altLang="ko-KR" sz="500" b="1" dirty="0"/>
              <a:t>31</a:t>
            </a:r>
            <a:r>
              <a:rPr lang="ko-KR" altLang="en-US" sz="500" b="1" dirty="0"/>
              <a:t>개 </a:t>
            </a:r>
            <a:r>
              <a:rPr lang="ko-KR" altLang="en-US" sz="500" b="1" dirty="0" err="1"/>
              <a:t>시군별</a:t>
            </a:r>
            <a:r>
              <a:rPr lang="ko-KR" altLang="en-US" sz="500" b="1" dirty="0"/>
              <a:t> 에너지 소비 현황 추이 </a:t>
            </a:r>
            <a:r>
              <a:rPr lang="en-US" altLang="ko-KR" sz="500" b="1" dirty="0"/>
              <a:t>(2019~2022)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745F623-1E5F-020D-BFA8-1A6CB3F8CBE8}"/>
              </a:ext>
            </a:extLst>
          </p:cNvPr>
          <p:cNvSpPr txBox="1"/>
          <p:nvPr/>
        </p:nvSpPr>
        <p:spPr>
          <a:xfrm>
            <a:off x="9794462" y="-678928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5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1EB07A-4097-A32D-6402-AC90C5C6081E}"/>
              </a:ext>
            </a:extLst>
          </p:cNvPr>
          <p:cNvSpPr txBox="1"/>
          <p:nvPr/>
        </p:nvSpPr>
        <p:spPr>
          <a:xfrm>
            <a:off x="9794462" y="5959386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C00000"/>
                </a:solidFill>
              </a:rPr>
              <a:t>슬라이드 </a:t>
            </a:r>
            <a:r>
              <a:rPr lang="en-US" altLang="ko-KR" sz="1400" dirty="0">
                <a:solidFill>
                  <a:srgbClr val="C00000"/>
                </a:solidFill>
              </a:rPr>
              <a:t>10 </a:t>
            </a:r>
            <a:r>
              <a:rPr lang="ko-KR" altLang="en-US" sz="1400" dirty="0">
                <a:solidFill>
                  <a:srgbClr val="C00000"/>
                </a:solidFill>
              </a:rPr>
              <a:t>참고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727B256F-0D46-FC4C-E8FD-DDEDB33ACE3D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6135103" y="-3767682"/>
            <a:ext cx="3865848" cy="612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47D1003D-C912-6F75-C382-B751E5275156}"/>
              </a:ext>
            </a:extLst>
          </p:cNvPr>
          <p:cNvSpPr/>
          <p:nvPr/>
        </p:nvSpPr>
        <p:spPr>
          <a:xfrm>
            <a:off x="10000951" y="-3858549"/>
            <a:ext cx="1849152" cy="1817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에너지 소비 현황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91430D-4599-96AA-9F9C-126F7B58C1A8}"/>
              </a:ext>
            </a:extLst>
          </p:cNvPr>
          <p:cNvSpPr/>
          <p:nvPr/>
        </p:nvSpPr>
        <p:spPr>
          <a:xfrm>
            <a:off x="5887506" y="-3797710"/>
            <a:ext cx="247597" cy="1826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7C1B9A-54DE-FF26-FD07-F742E106F2BA}"/>
              </a:ext>
            </a:extLst>
          </p:cNvPr>
          <p:cNvSpPr txBox="1"/>
          <p:nvPr/>
        </p:nvSpPr>
        <p:spPr>
          <a:xfrm>
            <a:off x="9947131" y="-4715615"/>
            <a:ext cx="1609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rgbClr val="C00000"/>
                </a:solidFill>
              </a:rPr>
              <a:t>수정사항</a:t>
            </a:r>
            <a:endParaRPr lang="en-US" altLang="ko-KR" sz="28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4924AA-C023-FE75-D218-43771E27ADC1}"/>
              </a:ext>
            </a:extLst>
          </p:cNvPr>
          <p:cNvSpPr txBox="1"/>
          <p:nvPr/>
        </p:nvSpPr>
        <p:spPr>
          <a:xfrm>
            <a:off x="10077466" y="-3676816"/>
            <a:ext cx="160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이름변경</a:t>
            </a:r>
            <a:endParaRPr lang="en-US" altLang="ko-KR" dirty="0">
              <a:solidFill>
                <a:srgbClr val="C00000"/>
              </a:solidFill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46F17323-B909-C02C-A702-03BE4E620488}"/>
              </a:ext>
            </a:extLst>
          </p:cNvPr>
          <p:cNvSpPr/>
          <p:nvPr/>
        </p:nvSpPr>
        <p:spPr>
          <a:xfrm>
            <a:off x="3135593" y="268424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E43DEDB-2AA0-0B65-6F2A-9D7A632DA1C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6681944" y="-281870"/>
            <a:ext cx="9906000" cy="6200650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7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F10FE0B6-2092-A288-8A9D-3BB303A2F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012CC6-F536-C914-A9D1-0440E965701F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시도별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전국 </a:t>
            </a:r>
            <a:r>
              <a:rPr lang="en-US" altLang="ko-KR" sz="2400" dirty="0"/>
              <a:t>17</a:t>
            </a:r>
            <a:r>
              <a:rPr lang="ko-KR" altLang="en-US" sz="2400" dirty="0"/>
              <a:t>개 시도 중 경기도를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5200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444B4-4003-B5F1-78A3-89A94159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E52A14-8E57-1DA2-6D7B-63D519961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23DD8AB-38C4-5735-6318-A2C24C29D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48" y="1554835"/>
            <a:ext cx="3459272" cy="2173238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6A7090-C93F-1C62-65F8-3E914A47A694}"/>
              </a:ext>
            </a:extLst>
          </p:cNvPr>
          <p:cNvSpPr/>
          <p:nvPr/>
        </p:nvSpPr>
        <p:spPr>
          <a:xfrm>
            <a:off x="472649" y="396250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222570-7D45-A77C-FEF9-E97CDF07F009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8FCB797-7F1E-5AC3-6C57-57D7B5E8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708" r="57035" b="57084"/>
          <a:stretch/>
        </p:blipFill>
        <p:spPr>
          <a:xfrm>
            <a:off x="4517043" y="1588307"/>
            <a:ext cx="2914075" cy="330980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E0283F-1024-093C-F78E-6B66BA7C9575}"/>
              </a:ext>
            </a:extLst>
          </p:cNvPr>
          <p:cNvSpPr/>
          <p:nvPr/>
        </p:nvSpPr>
        <p:spPr>
          <a:xfrm>
            <a:off x="7608420" y="429166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E1D2728-53AB-D7D8-C859-B2183B5DC487}"/>
              </a:ext>
            </a:extLst>
          </p:cNvPr>
          <p:cNvSpPr/>
          <p:nvPr/>
        </p:nvSpPr>
        <p:spPr>
          <a:xfrm>
            <a:off x="7608419" y="2345994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26" name="아래쪽 화살표 3">
            <a:extLst>
              <a:ext uri="{FF2B5EF4-FFF2-40B4-BE49-F238E27FC236}">
                <a16:creationId xmlns:a16="http://schemas.microsoft.com/office/drawing/2014/main" id="{D5BECC1C-7B11-B789-5CB4-43215DFF4D9D}"/>
              </a:ext>
            </a:extLst>
          </p:cNvPr>
          <p:cNvSpPr/>
          <p:nvPr/>
        </p:nvSpPr>
        <p:spPr>
          <a:xfrm>
            <a:off x="5327565" y="5182681"/>
            <a:ext cx="464820" cy="39706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7B8C395-6FB9-C5B5-E9C2-38E911762704}"/>
              </a:ext>
            </a:extLst>
          </p:cNvPr>
          <p:cNvSpPr/>
          <p:nvPr/>
        </p:nvSpPr>
        <p:spPr>
          <a:xfrm>
            <a:off x="3990595" y="5665553"/>
            <a:ext cx="4108537" cy="8052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링크</a:t>
            </a:r>
            <a:r>
              <a:rPr lang="en-US" altLang="ko-KR" sz="1200" dirty="0"/>
              <a:t>] </a:t>
            </a:r>
            <a:r>
              <a:rPr lang="ko-KR" altLang="en-US" sz="1200" dirty="0" err="1"/>
              <a:t>지역에너지</a:t>
            </a:r>
            <a:r>
              <a:rPr lang="ko-KR" altLang="en-US" sz="1200" dirty="0"/>
              <a:t> 통계연보</a:t>
            </a:r>
            <a:br>
              <a:rPr lang="en-US" altLang="ko-KR" sz="1200" dirty="0"/>
            </a:br>
            <a:r>
              <a:rPr lang="en-US" altLang="ko-KR" sz="1200" dirty="0"/>
              <a:t>https://www.kesis.net/sub/sub_0003.jsp?M_MENU_ID=M_M_002&amp;S_MENU_ID=S_M_013</a:t>
            </a:r>
            <a:endParaRPr lang="ko-KR" altLang="en-US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3D6650-AA0B-0E5F-BE79-DC3B548EE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69" y="1060938"/>
            <a:ext cx="4499305" cy="4181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01A1798-4FEE-94D1-33EA-486F8A76B848}"/>
              </a:ext>
            </a:extLst>
          </p:cNvPr>
          <p:cNvSpPr/>
          <p:nvPr/>
        </p:nvSpPr>
        <p:spPr>
          <a:xfrm>
            <a:off x="7608419" y="1554835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07FF1BE-A4D1-3448-945C-D9847F924088}"/>
              </a:ext>
            </a:extLst>
          </p:cNvPr>
          <p:cNvSpPr/>
          <p:nvPr/>
        </p:nvSpPr>
        <p:spPr>
          <a:xfrm>
            <a:off x="7608419" y="3500009"/>
            <a:ext cx="4108537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https://echarts.apache.org/examples/en/editor.html?c=bar-race-country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0C5BC7-C8D1-2C7C-B87E-2E0AAAB49B35}"/>
              </a:ext>
            </a:extLst>
          </p:cNvPr>
          <p:cNvSpPr txBox="1"/>
          <p:nvPr/>
        </p:nvSpPr>
        <p:spPr>
          <a:xfrm>
            <a:off x="234569" y="538266"/>
            <a:ext cx="21155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전국대비 경기도 에너지 소비 현황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소비현황을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E25EAD-4632-4CA3-0552-27148F390E24}"/>
              </a:ext>
            </a:extLst>
          </p:cNvPr>
          <p:cNvSpPr txBox="1"/>
          <p:nvPr/>
        </p:nvSpPr>
        <p:spPr>
          <a:xfrm>
            <a:off x="234569" y="65971"/>
            <a:ext cx="25862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시도별 에너지 소비 현황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54C8B5-BB6A-45DE-896E-22803F5F8C8C}"/>
              </a:ext>
            </a:extLst>
          </p:cNvPr>
          <p:cNvSpPr txBox="1"/>
          <p:nvPr/>
        </p:nvSpPr>
        <p:spPr>
          <a:xfrm>
            <a:off x="281511" y="292045"/>
            <a:ext cx="32967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b="1" dirty="0"/>
              <a:t>1</a:t>
            </a:r>
            <a:r>
              <a:rPr lang="ko-KR" altLang="en-US" sz="500" b="1" dirty="0"/>
              <a:t>인당 및 </a:t>
            </a:r>
            <a:r>
              <a:rPr lang="en-US" altLang="ko-KR" sz="500" b="1" dirty="0"/>
              <a:t>GRDP</a:t>
            </a:r>
            <a:r>
              <a:rPr lang="ko-KR" altLang="en-US" sz="500" b="1" dirty="0"/>
              <a:t>당 에너지 소비현황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오른쪽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  <a:p>
            <a:endParaRPr lang="en-US" altLang="ko-KR" sz="500" b="1" dirty="0"/>
          </a:p>
        </p:txBody>
      </p:sp>
    </p:spTree>
    <p:extLst>
      <p:ext uri="{BB962C8B-B14F-4D97-AF65-F5344CB8AC3E}">
        <p14:creationId xmlns:p14="http://schemas.microsoft.com/office/powerpoint/2010/main" val="405191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964293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2135039" y="135918"/>
            <a:ext cx="719374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2899976" y="135918"/>
            <a:ext cx="100859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382615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83" name="그림 82">
            <a:extLst>
              <a:ext uri="{FF2B5EF4-FFF2-40B4-BE49-F238E27FC236}">
                <a16:creationId xmlns:a16="http://schemas.microsoft.com/office/drawing/2014/main" id="{052E91EF-07CE-2392-BFF9-ABF14EB3C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15" y="487405"/>
            <a:ext cx="4001414" cy="2483334"/>
          </a:xfrm>
          <a:prstGeom prst="rect">
            <a:avLst/>
          </a:prstGeom>
        </p:spPr>
      </p:pic>
      <p:sp>
        <p:nvSpPr>
          <p:cNvPr id="92" name="직사각형 91">
            <a:extLst>
              <a:ext uri="{FF2B5EF4-FFF2-40B4-BE49-F238E27FC236}">
                <a16:creationId xmlns:a16="http://schemas.microsoft.com/office/drawing/2014/main" id="{01C60341-3B58-4FCD-0925-BB5BA330BB77}"/>
              </a:ext>
            </a:extLst>
          </p:cNvPr>
          <p:cNvSpPr/>
          <p:nvPr/>
        </p:nvSpPr>
        <p:spPr>
          <a:xfrm>
            <a:off x="6388909" y="135918"/>
            <a:ext cx="1129247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최종에너지 </a:t>
            </a:r>
            <a:endParaRPr lang="en-US" altLang="ko-KR" sz="12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A7A35C0-5335-37CE-6526-FF4B0B81E55A}"/>
              </a:ext>
            </a:extLst>
          </p:cNvPr>
          <p:cNvSpPr/>
          <p:nvPr/>
        </p:nvSpPr>
        <p:spPr>
          <a:xfrm>
            <a:off x="7559655" y="135918"/>
            <a:ext cx="719374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6AEE7A44-69EB-4944-DF6A-589E0E742C76}"/>
              </a:ext>
            </a:extLst>
          </p:cNvPr>
          <p:cNvSpPr/>
          <p:nvPr/>
        </p:nvSpPr>
        <p:spPr>
          <a:xfrm>
            <a:off x="8324592" y="135918"/>
            <a:ext cx="1008590" cy="2573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64BF5B8E-1340-4590-DBFF-6AB6BA63C2FB}"/>
              </a:ext>
            </a:extLst>
          </p:cNvPr>
          <p:cNvSpPr/>
          <p:nvPr/>
        </p:nvSpPr>
        <p:spPr>
          <a:xfrm>
            <a:off x="5807231" y="135918"/>
            <a:ext cx="540180" cy="25734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연도</a:t>
            </a:r>
            <a:endParaRPr lang="en-US" altLang="ko-KR" sz="12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75C40BED-7973-F743-E999-F8505F87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143"/>
          <a:stretch/>
        </p:blipFill>
        <p:spPr>
          <a:xfrm>
            <a:off x="5612207" y="488465"/>
            <a:ext cx="3811897" cy="2610287"/>
          </a:xfrm>
          <a:prstGeom prst="rect">
            <a:avLst/>
          </a:prstGeom>
        </p:spPr>
      </p:pic>
      <p:sp>
        <p:nvSpPr>
          <p:cNvPr id="103" name="직사각형 102"/>
          <p:cNvSpPr/>
          <p:nvPr/>
        </p:nvSpPr>
        <p:spPr>
          <a:xfrm>
            <a:off x="383163" y="3328584"/>
            <a:ext cx="4000866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04" name="직사각형 103"/>
          <p:cNvSpPr/>
          <p:nvPr/>
        </p:nvSpPr>
        <p:spPr>
          <a:xfrm>
            <a:off x="5807230" y="3328584"/>
            <a:ext cx="3616873" cy="76335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382615" y="4186080"/>
            <a:ext cx="4001414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6" name="직사각형 15"/>
          <p:cNvSpPr/>
          <p:nvPr/>
        </p:nvSpPr>
        <p:spPr>
          <a:xfrm>
            <a:off x="5807231" y="4186080"/>
            <a:ext cx="3616872" cy="26264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370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CA85596-BF7F-3B9C-644F-E0D962DBD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56" y="1022213"/>
            <a:ext cx="5227052" cy="341961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AB908-8E6F-C648-590B-3F17B3F684B4}"/>
              </a:ext>
            </a:extLst>
          </p:cNvPr>
          <p:cNvSpPr txBox="1"/>
          <p:nvPr/>
        </p:nvSpPr>
        <p:spPr>
          <a:xfrm>
            <a:off x="1716356" y="964182"/>
            <a:ext cx="368697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500" b="1" dirty="0"/>
              <a:t>KTOE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8FBC44B-3D4D-D84D-EFC2-B0FDCFE64C9D}"/>
              </a:ext>
            </a:extLst>
          </p:cNvPr>
          <p:cNvSpPr/>
          <p:nvPr/>
        </p:nvSpPr>
        <p:spPr>
          <a:xfrm>
            <a:off x="468343" y="475739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I-5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CEBD2DA-2D81-6EF5-82C3-16C5A4E44B0D}"/>
              </a:ext>
            </a:extLst>
          </p:cNvPr>
          <p:cNvSpPr/>
          <p:nvPr/>
        </p:nvSpPr>
        <p:spPr>
          <a:xfrm>
            <a:off x="468343" y="6039745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GRDP</a:t>
            </a:r>
            <a:r>
              <a:rPr lang="ko-KR" altLang="en-US" sz="1200" dirty="0"/>
              <a:t>당 최종에너지소비</a:t>
            </a:r>
            <a:r>
              <a:rPr lang="en-US" altLang="ko-KR" sz="1200" dirty="0"/>
              <a:t>(Q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75BEEC3-E259-AC25-4AB4-B5E223F66505}"/>
              </a:ext>
            </a:extLst>
          </p:cNvPr>
          <p:cNvSpPr/>
          <p:nvPr/>
        </p:nvSpPr>
        <p:spPr>
          <a:xfrm>
            <a:off x="468343" y="5096871"/>
            <a:ext cx="4108537" cy="8052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I-1 </a:t>
            </a:r>
            <a:br>
              <a:rPr lang="en-US" altLang="ko-KR" sz="1200" dirty="0"/>
            </a:br>
            <a:r>
              <a:rPr lang="en-US" altLang="ko-KR" sz="1200" dirty="0"/>
              <a:t>1</a:t>
            </a:r>
            <a:r>
              <a:rPr lang="ko-KR" altLang="en-US" sz="1200" dirty="0"/>
              <a:t>인당 최종에너지 소비</a:t>
            </a:r>
            <a:r>
              <a:rPr lang="en-US" altLang="ko-KR" sz="1200" dirty="0"/>
              <a:t>(L</a:t>
            </a:r>
            <a:r>
              <a:rPr lang="ko-KR" altLang="en-US" sz="1200" dirty="0"/>
              <a:t>열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641F9FF-4223-5BD0-1E72-1315604D9049}"/>
              </a:ext>
            </a:extLst>
          </p:cNvPr>
          <p:cNvSpPr/>
          <p:nvPr/>
        </p:nvSpPr>
        <p:spPr>
          <a:xfrm>
            <a:off x="5178948" y="5096871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8950CE47-F5F9-713A-13E4-DD7264B1157B}"/>
              </a:ext>
            </a:extLst>
          </p:cNvPr>
          <p:cNvSpPr/>
          <p:nvPr/>
        </p:nvSpPr>
        <p:spPr>
          <a:xfrm>
            <a:off x="3802137" y="-540345"/>
            <a:ext cx="5946969" cy="1106779"/>
          </a:xfrm>
          <a:prstGeom prst="wedgeRectCallout">
            <a:avLst>
              <a:gd name="adj1" fmla="val -24907"/>
              <a:gd name="adj2" fmla="val 7171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2011</a:t>
            </a:r>
            <a:r>
              <a:rPr lang="ko-KR" altLang="en-US" sz="1100" dirty="0">
                <a:solidFill>
                  <a:schemeClr val="tx1"/>
                </a:solidFill>
              </a:rPr>
              <a:t>년부터 </a:t>
            </a:r>
            <a:r>
              <a:rPr lang="en-US" altLang="ko-KR" sz="1100" dirty="0">
                <a:solidFill>
                  <a:schemeClr val="tx1"/>
                </a:solidFill>
              </a:rPr>
              <a:t>2022</a:t>
            </a:r>
            <a:r>
              <a:rPr lang="ko-KR" altLang="en-US" sz="1100" dirty="0">
                <a:solidFill>
                  <a:schemeClr val="tx1"/>
                </a:solidFill>
              </a:rPr>
              <a:t>년까지 데이터가 있습니다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      2011-2013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세종이 없고 </a:t>
            </a:r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, 2014-2022</a:t>
            </a:r>
            <a:r>
              <a:rPr lang="ko-KR" altLang="en-US" sz="1100" dirty="0">
                <a:solidFill>
                  <a:schemeClr val="tx1"/>
                </a:solidFill>
              </a:rPr>
              <a:t>년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세종 포함 </a:t>
            </a: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 시도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just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17</a:t>
            </a:r>
            <a:r>
              <a:rPr lang="ko-KR" altLang="en-US" sz="1100" dirty="0">
                <a:solidFill>
                  <a:schemeClr val="tx1"/>
                </a:solidFill>
              </a:rPr>
              <a:t>개의 선이 </a:t>
            </a:r>
            <a:r>
              <a:rPr lang="ko-KR" altLang="en-US" sz="1100" dirty="0" err="1">
                <a:solidFill>
                  <a:schemeClr val="tx1"/>
                </a:solidFill>
              </a:rPr>
              <a:t>생길텐데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경기도는 눈에 띄었으면 좋겠음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 algn="just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그래프 옵션이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였으면 좋겠음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최종에너지소비</a:t>
            </a:r>
            <a:r>
              <a:rPr lang="en-US" altLang="ko-KR" sz="1100" dirty="0">
                <a:solidFill>
                  <a:schemeClr val="tx1"/>
                </a:solidFill>
              </a:rPr>
              <a:t>, 1</a:t>
            </a:r>
            <a:r>
              <a:rPr lang="ko-KR" altLang="en-US" sz="1100" dirty="0">
                <a:solidFill>
                  <a:schemeClr val="tx1"/>
                </a:solidFill>
              </a:rPr>
              <a:t>인당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, GRDP</a:t>
            </a:r>
            <a:r>
              <a:rPr lang="ko-KR" altLang="en-US" sz="1100" dirty="0">
                <a:solidFill>
                  <a:schemeClr val="tx1"/>
                </a:solidFill>
              </a:rPr>
              <a:t>당 에너지 소비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3F304-4CD6-41C4-456D-23AA3622048B}"/>
              </a:ext>
            </a:extLst>
          </p:cNvPr>
          <p:cNvSpPr txBox="1"/>
          <p:nvPr/>
        </p:nvSpPr>
        <p:spPr>
          <a:xfrm>
            <a:off x="468343" y="197327"/>
            <a:ext cx="2115503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1" dirty="0"/>
              <a:t>시도별 에너지 소비 현황 추이</a:t>
            </a:r>
            <a:endParaRPr lang="en-US" altLang="ko-KR" sz="700" b="1" dirty="0"/>
          </a:p>
          <a:p>
            <a:r>
              <a:rPr lang="ko-KR" altLang="en-US" sz="500" b="1" dirty="0"/>
              <a:t>전국 </a:t>
            </a:r>
            <a:r>
              <a:rPr lang="en-US" altLang="ko-KR" sz="500" b="1" dirty="0"/>
              <a:t>17</a:t>
            </a:r>
            <a:r>
              <a:rPr lang="ko-KR" altLang="en-US" sz="500" b="1" dirty="0"/>
              <a:t>개 시도별 에너지 소비 현황 추이 </a:t>
            </a:r>
            <a:r>
              <a:rPr lang="en-US" altLang="ko-KR" sz="500" b="1" dirty="0"/>
              <a:t>(2011~2022)</a:t>
            </a:r>
            <a:r>
              <a:rPr lang="ko-KR" altLang="en-US" sz="500" b="1" dirty="0"/>
              <a:t>를 최종에너지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에너지원별 측면에서 살펴봅니다</a:t>
            </a:r>
            <a:r>
              <a:rPr lang="en-US" altLang="ko-KR" sz="500" b="1" dirty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590B1-8C60-7B76-4EA0-10C1501CA87E}"/>
              </a:ext>
            </a:extLst>
          </p:cNvPr>
          <p:cNvSpPr/>
          <p:nvPr/>
        </p:nvSpPr>
        <p:spPr>
          <a:xfrm>
            <a:off x="2522611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최종에너지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291EDD-1B6D-1747-4F5E-1DEE50303A39}"/>
              </a:ext>
            </a:extLst>
          </p:cNvPr>
          <p:cNvSpPr/>
          <p:nvPr/>
        </p:nvSpPr>
        <p:spPr>
          <a:xfrm>
            <a:off x="4028694" y="850321"/>
            <a:ext cx="14086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8C3510-3F75-F6ED-300B-3ED1008C5122}"/>
              </a:ext>
            </a:extLst>
          </p:cNvPr>
          <p:cNvSpPr/>
          <p:nvPr/>
        </p:nvSpPr>
        <p:spPr>
          <a:xfrm>
            <a:off x="5511531" y="850321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에너지 소비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389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DBCB0F28-C4BF-41BC-0F89-533C80F91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7CED8F0-A1A5-5890-0485-43FD716AA155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경기도를 세부적으로 평가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203636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그림 68">
            <a:extLst>
              <a:ext uri="{FF2B5EF4-FFF2-40B4-BE49-F238E27FC236}">
                <a16:creationId xmlns:a16="http://schemas.microsoft.com/office/drawing/2014/main" id="{16A1EEB0-D3EB-51DF-F7CA-3DF26E94E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07" y="4432016"/>
            <a:ext cx="4108537" cy="205382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70DC06-0024-511A-D47C-6FA7106A5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32" y="362755"/>
            <a:ext cx="3841628" cy="2123293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812343E-074A-C743-7C04-18C79C3AC3A5}"/>
              </a:ext>
            </a:extLst>
          </p:cNvPr>
          <p:cNvSpPr/>
          <p:nvPr/>
        </p:nvSpPr>
        <p:spPr>
          <a:xfrm>
            <a:off x="63893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FE5E7A-3A9B-9146-B488-F48C3CB62DB9}"/>
              </a:ext>
            </a:extLst>
          </p:cNvPr>
          <p:cNvSpPr/>
          <p:nvPr/>
        </p:nvSpPr>
        <p:spPr>
          <a:xfrm>
            <a:off x="63462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I-7</a:t>
            </a:r>
            <a:endParaRPr lang="ko-KR" altLang="en-US" sz="12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435015-23B5-3F03-9BE2-11CD0AA211D0}"/>
              </a:ext>
            </a:extLst>
          </p:cNvPr>
          <p:cNvSpPr/>
          <p:nvPr/>
        </p:nvSpPr>
        <p:spPr>
          <a:xfrm>
            <a:off x="1224675" y="54089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 </a:t>
            </a:r>
            <a:endParaRPr lang="en-US" altLang="ko-KR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AA7329-2D75-0766-6323-EB1F378C6107}"/>
              </a:ext>
            </a:extLst>
          </p:cNvPr>
          <p:cNvSpPr/>
          <p:nvPr/>
        </p:nvSpPr>
        <p:spPr>
          <a:xfrm>
            <a:off x="2395421" y="54089"/>
            <a:ext cx="719374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 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7C77600-F179-A286-5D37-2A87905CBDAD}"/>
              </a:ext>
            </a:extLst>
          </p:cNvPr>
          <p:cNvSpPr/>
          <p:nvPr/>
        </p:nvSpPr>
        <p:spPr>
          <a:xfrm>
            <a:off x="316035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CF1DDA-074C-1875-F19A-69EE29B86DD1}"/>
              </a:ext>
            </a:extLst>
          </p:cNvPr>
          <p:cNvSpPr/>
          <p:nvPr/>
        </p:nvSpPr>
        <p:spPr>
          <a:xfrm>
            <a:off x="63893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8FA9CD-605D-E2B7-09CE-30E0E472E037}"/>
              </a:ext>
            </a:extLst>
          </p:cNvPr>
          <p:cNvSpPr/>
          <p:nvPr/>
        </p:nvSpPr>
        <p:spPr>
          <a:xfrm>
            <a:off x="63893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71437D-023B-3C0C-5980-FE76E1A28F33}"/>
              </a:ext>
            </a:extLst>
          </p:cNvPr>
          <p:cNvSpPr txBox="1"/>
          <p:nvPr/>
        </p:nvSpPr>
        <p:spPr>
          <a:xfrm>
            <a:off x="117911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산업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49BBE-4C72-5D5C-020C-D541823A15BF}"/>
              </a:ext>
            </a:extLst>
          </p:cNvPr>
          <p:cNvSpPr txBox="1"/>
          <p:nvPr/>
        </p:nvSpPr>
        <p:spPr>
          <a:xfrm>
            <a:off x="2179789" y="5583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수송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725A03-3F86-B38F-1BBD-25044CBED00C}"/>
              </a:ext>
            </a:extLst>
          </p:cNvPr>
          <p:cNvSpPr txBox="1"/>
          <p:nvPr/>
        </p:nvSpPr>
        <p:spPr>
          <a:xfrm>
            <a:off x="2903894" y="558311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가정</a:t>
            </a:r>
            <a:r>
              <a:rPr lang="en-US" altLang="ko-KR" sz="1600" b="1" dirty="0">
                <a:solidFill>
                  <a:schemeClr val="bg1"/>
                </a:solidFill>
              </a:rPr>
              <a:t>·</a:t>
            </a:r>
            <a:r>
              <a:rPr lang="ko-KR" altLang="en-US" sz="1600" b="1" dirty="0">
                <a:solidFill>
                  <a:schemeClr val="bg1"/>
                </a:solidFill>
              </a:rPr>
              <a:t>상업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5B028-9E96-2844-4EA4-8965CA0A7752}"/>
              </a:ext>
            </a:extLst>
          </p:cNvPr>
          <p:cNvSpPr txBox="1"/>
          <p:nvPr/>
        </p:nvSpPr>
        <p:spPr>
          <a:xfrm>
            <a:off x="3889126" y="596716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공공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A70BA2FF-88F6-59C8-4437-95694340D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4092" y="362755"/>
            <a:ext cx="3841628" cy="2123293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6A8999D-379F-315D-CB17-ABF01308115C}"/>
              </a:ext>
            </a:extLst>
          </p:cNvPr>
          <p:cNvSpPr/>
          <p:nvPr/>
        </p:nvSpPr>
        <p:spPr>
          <a:xfrm>
            <a:off x="5094092" y="2551767"/>
            <a:ext cx="4108537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AFA2459-8BF2-D772-5A96-E09ED82D08BD}"/>
              </a:ext>
            </a:extLst>
          </p:cNvPr>
          <p:cNvSpPr/>
          <p:nvPr/>
        </p:nvSpPr>
        <p:spPr>
          <a:xfrm>
            <a:off x="5089786" y="3286731"/>
            <a:ext cx="4112843" cy="2743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I-6</a:t>
            </a:r>
            <a:endParaRPr lang="ko-KR" altLang="en-US" sz="120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B8138A7B-BB7B-F90A-2615-5FBE27077D72}"/>
              </a:ext>
            </a:extLst>
          </p:cNvPr>
          <p:cNvSpPr/>
          <p:nvPr/>
        </p:nvSpPr>
        <p:spPr>
          <a:xfrm>
            <a:off x="7615518" y="54089"/>
            <a:ext cx="13202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</a:t>
            </a:r>
            <a:endParaRPr lang="en-US" altLang="ko-KR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7AEF7B-628A-865D-8F1F-02BBEDE4933E}"/>
              </a:ext>
            </a:extLst>
          </p:cNvPr>
          <p:cNvSpPr/>
          <p:nvPr/>
        </p:nvSpPr>
        <p:spPr>
          <a:xfrm>
            <a:off x="5094092" y="5178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6901F2B-EC45-0DB3-5439-3B57BCCA590F}"/>
              </a:ext>
            </a:extLst>
          </p:cNvPr>
          <p:cNvSpPr/>
          <p:nvPr/>
        </p:nvSpPr>
        <p:spPr>
          <a:xfrm>
            <a:off x="5094092" y="36275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0881B1-EFF7-3E06-727A-52B747EA81B8}"/>
              </a:ext>
            </a:extLst>
          </p:cNvPr>
          <p:cNvSpPr txBox="1"/>
          <p:nvPr/>
        </p:nvSpPr>
        <p:spPr>
          <a:xfrm>
            <a:off x="5634272" y="531999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석탄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3E5546-6B04-42B3-E321-D60E6DD7BBE9}"/>
              </a:ext>
            </a:extLst>
          </p:cNvPr>
          <p:cNvSpPr txBox="1"/>
          <p:nvPr/>
        </p:nvSpPr>
        <p:spPr>
          <a:xfrm>
            <a:off x="6745522" y="639611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석유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36D3050-9A6D-37DB-6FB7-1757F0744386}"/>
              </a:ext>
            </a:extLst>
          </p:cNvPr>
          <p:cNvSpPr txBox="1"/>
          <p:nvPr/>
        </p:nvSpPr>
        <p:spPr>
          <a:xfrm>
            <a:off x="7617389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가스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3DADA69-E122-2B57-EE2F-7F34DC10E3A0}"/>
              </a:ext>
            </a:extLst>
          </p:cNvPr>
          <p:cNvSpPr/>
          <p:nvPr/>
        </p:nvSpPr>
        <p:spPr>
          <a:xfrm>
            <a:off x="6614855" y="54089"/>
            <a:ext cx="796148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원별 </a:t>
            </a:r>
            <a:endParaRPr lang="en-US" altLang="ko-KR" sz="12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5B32C73-ABA5-795E-962E-5596C02126C3}"/>
              </a:ext>
            </a:extLst>
          </p:cNvPr>
          <p:cNvSpPr/>
          <p:nvPr/>
        </p:nvSpPr>
        <p:spPr>
          <a:xfrm>
            <a:off x="5694704" y="5408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부문별</a:t>
            </a:r>
            <a:endParaRPr lang="en-US" altLang="ko-KR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D2E3A1-07BD-93F3-83D7-F8BD7B24A3C4}"/>
              </a:ext>
            </a:extLst>
          </p:cNvPr>
          <p:cNvSpPr txBox="1"/>
          <p:nvPr/>
        </p:nvSpPr>
        <p:spPr>
          <a:xfrm>
            <a:off x="8283587" y="608162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>
                <a:solidFill>
                  <a:schemeClr val="bg1"/>
                </a:solidFill>
              </a:rPr>
              <a:t>전력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822E94-7F26-F6EE-A3C2-0B587CA0D67B}"/>
              </a:ext>
            </a:extLst>
          </p:cNvPr>
          <p:cNvSpPr txBox="1"/>
          <p:nvPr/>
        </p:nvSpPr>
        <p:spPr>
          <a:xfrm>
            <a:off x="5339632" y="1389088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chemeClr val="bg1"/>
                </a:solidFill>
              </a:rPr>
              <a:t>열에너지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F938DF-7033-09FA-7DE7-36861506E1E8}"/>
              </a:ext>
            </a:extLst>
          </p:cNvPr>
          <p:cNvSpPr txBox="1"/>
          <p:nvPr/>
        </p:nvSpPr>
        <p:spPr>
          <a:xfrm>
            <a:off x="6582051" y="1204489"/>
            <a:ext cx="11112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 err="1">
                <a:solidFill>
                  <a:schemeClr val="bg1"/>
                </a:solidFill>
              </a:rPr>
              <a:t>신재생및기타</a:t>
            </a:r>
            <a:endParaRPr lang="ko-KR" altLang="en-US" sz="4400" b="1" dirty="0">
              <a:solidFill>
                <a:schemeClr val="bg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D247B6B-A569-3CBE-04B5-4055E859702D}"/>
              </a:ext>
            </a:extLst>
          </p:cNvPr>
          <p:cNvSpPr/>
          <p:nvPr/>
        </p:nvSpPr>
        <p:spPr>
          <a:xfrm>
            <a:off x="4902066" y="4888685"/>
            <a:ext cx="4300362" cy="66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https://echarts.apache.org/examples/en/editor.html?c=treemap-disk</a:t>
            </a:r>
            <a:endParaRPr lang="ko-KR" altLang="en-US" sz="120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C2BBDAF-1221-089F-D77D-A4DAA07BD154}"/>
              </a:ext>
            </a:extLst>
          </p:cNvPr>
          <p:cNvSpPr/>
          <p:nvPr/>
        </p:nvSpPr>
        <p:spPr>
          <a:xfrm>
            <a:off x="4897760" y="5608409"/>
            <a:ext cx="4304869" cy="111658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Ⅰ-7-6 (</a:t>
            </a:r>
            <a:r>
              <a:rPr lang="ko-KR" altLang="en-US" sz="1200" dirty="0"/>
              <a:t>산업부문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Ⅰ-7-7 (</a:t>
            </a:r>
            <a:r>
              <a:rPr lang="ko-KR" altLang="en-US" sz="1200" dirty="0"/>
              <a:t>수송부문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Ⅰ-7-8 (</a:t>
            </a:r>
            <a:r>
              <a:rPr lang="ko-KR" altLang="en-US" sz="1200" dirty="0"/>
              <a:t>가정상업부문 에너지소비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</a:t>
            </a:r>
            <a:r>
              <a:rPr lang="ko-KR" altLang="en-US" sz="1200" dirty="0"/>
              <a:t>지역에너지통계연보 </a:t>
            </a:r>
            <a:r>
              <a:rPr lang="en-US" altLang="ko-KR" sz="1200" dirty="0"/>
              <a:t>Ⅰ-7-9 (</a:t>
            </a:r>
            <a:r>
              <a:rPr lang="ko-KR" altLang="en-US" sz="1200" dirty="0"/>
              <a:t>공공부문 에너지소비</a:t>
            </a:r>
            <a:r>
              <a:rPr lang="en-US" altLang="ko-KR" sz="1200" dirty="0"/>
              <a:t>)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9131171-B164-F3FF-7C8D-8342ED2017D6}"/>
              </a:ext>
            </a:extLst>
          </p:cNvPr>
          <p:cNvSpPr/>
          <p:nvPr/>
        </p:nvSpPr>
        <p:spPr>
          <a:xfrm>
            <a:off x="700113" y="408879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9CF3980-5147-B5BB-29D9-5FE799E2F93E}"/>
              </a:ext>
            </a:extLst>
          </p:cNvPr>
          <p:cNvSpPr/>
          <p:nvPr/>
        </p:nvSpPr>
        <p:spPr>
          <a:xfrm>
            <a:off x="700113" y="4399765"/>
            <a:ext cx="540180" cy="636757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  <a:p>
            <a:pPr algn="ctr"/>
            <a:r>
              <a:rPr lang="en-US" altLang="ko-KR" sz="1200" dirty="0"/>
              <a:t>…</a:t>
            </a:r>
          </a:p>
          <a:p>
            <a:pPr algn="ctr"/>
            <a:r>
              <a:rPr lang="en-US" altLang="ko-KR" sz="1200" dirty="0"/>
              <a:t>1996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6999B8E-F2FA-E077-6514-61E666036FB2}"/>
              </a:ext>
            </a:extLst>
          </p:cNvPr>
          <p:cNvSpPr txBox="1"/>
          <p:nvPr/>
        </p:nvSpPr>
        <p:spPr>
          <a:xfrm>
            <a:off x="1119894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80641FF-7C44-E4CA-DD81-A0C058FEAE02}"/>
              </a:ext>
            </a:extLst>
          </p:cNvPr>
          <p:cNvSpPr txBox="1"/>
          <p:nvPr/>
        </p:nvSpPr>
        <p:spPr>
          <a:xfrm>
            <a:off x="1094409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6A83BE-F7EF-4F0F-A92B-F3AF1AD42143}"/>
              </a:ext>
            </a:extLst>
          </p:cNvPr>
          <p:cNvSpPr txBox="1"/>
          <p:nvPr/>
        </p:nvSpPr>
        <p:spPr>
          <a:xfrm>
            <a:off x="1220427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B9CF17-FA5B-BA42-53D8-07A0086F531D}"/>
              </a:ext>
            </a:extLst>
          </p:cNvPr>
          <p:cNvSpPr/>
          <p:nvPr/>
        </p:nvSpPr>
        <p:spPr>
          <a:xfrm>
            <a:off x="1300725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F76EA32-4EC5-9A06-D567-EA71CE9D11DD}"/>
              </a:ext>
            </a:extLst>
          </p:cNvPr>
          <p:cNvSpPr/>
          <p:nvPr/>
        </p:nvSpPr>
        <p:spPr>
          <a:xfrm>
            <a:off x="3001325" y="4091099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</a:t>
            </a:r>
            <a:r>
              <a:rPr lang="en-US" altLang="ko-KR" sz="1200" dirty="0"/>
              <a:t>/</a:t>
            </a:r>
            <a:r>
              <a:rPr lang="ko-KR" altLang="en-US" sz="1200" dirty="0"/>
              <a:t>에너지원별 </a:t>
            </a:r>
            <a:endParaRPr lang="en-US" altLang="ko-KR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F2567DA7-6B76-1350-485F-C860986FEA66}"/>
              </a:ext>
            </a:extLst>
          </p:cNvPr>
          <p:cNvSpPr/>
          <p:nvPr/>
        </p:nvSpPr>
        <p:spPr>
          <a:xfrm>
            <a:off x="2138183" y="4091099"/>
            <a:ext cx="660376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원별</a:t>
            </a:r>
            <a:endParaRPr lang="en-US" altLang="ko-KR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0FFBF6-71F2-2F51-C8D8-0039D343ADB6}"/>
              </a:ext>
            </a:extLst>
          </p:cNvPr>
          <p:cNvSpPr txBox="1"/>
          <p:nvPr/>
        </p:nvSpPr>
        <p:spPr>
          <a:xfrm>
            <a:off x="1119894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E286FA-3AD9-F2B6-6497-2382A775C2D9}"/>
              </a:ext>
            </a:extLst>
          </p:cNvPr>
          <p:cNvSpPr txBox="1"/>
          <p:nvPr/>
        </p:nvSpPr>
        <p:spPr>
          <a:xfrm>
            <a:off x="23107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72AC41A-C316-BC7B-82D2-D60F5DC2CFDF}"/>
              </a:ext>
            </a:extLst>
          </p:cNvPr>
          <p:cNvSpPr txBox="1"/>
          <p:nvPr/>
        </p:nvSpPr>
        <p:spPr>
          <a:xfrm>
            <a:off x="22852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5CA2E8-F514-A54E-550A-0A8A7D630A3A}"/>
              </a:ext>
            </a:extLst>
          </p:cNvPr>
          <p:cNvSpPr txBox="1"/>
          <p:nvPr/>
        </p:nvSpPr>
        <p:spPr>
          <a:xfrm>
            <a:off x="24112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554DD3C-F1B8-111F-4CAE-B6EE7B3DF6E0}"/>
              </a:ext>
            </a:extLst>
          </p:cNvPr>
          <p:cNvSpPr txBox="1"/>
          <p:nvPr/>
        </p:nvSpPr>
        <p:spPr>
          <a:xfrm>
            <a:off x="23107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BB1373-CDA3-E418-298C-F0ACDF34FAD9}"/>
              </a:ext>
            </a:extLst>
          </p:cNvPr>
          <p:cNvSpPr txBox="1"/>
          <p:nvPr/>
        </p:nvSpPr>
        <p:spPr>
          <a:xfrm>
            <a:off x="3375512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90921F6-0CF5-ACF8-AFC6-C07357118C97}"/>
              </a:ext>
            </a:extLst>
          </p:cNvPr>
          <p:cNvSpPr txBox="1"/>
          <p:nvPr/>
        </p:nvSpPr>
        <p:spPr>
          <a:xfrm>
            <a:off x="3350027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E9B16D0-5CB4-6930-8A75-E92C035A291E}"/>
              </a:ext>
            </a:extLst>
          </p:cNvPr>
          <p:cNvSpPr txBox="1"/>
          <p:nvPr/>
        </p:nvSpPr>
        <p:spPr>
          <a:xfrm>
            <a:off x="3476045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EA25772-2602-D21A-5813-18201151300A}"/>
              </a:ext>
            </a:extLst>
          </p:cNvPr>
          <p:cNvSpPr txBox="1"/>
          <p:nvPr/>
        </p:nvSpPr>
        <p:spPr>
          <a:xfrm>
            <a:off x="3375512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9180764-669C-2A45-D1C8-5E709F666284}"/>
              </a:ext>
            </a:extLst>
          </p:cNvPr>
          <p:cNvSpPr txBox="1"/>
          <p:nvPr/>
        </p:nvSpPr>
        <p:spPr>
          <a:xfrm>
            <a:off x="4201798" y="4589043"/>
            <a:ext cx="6032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석탄</a:t>
            </a:r>
            <a:endParaRPr lang="ko-KR" altLang="en-US" sz="44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B9A3-23D5-2674-41F1-60A43570F326}"/>
              </a:ext>
            </a:extLst>
          </p:cNvPr>
          <p:cNvSpPr txBox="1"/>
          <p:nvPr/>
        </p:nvSpPr>
        <p:spPr>
          <a:xfrm>
            <a:off x="4176313" y="49494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석유</a:t>
            </a:r>
            <a:endParaRPr lang="ko-KR" altLang="en-US" sz="4400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901665-3FA1-0CFD-FB5E-64B5B016CBCF}"/>
              </a:ext>
            </a:extLst>
          </p:cNvPr>
          <p:cNvSpPr txBox="1"/>
          <p:nvPr/>
        </p:nvSpPr>
        <p:spPr>
          <a:xfrm>
            <a:off x="4302331" y="5260793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…</a:t>
            </a:r>
            <a:endParaRPr lang="ko-KR" altLang="en-US" sz="4400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F514244-BD1A-7E70-83BC-FB304BB47D9C}"/>
              </a:ext>
            </a:extLst>
          </p:cNvPr>
          <p:cNvSpPr txBox="1"/>
          <p:nvPr/>
        </p:nvSpPr>
        <p:spPr>
          <a:xfrm>
            <a:off x="4201798" y="5577397"/>
            <a:ext cx="700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신재생 및 기타</a:t>
            </a:r>
            <a:endParaRPr lang="ko-KR" altLang="en-US" sz="4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FF0E98B-E51D-FE4D-F4E1-D0F863F66824}"/>
              </a:ext>
            </a:extLst>
          </p:cNvPr>
          <p:cNvSpPr txBox="1"/>
          <p:nvPr/>
        </p:nvSpPr>
        <p:spPr>
          <a:xfrm>
            <a:off x="1157606" y="4239302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산업</a:t>
            </a:r>
            <a:endParaRPr lang="ko-KR" altLang="en-US" sz="4400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001F9B4-1B87-CD5F-9F50-6EE04FB44C46}"/>
              </a:ext>
            </a:extLst>
          </p:cNvPr>
          <p:cNvSpPr txBox="1"/>
          <p:nvPr/>
        </p:nvSpPr>
        <p:spPr>
          <a:xfrm>
            <a:off x="2158283" y="4265614"/>
            <a:ext cx="666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수송</a:t>
            </a:r>
            <a:endParaRPr lang="ko-KR" altLang="en-US" sz="44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04D18C5-8A54-19C8-33F8-4CC41A1EDD38}"/>
              </a:ext>
            </a:extLst>
          </p:cNvPr>
          <p:cNvSpPr txBox="1"/>
          <p:nvPr/>
        </p:nvSpPr>
        <p:spPr>
          <a:xfrm>
            <a:off x="3146653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가정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상업</a:t>
            </a:r>
            <a:endParaRPr lang="ko-KR" altLang="en-US" sz="4400" b="1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FD4B7C-2722-8254-1A21-A8B9C604BC8B}"/>
              </a:ext>
            </a:extLst>
          </p:cNvPr>
          <p:cNvSpPr txBox="1"/>
          <p:nvPr/>
        </p:nvSpPr>
        <p:spPr>
          <a:xfrm>
            <a:off x="4228382" y="4253335"/>
            <a:ext cx="11112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/>
              <a:t>공공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기타</a:t>
            </a:r>
            <a:endParaRPr lang="ko-KR" altLang="en-US" sz="4400" b="1" dirty="0"/>
          </a:p>
        </p:txBody>
      </p:sp>
      <p:sp>
        <p:nvSpPr>
          <p:cNvPr id="89" name="말풍선: 타원형 88">
            <a:extLst>
              <a:ext uri="{FF2B5EF4-FFF2-40B4-BE49-F238E27FC236}">
                <a16:creationId xmlns:a16="http://schemas.microsoft.com/office/drawing/2014/main" id="{79091D71-DC17-BA09-1BB4-FAA813FA2C7F}"/>
              </a:ext>
            </a:extLst>
          </p:cNvPr>
          <p:cNvSpPr/>
          <p:nvPr/>
        </p:nvSpPr>
        <p:spPr>
          <a:xfrm>
            <a:off x="8018406" y="2991040"/>
            <a:ext cx="3053079" cy="2195504"/>
          </a:xfrm>
          <a:prstGeom prst="wedgeEllipseCallout">
            <a:avLst>
              <a:gd name="adj1" fmla="val -149757"/>
              <a:gd name="adj2" fmla="val 278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참고사항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가스</a:t>
            </a:r>
            <a:r>
              <a:rPr lang="en-US" altLang="ko-KR" sz="1100" dirty="0">
                <a:solidFill>
                  <a:schemeClr val="tx1"/>
                </a:solidFill>
              </a:rPr>
              <a:t>‘  </a:t>
            </a:r>
            <a:r>
              <a:rPr lang="ko-KR" altLang="en-US" sz="1100" dirty="0">
                <a:solidFill>
                  <a:schemeClr val="tx1"/>
                </a:solidFill>
              </a:rPr>
              <a:t>라는 표현이 맞지만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도시가스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라는 표현을 사용해야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228600" indent="-228600" algn="ctr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원별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에서 보여주는 </a:t>
            </a:r>
            <a:r>
              <a:rPr lang="ko-KR" altLang="en-US" sz="1100" dirty="0" err="1">
                <a:solidFill>
                  <a:schemeClr val="tx1"/>
                </a:solidFill>
              </a:rPr>
              <a:t>트리맵에서는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항목이 있지만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</a:rPr>
              <a:t>에서는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신재생및기타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항목이 </a:t>
            </a:r>
            <a:r>
              <a:rPr lang="ko-KR" altLang="en-US" sz="1100" dirty="0" err="1">
                <a:solidFill>
                  <a:schemeClr val="tx1"/>
                </a:solidFill>
              </a:rPr>
              <a:t>없는게</a:t>
            </a:r>
            <a:r>
              <a:rPr lang="ko-KR" altLang="en-US" sz="1100" dirty="0">
                <a:solidFill>
                  <a:schemeClr val="tx1"/>
                </a:solidFill>
              </a:rPr>
              <a:t> 맞습니다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662E16-8B7E-00D0-713B-666315A3067E}"/>
              </a:ext>
            </a:extLst>
          </p:cNvPr>
          <p:cNvSpPr txBox="1"/>
          <p:nvPr/>
        </p:nvSpPr>
        <p:spPr>
          <a:xfrm>
            <a:off x="399769" y="-531456"/>
            <a:ext cx="28407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경기도 에너지 소비 현황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66D51-CBB0-1403-5B01-4592092FC84E}"/>
              </a:ext>
            </a:extLst>
          </p:cNvPr>
          <p:cNvSpPr txBox="1"/>
          <p:nvPr/>
        </p:nvSpPr>
        <p:spPr>
          <a:xfrm>
            <a:off x="446711" y="-271976"/>
            <a:ext cx="329675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" b="1" dirty="0"/>
              <a:t>경기도 에너지 소비의 세부현황을 </a:t>
            </a:r>
            <a:r>
              <a:rPr lang="en-US" altLang="ko-KR" sz="500" b="1" dirty="0"/>
              <a:t>(</a:t>
            </a:r>
            <a:r>
              <a:rPr lang="ko-KR" altLang="en-US" sz="500" b="1" dirty="0"/>
              <a:t>부문별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, </a:t>
            </a:r>
            <a:r>
              <a:rPr lang="ko-KR" altLang="en-US" sz="500" b="1" dirty="0"/>
              <a:t>부문</a:t>
            </a:r>
            <a:r>
              <a:rPr lang="en-US" altLang="ko-KR" sz="500" b="1" dirty="0"/>
              <a:t>/</a:t>
            </a:r>
            <a:r>
              <a:rPr lang="ko-KR" altLang="en-US" sz="500" b="1" dirty="0"/>
              <a:t>원별</a:t>
            </a:r>
            <a:r>
              <a:rPr lang="en-US" altLang="ko-KR" sz="500" b="1" dirty="0"/>
              <a:t>)</a:t>
            </a:r>
            <a:r>
              <a:rPr lang="ko-KR" altLang="en-US" sz="500" b="1" dirty="0"/>
              <a:t>을 살펴봅니다</a:t>
            </a:r>
            <a:r>
              <a:rPr lang="en-US" altLang="ko-KR" sz="5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423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565881B5-6829-BE83-76BE-0358C690A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998F2D-1B8A-05CD-68B7-D6BF9598826B}"/>
              </a:ext>
            </a:extLst>
          </p:cNvPr>
          <p:cNvSpPr txBox="1"/>
          <p:nvPr/>
        </p:nvSpPr>
        <p:spPr>
          <a:xfrm>
            <a:off x="1819945" y="2953677"/>
            <a:ext cx="7247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경기도 시군 에너지 소비 현황</a:t>
            </a:r>
            <a:endParaRPr lang="en-US" altLang="ko-KR" sz="4000" dirty="0"/>
          </a:p>
          <a:p>
            <a:r>
              <a:rPr lang="en-US" altLang="ko-KR" sz="2400" dirty="0"/>
              <a:t>- </a:t>
            </a:r>
            <a:r>
              <a:rPr lang="ko-KR" altLang="en-US" sz="2400" dirty="0"/>
              <a:t>경기도 </a:t>
            </a:r>
            <a:r>
              <a:rPr lang="en-US" altLang="ko-KR" sz="2400" dirty="0"/>
              <a:t>31</a:t>
            </a:r>
            <a:r>
              <a:rPr lang="ko-KR" altLang="en-US" sz="2400" dirty="0"/>
              <a:t>개 시군 전체를 평가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41226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4409</TotalTime>
  <Words>1316</Words>
  <Application>Microsoft Office PowerPoint</Application>
  <PresentationFormat>A4 용지(210x297mm)</PresentationFormat>
  <Paragraphs>207</Paragraphs>
  <Slides>13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HY신명조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354</cp:revision>
  <dcterms:created xsi:type="dcterms:W3CDTF">2021-05-17T05:54:11Z</dcterms:created>
  <dcterms:modified xsi:type="dcterms:W3CDTF">2025-02-17T07:47:30Z</dcterms:modified>
</cp:coreProperties>
</file>