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71" r:id="rId4"/>
    <p:sldId id="26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3F95"/>
    <a:srgbClr val="7F67BF"/>
    <a:srgbClr val="A568D2"/>
    <a:srgbClr val="B2B2B2"/>
    <a:srgbClr val="F3E2D7"/>
    <a:srgbClr val="D8F2E7"/>
    <a:srgbClr val="D1ECF3"/>
    <a:srgbClr val="E5E1F2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EF647-B4AC-729F-8D6A-43B2A33A2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F3833-ACC5-705A-4071-DAE50AEA7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62DF0-9320-FA08-1B4A-2EDED7BE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FA9AD-C808-F8AD-83DA-EB0B81E4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47057C-C580-8BE6-E995-9139FF84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0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7AA80-6FB0-114D-E75D-8C9C3C3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14B531-255F-B0EC-FF12-7D95F9BE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5A5E7A-2E8C-A536-51C0-9B59BACF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8F6F0D-09B3-4BBF-6B1C-BB32672E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052A3-D44F-2933-9505-5C74B703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8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25F4E7-15F9-C1A9-C126-DDCADDE9C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F3ECA9-4DC2-A930-C9FD-EB149D807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4477D-2B99-61F0-6FFD-119830BB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1354C-D8DB-5C14-1948-213EA82A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E2C4F-63EA-C650-A72A-A49AF831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26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F5585-2B59-8223-547E-3689374F4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0F624-229C-A2BB-BED1-BD56F168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33ACDB-15C1-9225-15A1-E183CBF7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45556C-59BA-E0AC-2492-19D27486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26DC5-800E-2308-6D77-B57669A6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5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0009A-FD25-152A-F226-ABD3D736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B18A3C-B9C5-6055-0EDE-5D0562F53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3E131-0F13-150B-DA25-6F7CA6FC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5C6DF-6B77-A61E-160A-974CE8DB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633CA-4124-671D-C911-A36D06F0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3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96B29-3A35-9DF9-197B-8153C6FA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0EAE0-1AC3-5698-5E17-37EC52057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C0C23-0DD2-0E25-7D8D-520F769B7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3CEEB-E8E8-19BD-8818-5F6E028A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78E666-8841-E4C0-9776-E4236625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54506-D9CA-EBDB-881A-EB12F5CF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90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64C78-C482-24B7-3B09-43FF3AB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6EB6A-6EF9-5D49-D2E9-A4DC4B04C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8143F1-9761-840B-A723-19480FF1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3DDF6B-190F-F45A-04C2-1DCFD61A6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4703D5-6411-6B90-3887-CC6E6999C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70148E-BFF9-CA48-F5FE-16D55251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C4CD43-8C26-036D-538B-F8DA5448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704F50-935B-42D1-472D-EEF462C5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7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93972-9288-67D8-2D9C-E03A5BFFC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CB1FD0-0211-5A29-725C-4897E1B5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950DEA-3E2D-6CE0-44C0-C0F0911B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927D15-90A5-90EC-CFEF-23DF0C6E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754D98-E4A5-050A-08EB-34BFD5525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C36BB8-B0C1-2E05-4022-C2A88A1A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FA3563-C202-9414-5384-8A93EFBC4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01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CC872-76F2-9BDB-2DCC-E6516B468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FC69D-ED2E-E511-E1EA-9EE194871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441CAD-E7EA-33D7-F22B-E603B3DAC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EDD9D-D7B8-A512-7538-FE2F9344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876467-82CC-FA23-31E0-10EB6AFB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7D1F74-DD3C-5FF9-1838-C486AC79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6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0BF4A-E3E8-7CDF-D6E4-1E5A498B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942C6F-185A-0275-F814-8DB5149C9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99A973-FA3A-0A31-2CCF-918845868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876550-33F9-D36C-6EC8-BB1CF4CC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0757-1560-4A04-8432-4DC66E9F8717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8A90B9-B66E-5D9A-FFE1-EF7A1EC8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DD3D0B-F421-C752-CC0C-252C7305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61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32DC63-D80C-F180-95E3-A7BDBA20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76DAB7-9439-AE11-0F35-CABB12712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2A4DF-BF1B-3F10-F524-A8E8245FC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C50757-1560-4A04-8432-4DC66E9F8717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1E5AF-FB20-FB13-4E45-9C7D61F31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4D09D-D398-A9FF-773D-F637EEED2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E39C3-4BDE-446E-ADBB-B7999E2C1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9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data.go.kr/data/15066413/fileData.do#/tab-layer-fil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9D8A7-99A5-E99B-9149-9BF967CC4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C6840-63AA-4A2F-9AAC-90B88E03F2BB}"/>
              </a:ext>
            </a:extLst>
          </p:cNvPr>
          <p:cNvSpPr txBox="1"/>
          <p:nvPr/>
        </p:nvSpPr>
        <p:spPr>
          <a:xfrm>
            <a:off x="605875" y="1433175"/>
            <a:ext cx="5379198" cy="3867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위성영상 기반 수평면 </a:t>
            </a:r>
            <a:r>
              <a:rPr lang="ko-KR" altLang="en-US" sz="16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전일사량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데이터 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한국에너지기술연구원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공간 해상도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원데이터의  해상도는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1,500m </a:t>
            </a:r>
            <a:r>
              <a:rPr lang="ko-KR" altLang="en-US" sz="14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격자별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데이터이며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기후 플랫폼에서는 </a:t>
            </a:r>
            <a:r>
              <a:rPr lang="ko-KR" altLang="en-US" sz="14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역거리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가중법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보간법을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활용하여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10m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해상도로 변환하여 활용</a:t>
            </a: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시계열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2012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월부터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2019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12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월까지의 월별 자료</a:t>
            </a: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</a:t>
            </a:r>
            <a:r>
              <a:rPr lang="ko-KR" altLang="en-US" sz="16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전처리</a:t>
            </a: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단위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원데이터는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kWh/m</a:t>
            </a:r>
            <a:r>
              <a:rPr lang="en-US" altLang="ko-KR" sz="1400" kern="0" baseline="300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/day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이며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월별 자료 이므로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월별 일수를 가중 평균하여 연간 일사량으로 변환하고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플랫폼에서는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10m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해상도를 사용하므로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100m</a:t>
            </a:r>
            <a:r>
              <a:rPr lang="en-US" altLang="ko-KR" sz="1400" kern="0" baseline="300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당 일사량으로 변환하고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전력량 단위는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MWh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로 진행함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따라서 플랫폼에서 사용하는 셀에 포함된 값의 단위는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MWh/100m</a:t>
            </a:r>
            <a:r>
              <a:rPr lang="en-US" altLang="ko-KR" sz="1400" kern="0" baseline="300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/year.</a:t>
            </a: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r>
              <a:rPr kumimoji="0" lang="en-US" altLang="ko-KR" sz="1200" i="0" u="none" strike="noStrike" kern="0" cap="none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kumimoji="0" lang="ko-KR" altLang="en-US" sz="1200" i="0" u="none" strike="noStrike" kern="0" cap="none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원데이터 출처</a:t>
            </a:r>
            <a:r>
              <a:rPr kumimoji="0" lang="en-US" altLang="ko-KR" sz="1200" i="0" u="none" strike="noStrike" kern="0" cap="none" normalizeH="0" baseline="0" noProof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  <a:hlinkClick r:id="rId2"/>
              </a:rPr>
              <a:t>https://www.data.go.kr/data/15066413/fileData.do#/tab-layer-file</a:t>
            </a:r>
            <a:endParaRPr kumimoji="0" lang="en-US" altLang="ko-KR" sz="1200" i="0" u="none" strike="noStrike" kern="0" cap="none" normalizeH="0" baseline="0" noProof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0A812-C9F4-5433-D76A-AC8F4B2646AF}"/>
              </a:ext>
            </a:extLst>
          </p:cNvPr>
          <p:cNvSpPr txBox="1"/>
          <p:nvPr/>
        </p:nvSpPr>
        <p:spPr>
          <a:xfrm>
            <a:off x="3776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000" ker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태양광 잠재량지도 </a:t>
            </a:r>
            <a:r>
              <a:rPr lang="ko-KR" altLang="en-US" sz="3000" kern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작성방법</a:t>
            </a:r>
            <a:endParaRPr kumimoji="0" lang="ko-KR" altLang="en-US" sz="3000" b="0" i="0" u="none" strike="noStrike" kern="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335177-3320-B9D9-DC22-5B4181AB6350}"/>
              </a:ext>
            </a:extLst>
          </p:cNvPr>
          <p:cNvGrpSpPr/>
          <p:nvPr/>
        </p:nvGrpSpPr>
        <p:grpSpPr>
          <a:xfrm>
            <a:off x="495499" y="1002147"/>
            <a:ext cx="962961" cy="400110"/>
            <a:chOff x="586105" y="1237394"/>
            <a:chExt cx="962961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72A39D-6283-2C0F-D0A0-1392235404FB}"/>
                </a:ext>
              </a:extLst>
            </p:cNvPr>
            <p:cNvSpPr txBox="1"/>
            <p:nvPr/>
          </p:nvSpPr>
          <p:spPr>
            <a:xfrm>
              <a:off x="756861" y="1237394"/>
              <a:ext cx="79220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데이터</a:t>
              </a:r>
              <a:endParaRPr kumimoji="0" lang="en-US" altLang="ko-KR" sz="2000" b="1" i="0" u="none" strike="noStrike" kern="0" cap="none" spc="-150" normalizeH="0" baseline="0" noProof="0" dirty="0">
                <a:ln w="3175"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C4D7C00-5DA5-AF22-567A-7696560D2B71}"/>
                </a:ext>
              </a:extLst>
            </p:cNvPr>
            <p:cNvGrpSpPr/>
            <p:nvPr/>
          </p:nvGrpSpPr>
          <p:grpSpPr>
            <a:xfrm>
              <a:off x="586105" y="1334378"/>
              <a:ext cx="191586" cy="183356"/>
              <a:chOff x="513533" y="1232778"/>
              <a:chExt cx="191586" cy="18335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92783BD2-EFB5-370C-0118-E8521C8AD4F5}"/>
                  </a:ext>
                </a:extLst>
              </p:cNvPr>
              <p:cNvGrpSpPr/>
              <p:nvPr/>
            </p:nvGrpSpPr>
            <p:grpSpPr>
              <a:xfrm>
                <a:off x="513533" y="1232778"/>
                <a:ext cx="191586" cy="183356"/>
                <a:chOff x="555013" y="1169039"/>
                <a:chExt cx="109274" cy="292392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D2C3B295-07D8-6297-CDC2-6D4A1DC8859B}"/>
                    </a:ext>
                  </a:extLst>
                </p:cNvPr>
                <p:cNvSpPr/>
                <p:nvPr/>
              </p:nvSpPr>
              <p:spPr>
                <a:xfrm>
                  <a:off x="613978" y="1169039"/>
                  <a:ext cx="50309" cy="292392"/>
                </a:xfrm>
                <a:prstGeom prst="roundRect">
                  <a:avLst>
                    <a:gd name="adj" fmla="val 31430"/>
                  </a:avLst>
                </a:prstGeom>
                <a:solidFill>
                  <a:sysClr val="window" lastClr="FFFFFF">
                    <a:lumMod val="75000"/>
                  </a:sysClr>
                </a:soli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43669830-71C9-EB7F-74AC-159C81B9858B}"/>
                    </a:ext>
                  </a:extLst>
                </p:cNvPr>
                <p:cNvSpPr/>
                <p:nvPr/>
              </p:nvSpPr>
              <p:spPr>
                <a:xfrm>
                  <a:off x="555013" y="1169039"/>
                  <a:ext cx="98974" cy="292392"/>
                </a:xfrm>
                <a:prstGeom prst="roundRect">
                  <a:avLst/>
                </a:prstGeom>
                <a:gradFill flip="none" rotWithShape="1">
                  <a:gsLst>
                    <a:gs pos="12000">
                      <a:srgbClr val="ED7D31"/>
                    </a:gs>
                    <a:gs pos="100000">
                      <a:srgbClr val="FFC000"/>
                    </a:gs>
                  </a:gsLst>
                  <a:lin ang="2700000" scaled="1"/>
                  <a:tileRect/>
                </a:gra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  <p:sp>
            <p:nvSpPr>
              <p:cNvPr id="8" name="화살표: 갈매기형 수장 7">
                <a:extLst>
                  <a:ext uri="{FF2B5EF4-FFF2-40B4-BE49-F238E27FC236}">
                    <a16:creationId xmlns:a16="http://schemas.microsoft.com/office/drawing/2014/main" id="{FFE6D3AA-6831-D2D3-5C17-B983E5C24DBB}"/>
                  </a:ext>
                </a:extLst>
              </p:cNvPr>
              <p:cNvSpPr/>
              <p:nvPr/>
            </p:nvSpPr>
            <p:spPr>
              <a:xfrm>
                <a:off x="572263" y="1280872"/>
                <a:ext cx="67500" cy="84940"/>
              </a:xfrm>
              <a:prstGeom prst="chevron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/>
                  <a:ea typeface="KoPub돋움체 Medium"/>
                  <a:cs typeface="+mn-cs"/>
                </a:endParaRPr>
              </a:p>
            </p:txBody>
          </p:sp>
        </p:grp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4939AB-9CF4-BD6D-635F-DC5DF2017A23}"/>
              </a:ext>
            </a:extLst>
          </p:cNvPr>
          <p:cNvCxnSpPr>
            <a:cxnSpLocks/>
          </p:cNvCxnSpPr>
          <p:nvPr/>
        </p:nvCxnSpPr>
        <p:spPr>
          <a:xfrm>
            <a:off x="5985074" y="90830"/>
            <a:ext cx="0" cy="669240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107EA76-A1EB-03CE-EBDF-C4A41C8B9758}"/>
              </a:ext>
            </a:extLst>
          </p:cNvPr>
          <p:cNvGrpSpPr/>
          <p:nvPr/>
        </p:nvGrpSpPr>
        <p:grpSpPr>
          <a:xfrm>
            <a:off x="6206927" y="1002147"/>
            <a:ext cx="1631412" cy="400110"/>
            <a:chOff x="586105" y="1237394"/>
            <a:chExt cx="1631412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F341CA-2156-2351-CCAF-A51282C33A1D}"/>
                </a:ext>
              </a:extLst>
            </p:cNvPr>
            <p:cNvSpPr txBox="1"/>
            <p:nvPr/>
          </p:nvSpPr>
          <p:spPr>
            <a:xfrm>
              <a:off x="756861" y="1237394"/>
              <a:ext cx="146065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kern="0" spc="-15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이론적 </a:t>
              </a:r>
              <a:r>
                <a:rPr kumimoji="0" lang="ko-KR" altLang="en-US" sz="2000" b="1" i="0" u="none" strike="noStrike" kern="0" cap="none" spc="-150" normalizeH="0" baseline="0" noProof="0" dirty="0" err="1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잠재량</a:t>
              </a:r>
              <a:endParaRPr kumimoji="0" lang="en-US" altLang="ko-KR" sz="2000" b="1" i="0" u="none" strike="noStrike" kern="0" cap="none" spc="-150" normalizeH="0" baseline="0" noProof="0" dirty="0">
                <a:ln w="3175"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A2A6959-1529-12CE-88A4-BBD1DF594CC8}"/>
                </a:ext>
              </a:extLst>
            </p:cNvPr>
            <p:cNvGrpSpPr/>
            <p:nvPr/>
          </p:nvGrpSpPr>
          <p:grpSpPr>
            <a:xfrm>
              <a:off x="586105" y="1334378"/>
              <a:ext cx="191586" cy="183356"/>
              <a:chOff x="513533" y="1232778"/>
              <a:chExt cx="191586" cy="183356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D21BC19-45D0-7C26-3E40-08BA6BD7DF2C}"/>
                  </a:ext>
                </a:extLst>
              </p:cNvPr>
              <p:cNvGrpSpPr/>
              <p:nvPr/>
            </p:nvGrpSpPr>
            <p:grpSpPr>
              <a:xfrm>
                <a:off x="513533" y="1232778"/>
                <a:ext cx="191586" cy="183356"/>
                <a:chOff x="555013" y="1169039"/>
                <a:chExt cx="109274" cy="292392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4BF6AE1C-C515-D977-09FC-F18D1E36AC9B}"/>
                    </a:ext>
                  </a:extLst>
                </p:cNvPr>
                <p:cNvSpPr/>
                <p:nvPr/>
              </p:nvSpPr>
              <p:spPr>
                <a:xfrm>
                  <a:off x="613978" y="1169039"/>
                  <a:ext cx="50309" cy="292392"/>
                </a:xfrm>
                <a:prstGeom prst="roundRect">
                  <a:avLst>
                    <a:gd name="adj" fmla="val 31430"/>
                  </a:avLst>
                </a:prstGeom>
                <a:solidFill>
                  <a:sysClr val="window" lastClr="FFFFFF">
                    <a:lumMod val="75000"/>
                  </a:sysClr>
                </a:soli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8735D139-994C-C98B-D81D-99D140728CE8}"/>
                    </a:ext>
                  </a:extLst>
                </p:cNvPr>
                <p:cNvSpPr/>
                <p:nvPr/>
              </p:nvSpPr>
              <p:spPr>
                <a:xfrm>
                  <a:off x="555013" y="1169039"/>
                  <a:ext cx="98974" cy="292392"/>
                </a:xfrm>
                <a:prstGeom prst="roundRect">
                  <a:avLst/>
                </a:prstGeom>
                <a:gradFill flip="none" rotWithShape="1">
                  <a:gsLst>
                    <a:gs pos="12000">
                      <a:srgbClr val="ED7D31"/>
                    </a:gs>
                    <a:gs pos="100000">
                      <a:srgbClr val="FFC000"/>
                    </a:gs>
                  </a:gsLst>
                  <a:lin ang="2700000" scaled="1"/>
                  <a:tileRect/>
                </a:gra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  <p:sp>
            <p:nvSpPr>
              <p:cNvPr id="16" name="화살표: 갈매기형 수장 15">
                <a:extLst>
                  <a:ext uri="{FF2B5EF4-FFF2-40B4-BE49-F238E27FC236}">
                    <a16:creationId xmlns:a16="http://schemas.microsoft.com/office/drawing/2014/main" id="{2EC9FB18-206B-8F68-82F4-3E10BEF8B2F5}"/>
                  </a:ext>
                </a:extLst>
              </p:cNvPr>
              <p:cNvSpPr/>
              <p:nvPr/>
            </p:nvSpPr>
            <p:spPr>
              <a:xfrm>
                <a:off x="572263" y="1280872"/>
                <a:ext cx="67500" cy="84940"/>
              </a:xfrm>
              <a:prstGeom prst="chevron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/>
                  <a:ea typeface="KoPub돋움체 Medium"/>
                  <a:cs typeface="+mn-cs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8F9BB77-D5B0-F0FB-138B-125563D09307}"/>
              </a:ext>
            </a:extLst>
          </p:cNvPr>
          <p:cNvSpPr txBox="1"/>
          <p:nvPr/>
        </p:nvSpPr>
        <p:spPr>
          <a:xfrm>
            <a:off x="6333157" y="1433175"/>
            <a:ext cx="5379198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셀 값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(MWh/100m</a:t>
            </a:r>
            <a:r>
              <a:rPr lang="en-US" altLang="ko-KR" sz="1600" kern="0" baseline="300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/year)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단순 합산하면 이론적 잠재량이 나옴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이론적 </a:t>
            </a:r>
            <a:r>
              <a:rPr lang="ko-KR" altLang="en-US" sz="16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잠재량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단계에서는 경기도에서 제외 되는 셀은 없음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수식으로 표현하면 아래와 같음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472F9D9-AB14-2EFF-7E37-40F3CB1B7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100" y="2832155"/>
            <a:ext cx="1937865" cy="5719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2E781AD-621D-4A05-AB80-23E97B6949E2}"/>
              </a:ext>
            </a:extLst>
          </p:cNvPr>
          <p:cNvSpPr txBox="1"/>
          <p:nvPr/>
        </p:nvSpPr>
        <p:spPr>
          <a:xfrm>
            <a:off x="6333157" y="3732021"/>
            <a:ext cx="5379198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여기서       는 경기도 전체 이론적 잠재량을 의미하고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경기도 내 개별 격자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이론적 </a:t>
            </a:r>
            <a:r>
              <a:rPr lang="ko-KR" altLang="en-US" sz="16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잠재량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합으로 계산한다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이론적 잠재량은 일사량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 같으며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여기서 단위는 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MWh/year/100m2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4E86A35-6A8E-5569-3848-25369432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813" r="82958" b="38551"/>
          <a:stretch>
            <a:fillRect/>
          </a:stretch>
        </p:blipFill>
        <p:spPr>
          <a:xfrm>
            <a:off x="7321897" y="3795415"/>
            <a:ext cx="259263" cy="18693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51034D4-007B-0B92-772A-C6A307EE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27" t="72295" r="61986" b="3279"/>
          <a:stretch>
            <a:fillRect/>
          </a:stretch>
        </p:blipFill>
        <p:spPr>
          <a:xfrm>
            <a:off x="7792182" y="4061163"/>
            <a:ext cx="92313" cy="18052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00B1945-A419-7FE1-6B9C-85EEAE5D4F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847" t="19807" r="45275" b="28565"/>
          <a:stretch>
            <a:fillRect/>
          </a:stretch>
        </p:blipFill>
        <p:spPr>
          <a:xfrm>
            <a:off x="9397327" y="4036111"/>
            <a:ext cx="179791" cy="23062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CB5761E-56F7-20F4-D363-3E88F3AFBB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052" t="29174" r="3612" b="27801"/>
          <a:stretch>
            <a:fillRect/>
          </a:stretch>
        </p:blipFill>
        <p:spPr>
          <a:xfrm>
            <a:off x="8711041" y="4341025"/>
            <a:ext cx="270784" cy="2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5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25713B0B-FE0B-FF94-DD11-204522632384}"/>
              </a:ext>
            </a:extLst>
          </p:cNvPr>
          <p:cNvGrpSpPr/>
          <p:nvPr/>
        </p:nvGrpSpPr>
        <p:grpSpPr>
          <a:xfrm>
            <a:off x="495499" y="616067"/>
            <a:ext cx="1631412" cy="400110"/>
            <a:chOff x="586105" y="1237394"/>
            <a:chExt cx="1631412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19191E-D456-2175-5AEA-D4F76245BD3B}"/>
                </a:ext>
              </a:extLst>
            </p:cNvPr>
            <p:cNvSpPr txBox="1"/>
            <p:nvPr/>
          </p:nvSpPr>
          <p:spPr>
            <a:xfrm>
              <a:off x="756861" y="1237394"/>
              <a:ext cx="146065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기술적 </a:t>
              </a:r>
              <a:r>
                <a:rPr kumimoji="0" lang="ko-KR" altLang="en-US" sz="2000" b="1" i="0" u="none" strike="noStrike" kern="0" cap="none" spc="-150" normalizeH="0" baseline="0" noProof="0" dirty="0" err="1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잠재량</a:t>
              </a:r>
              <a:endParaRPr kumimoji="0" lang="en-US" altLang="ko-KR" sz="2000" b="1" i="0" u="none" strike="noStrike" kern="0" cap="none" spc="-150" normalizeH="0" baseline="0" noProof="0" dirty="0">
                <a:ln w="3175"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8BDA327-5223-F65C-E6BC-529AB0A965D3}"/>
                </a:ext>
              </a:extLst>
            </p:cNvPr>
            <p:cNvGrpSpPr/>
            <p:nvPr/>
          </p:nvGrpSpPr>
          <p:grpSpPr>
            <a:xfrm>
              <a:off x="586105" y="1334378"/>
              <a:ext cx="191586" cy="183356"/>
              <a:chOff x="513533" y="1232778"/>
              <a:chExt cx="191586" cy="18335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46F26A3-B4DD-4EBC-7A7A-CBE4C76253DE}"/>
                  </a:ext>
                </a:extLst>
              </p:cNvPr>
              <p:cNvGrpSpPr/>
              <p:nvPr/>
            </p:nvGrpSpPr>
            <p:grpSpPr>
              <a:xfrm>
                <a:off x="513533" y="1232778"/>
                <a:ext cx="191586" cy="183356"/>
                <a:chOff x="555013" y="1169039"/>
                <a:chExt cx="109274" cy="292392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C467A29-8905-2390-5CDB-A8E256BB2179}"/>
                    </a:ext>
                  </a:extLst>
                </p:cNvPr>
                <p:cNvSpPr/>
                <p:nvPr/>
              </p:nvSpPr>
              <p:spPr>
                <a:xfrm>
                  <a:off x="613978" y="1169039"/>
                  <a:ext cx="50309" cy="292392"/>
                </a:xfrm>
                <a:prstGeom prst="roundRect">
                  <a:avLst>
                    <a:gd name="adj" fmla="val 31430"/>
                  </a:avLst>
                </a:prstGeom>
                <a:solidFill>
                  <a:sysClr val="window" lastClr="FFFFFF">
                    <a:lumMod val="75000"/>
                  </a:sysClr>
                </a:soli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54E2593E-3D4A-C7A4-8C6B-A567DAFB233E}"/>
                    </a:ext>
                  </a:extLst>
                </p:cNvPr>
                <p:cNvSpPr/>
                <p:nvPr/>
              </p:nvSpPr>
              <p:spPr>
                <a:xfrm>
                  <a:off x="555013" y="1169039"/>
                  <a:ext cx="98974" cy="292392"/>
                </a:xfrm>
                <a:prstGeom prst="roundRect">
                  <a:avLst/>
                </a:prstGeom>
                <a:gradFill flip="none" rotWithShape="1">
                  <a:gsLst>
                    <a:gs pos="12000">
                      <a:srgbClr val="ED7D31"/>
                    </a:gs>
                    <a:gs pos="100000">
                      <a:srgbClr val="FFC000"/>
                    </a:gs>
                  </a:gsLst>
                  <a:lin ang="2700000" scaled="1"/>
                  <a:tileRect/>
                </a:gra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  <p:sp>
            <p:nvSpPr>
              <p:cNvPr id="8" name="화살표: 갈매기형 수장 7">
                <a:extLst>
                  <a:ext uri="{FF2B5EF4-FFF2-40B4-BE49-F238E27FC236}">
                    <a16:creationId xmlns:a16="http://schemas.microsoft.com/office/drawing/2014/main" id="{F7CF20EA-1A11-530F-EA52-DA5C6C7B603A}"/>
                  </a:ext>
                </a:extLst>
              </p:cNvPr>
              <p:cNvSpPr/>
              <p:nvPr/>
            </p:nvSpPr>
            <p:spPr>
              <a:xfrm>
                <a:off x="572263" y="1280872"/>
                <a:ext cx="67500" cy="84940"/>
              </a:xfrm>
              <a:prstGeom prst="chevron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/>
                  <a:ea typeface="KoPub돋움체 Medium"/>
                  <a:cs typeface="+mn-cs"/>
                </a:endParaRPr>
              </a:p>
            </p:txBody>
          </p:sp>
        </p:grp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D32D99-0948-E594-8149-18C80452BC10}"/>
              </a:ext>
            </a:extLst>
          </p:cNvPr>
          <p:cNvCxnSpPr>
            <a:cxnSpLocks/>
          </p:cNvCxnSpPr>
          <p:nvPr/>
        </p:nvCxnSpPr>
        <p:spPr>
          <a:xfrm>
            <a:off x="5985074" y="90830"/>
            <a:ext cx="0" cy="669240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3AEB1A8-CECB-D04D-E120-AED6E5DABE99}"/>
              </a:ext>
            </a:extLst>
          </p:cNvPr>
          <p:cNvGrpSpPr/>
          <p:nvPr/>
        </p:nvGrpSpPr>
        <p:grpSpPr>
          <a:xfrm>
            <a:off x="6206927" y="616067"/>
            <a:ext cx="1443861" cy="400110"/>
            <a:chOff x="586105" y="1237394"/>
            <a:chExt cx="1443861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988577-9243-432E-5E6B-76ECACEA783B}"/>
                </a:ext>
              </a:extLst>
            </p:cNvPr>
            <p:cNvSpPr txBox="1"/>
            <p:nvPr/>
          </p:nvSpPr>
          <p:spPr>
            <a:xfrm>
              <a:off x="756861" y="1237394"/>
              <a:ext cx="127310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0" cap="none" spc="-150" normalizeH="0" baseline="0" noProof="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시장 </a:t>
              </a:r>
              <a:r>
                <a:rPr kumimoji="0" lang="ko-KR" altLang="en-US" sz="2000" b="1" i="0" u="none" strike="noStrike" kern="0" cap="none" spc="-150" normalizeH="0" baseline="0" noProof="0" dirty="0" err="1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잠재량</a:t>
              </a:r>
              <a:endParaRPr kumimoji="0" lang="en-US" altLang="ko-KR" sz="2000" b="1" i="0" u="none" strike="noStrike" kern="0" cap="none" spc="-150" normalizeH="0" baseline="0" noProof="0" dirty="0">
                <a:ln w="3175"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A726568-01BB-27BD-CFC0-74C60F30886A}"/>
                </a:ext>
              </a:extLst>
            </p:cNvPr>
            <p:cNvGrpSpPr/>
            <p:nvPr/>
          </p:nvGrpSpPr>
          <p:grpSpPr>
            <a:xfrm>
              <a:off x="586105" y="1334378"/>
              <a:ext cx="191586" cy="183356"/>
              <a:chOff x="513533" y="1232778"/>
              <a:chExt cx="191586" cy="183356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438FA6F9-6F3D-BEE7-A5D0-22DD03890F81}"/>
                  </a:ext>
                </a:extLst>
              </p:cNvPr>
              <p:cNvGrpSpPr/>
              <p:nvPr/>
            </p:nvGrpSpPr>
            <p:grpSpPr>
              <a:xfrm>
                <a:off x="513533" y="1232778"/>
                <a:ext cx="191586" cy="183356"/>
                <a:chOff x="555013" y="1169039"/>
                <a:chExt cx="109274" cy="292392"/>
              </a:xfrm>
            </p:grpSpPr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F78C1EFE-ABB0-DA3A-0950-C5C27F39CC8D}"/>
                    </a:ext>
                  </a:extLst>
                </p:cNvPr>
                <p:cNvSpPr/>
                <p:nvPr/>
              </p:nvSpPr>
              <p:spPr>
                <a:xfrm>
                  <a:off x="613978" y="1169039"/>
                  <a:ext cx="50309" cy="292392"/>
                </a:xfrm>
                <a:prstGeom prst="roundRect">
                  <a:avLst>
                    <a:gd name="adj" fmla="val 31430"/>
                  </a:avLst>
                </a:prstGeom>
                <a:solidFill>
                  <a:sysClr val="window" lastClr="FFFFFF">
                    <a:lumMod val="75000"/>
                  </a:sysClr>
                </a:soli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  <p:sp>
              <p:nvSpPr>
                <p:cNvPr id="18" name="사각형: 둥근 모서리 17">
                  <a:extLst>
                    <a:ext uri="{FF2B5EF4-FFF2-40B4-BE49-F238E27FC236}">
                      <a16:creationId xmlns:a16="http://schemas.microsoft.com/office/drawing/2014/main" id="{184AC22B-6C8B-7918-161F-CF80E573EACF}"/>
                    </a:ext>
                  </a:extLst>
                </p:cNvPr>
                <p:cNvSpPr/>
                <p:nvPr/>
              </p:nvSpPr>
              <p:spPr>
                <a:xfrm>
                  <a:off x="555013" y="1169039"/>
                  <a:ext cx="98974" cy="292392"/>
                </a:xfrm>
                <a:prstGeom prst="roundRect">
                  <a:avLst/>
                </a:prstGeom>
                <a:gradFill flip="none" rotWithShape="1">
                  <a:gsLst>
                    <a:gs pos="12000">
                      <a:srgbClr val="ED7D31"/>
                    </a:gs>
                    <a:gs pos="100000">
                      <a:srgbClr val="FFC000"/>
                    </a:gs>
                  </a:gsLst>
                  <a:lin ang="2700000" scaled="1"/>
                  <a:tileRect/>
                </a:gra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  <p:sp>
            <p:nvSpPr>
              <p:cNvPr id="16" name="화살표: 갈매기형 수장 15">
                <a:extLst>
                  <a:ext uri="{FF2B5EF4-FFF2-40B4-BE49-F238E27FC236}">
                    <a16:creationId xmlns:a16="http://schemas.microsoft.com/office/drawing/2014/main" id="{BD516A92-E28E-B8E8-2BCF-CA41C3C9C0F1}"/>
                  </a:ext>
                </a:extLst>
              </p:cNvPr>
              <p:cNvSpPr/>
              <p:nvPr/>
            </p:nvSpPr>
            <p:spPr>
              <a:xfrm>
                <a:off x="572263" y="1280872"/>
                <a:ext cx="67500" cy="84940"/>
              </a:xfrm>
              <a:prstGeom prst="chevron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/>
                  <a:ea typeface="KoPub돋움체 Medium"/>
                  <a:cs typeface="+mn-cs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09CD97F-8EFE-2786-747A-DC1A3AD5C8ED}"/>
              </a:ext>
            </a:extLst>
          </p:cNvPr>
          <p:cNvSpPr txBox="1"/>
          <p:nvPr/>
        </p:nvSpPr>
        <p:spPr>
          <a:xfrm>
            <a:off x="605875" y="1047095"/>
            <a:ext cx="5379198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이론적 </a:t>
            </a:r>
            <a:r>
              <a:rPr lang="ko-KR" altLang="en-US" sz="16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잠재량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값에 부지대비 모듈면적을 곱하고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태양광 모듈효율을 곱한다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공간적으로는 지리적제약이 있는 곳의 셀은 제외한다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수식으로 표현하면 아래와 같음</a:t>
            </a: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742950" lvl="1" indent="-285750" defTabSz="457200" fontAlgn="base" latinLnBrk="0">
              <a:spcBef>
                <a:spcPts val="4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여기서      는 경기도 전체 기술적 잠재량을 의미한다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건물이 있는 지역에는 옥상형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건물이 없는 지역에는 지상형으로 나누어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태양광 유형별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)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잠재량을 산정한다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(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기술적제약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태양광 패널에 도달하는 일사량만 활용할 수 있으므로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태양광 설치면적 대비 모듈면적의 비율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        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곱한다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(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기술적제약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또 태양 복사에너지를 전기에너지로 변환하는 과정에서 손실이 발생하므로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모듈의 효율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곱한다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(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지리적제약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산지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습지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하천 등 태양광 설치에 지리적 제약이 있는 곳은 제외한다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(                              )</a:t>
            </a:r>
            <a:endParaRPr kumimoji="0" lang="en-US" altLang="ko-KR" sz="1200" i="0" u="none" strike="noStrike" kern="0" cap="none" normalizeH="0" baseline="0" noProof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/>
              <a:uLnTx/>
              <a:uFillTx/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EC30657-EFD5-48E3-AB36-C087C5513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03" y="2343186"/>
            <a:ext cx="3618341" cy="86408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546BCE7-FA7F-C2C6-19EF-3D52A91A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588" r="92749" b="58426"/>
          <a:stretch>
            <a:fillRect/>
          </a:stretch>
        </p:blipFill>
        <p:spPr>
          <a:xfrm>
            <a:off x="1624824" y="3588193"/>
            <a:ext cx="199781" cy="16440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C3AC06F5-980B-8559-59A9-AED763E2D8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390" t="20854" r="20039" b="50000"/>
          <a:stretch>
            <a:fillRect/>
          </a:stretch>
        </p:blipFill>
        <p:spPr>
          <a:xfrm>
            <a:off x="4824250" y="4670391"/>
            <a:ext cx="747246" cy="195739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227BECB8-CD5B-9400-59A0-12EF2444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155" t="19879" b="54216"/>
          <a:stretch>
            <a:fillRect/>
          </a:stretch>
        </p:blipFill>
        <p:spPr>
          <a:xfrm>
            <a:off x="4281648" y="5442553"/>
            <a:ext cx="284221" cy="17858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9A3384E-F5C4-7432-3D38-BBDBFF9A77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48" t="77378" r="48656"/>
          <a:stretch>
            <a:fillRect/>
          </a:stretch>
        </p:blipFill>
        <p:spPr>
          <a:xfrm>
            <a:off x="2663588" y="5955679"/>
            <a:ext cx="1618060" cy="215859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7DD89F04-A861-5152-BB32-F07054AA3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094" t="32075" r="15669" b="49002"/>
          <a:stretch>
            <a:fillRect/>
          </a:stretch>
        </p:blipFill>
        <p:spPr>
          <a:xfrm>
            <a:off x="2787245" y="4120658"/>
            <a:ext cx="96788" cy="19547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2D88DD9-AE00-05B6-ADD1-B650D9BA69D1}"/>
              </a:ext>
            </a:extLst>
          </p:cNvPr>
          <p:cNvSpPr txBox="1"/>
          <p:nvPr/>
        </p:nvSpPr>
        <p:spPr>
          <a:xfrm>
            <a:off x="6282979" y="1047095"/>
            <a:ext cx="537919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기술적 잠재량에서 구한 셀 값은 그대로 사용한다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공간적으로는 정책적 제약이 있는 곳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경제성이 충족되지 않은 셀은 제외한다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수식으로 표현하면 아래와 같음</a:t>
            </a: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R="0" lvl="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여기서       는 경기도 전체 시장 잠재량을 의미한다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건물이 있는 지역에는 옥상형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건물이 없는 지역에는 지상형으로 나누어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태양광 유형별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)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잠재량을 산정한다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정책적 제약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용도지역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문화재지역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개발불가지역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생태자연도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기타 보호구역 등 태양광 설치에 정책적 제약이 있는 곳은 제외함 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                              )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경제적 제약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균등화 발전단가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    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가 계통한계가격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 )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과 가중치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고려한 신재생에너지 공급인증서 가격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합보다 큰 지역은 경제성이 없으므로 제외함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marR="0" lvl="0" indent="-285750" defTabSz="45720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004DD08E-E72B-9FC8-1E91-35AD434F0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499" y="2273129"/>
            <a:ext cx="2703287" cy="1067369"/>
          </a:xfrm>
          <a:prstGeom prst="rect">
            <a:avLst/>
          </a:prstGeom>
        </p:spPr>
      </p:pic>
      <p:pic>
        <p:nvPicPr>
          <p:cNvPr id="1033" name="그림 1032">
            <a:extLst>
              <a:ext uri="{FF2B5EF4-FFF2-40B4-BE49-F238E27FC236}">
                <a16:creationId xmlns:a16="http://schemas.microsoft.com/office/drawing/2014/main" id="{F0E42E31-89D7-3B4F-47A8-B307B56AA7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8" t="9520" r="85661" b="69030"/>
          <a:stretch>
            <a:fillRect/>
          </a:stretch>
        </p:blipFill>
        <p:spPr>
          <a:xfrm>
            <a:off x="7286633" y="3743186"/>
            <a:ext cx="254789" cy="167789"/>
          </a:xfrm>
          <a:prstGeom prst="rect">
            <a:avLst/>
          </a:prstGeom>
        </p:spPr>
      </p:pic>
      <p:pic>
        <p:nvPicPr>
          <p:cNvPr id="1034" name="그림 1033">
            <a:extLst>
              <a:ext uri="{FF2B5EF4-FFF2-40B4-BE49-F238E27FC236}">
                <a16:creationId xmlns:a16="http://schemas.microsoft.com/office/drawing/2014/main" id="{65D4BFB5-A04C-9AFB-A2DE-B3106B5FDA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094" t="32075" r="15669" b="49002"/>
          <a:stretch>
            <a:fillRect/>
          </a:stretch>
        </p:blipFill>
        <p:spPr>
          <a:xfrm>
            <a:off x="8468700" y="4266430"/>
            <a:ext cx="93566" cy="188964"/>
          </a:xfrm>
          <a:prstGeom prst="rect">
            <a:avLst/>
          </a:prstGeom>
        </p:spPr>
      </p:pic>
      <p:pic>
        <p:nvPicPr>
          <p:cNvPr id="1035" name="그림 1034">
            <a:extLst>
              <a:ext uri="{FF2B5EF4-FFF2-40B4-BE49-F238E27FC236}">
                <a16:creationId xmlns:a16="http://schemas.microsoft.com/office/drawing/2014/main" id="{93BD5015-16E8-518B-E4CC-0551995178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5237" r="85960" b="63060"/>
          <a:stretch>
            <a:fillRect/>
          </a:stretch>
        </p:blipFill>
        <p:spPr>
          <a:xfrm>
            <a:off x="9202915" y="5369179"/>
            <a:ext cx="482059" cy="169984"/>
          </a:xfrm>
          <a:prstGeom prst="rect">
            <a:avLst/>
          </a:prstGeom>
        </p:spPr>
      </p:pic>
      <p:pic>
        <p:nvPicPr>
          <p:cNvPr id="1036" name="그림 1035">
            <a:extLst>
              <a:ext uri="{FF2B5EF4-FFF2-40B4-BE49-F238E27FC236}">
                <a16:creationId xmlns:a16="http://schemas.microsoft.com/office/drawing/2014/main" id="{02A06CD5-2603-7336-C7A6-059EDB4B96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51" t="61391" r="24673" b="21356"/>
          <a:stretch>
            <a:fillRect/>
          </a:stretch>
        </p:blipFill>
        <p:spPr>
          <a:xfrm>
            <a:off x="7360353" y="5053809"/>
            <a:ext cx="1842562" cy="199941"/>
          </a:xfrm>
          <a:prstGeom prst="rect">
            <a:avLst/>
          </a:prstGeom>
        </p:spPr>
      </p:pic>
      <p:pic>
        <p:nvPicPr>
          <p:cNvPr id="1037" name="그림 1036">
            <a:extLst>
              <a:ext uri="{FF2B5EF4-FFF2-40B4-BE49-F238E27FC236}">
                <a16:creationId xmlns:a16="http://schemas.microsoft.com/office/drawing/2014/main" id="{1AF8868E-6F5C-DF3B-F3A7-C4CDF801F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493" t="79892" r="44417" b="4312"/>
          <a:stretch>
            <a:fillRect/>
          </a:stretch>
        </p:blipFill>
        <p:spPr>
          <a:xfrm>
            <a:off x="11175739" y="5369179"/>
            <a:ext cx="360381" cy="139693"/>
          </a:xfrm>
          <a:prstGeom prst="rect">
            <a:avLst/>
          </a:prstGeom>
        </p:spPr>
      </p:pic>
      <p:pic>
        <p:nvPicPr>
          <p:cNvPr id="1038" name="그림 1037">
            <a:extLst>
              <a:ext uri="{FF2B5EF4-FFF2-40B4-BE49-F238E27FC236}">
                <a16:creationId xmlns:a16="http://schemas.microsoft.com/office/drawing/2014/main" id="{61E9932F-112B-83E6-8A83-ECDA1CE57B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411" t="80240" r="2966" b="5035"/>
          <a:stretch>
            <a:fillRect/>
          </a:stretch>
        </p:blipFill>
        <p:spPr>
          <a:xfrm>
            <a:off x="10967109" y="5626221"/>
            <a:ext cx="305191" cy="121340"/>
          </a:xfrm>
          <a:prstGeom prst="rect">
            <a:avLst/>
          </a:prstGeom>
        </p:spPr>
      </p:pic>
      <p:pic>
        <p:nvPicPr>
          <p:cNvPr id="1039" name="그림 1038">
            <a:extLst>
              <a:ext uri="{FF2B5EF4-FFF2-40B4-BE49-F238E27FC236}">
                <a16:creationId xmlns:a16="http://schemas.microsoft.com/office/drawing/2014/main" id="{F14F3F41-08D3-FB74-18CF-98CF5EAE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447" t="84203" r="30444" b="4450"/>
          <a:stretch>
            <a:fillRect/>
          </a:stretch>
        </p:blipFill>
        <p:spPr>
          <a:xfrm>
            <a:off x="7507689" y="5624152"/>
            <a:ext cx="143099" cy="1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1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D212F-6446-9166-0699-BAA54B4B6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1016D82-AEA2-AC83-5B63-5DDB3FC3FF46}"/>
              </a:ext>
            </a:extLst>
          </p:cNvPr>
          <p:cNvGrpSpPr/>
          <p:nvPr/>
        </p:nvGrpSpPr>
        <p:grpSpPr>
          <a:xfrm>
            <a:off x="495499" y="534787"/>
            <a:ext cx="2769544" cy="400110"/>
            <a:chOff x="586105" y="1237394"/>
            <a:chExt cx="2769544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1F510D-A830-C15A-67A5-39096A76901A}"/>
                </a:ext>
              </a:extLst>
            </p:cNvPr>
            <p:cNvSpPr txBox="1"/>
            <p:nvPr/>
          </p:nvSpPr>
          <p:spPr>
            <a:xfrm>
              <a:off x="756861" y="1237394"/>
              <a:ext cx="2598788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kern="0" spc="-15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균등화 발전단가 산정 방법</a:t>
              </a:r>
              <a:endParaRPr kumimoji="0" lang="en-US" altLang="ko-KR" sz="2000" b="1" i="0" u="none" strike="noStrike" kern="0" cap="none" spc="-150" normalizeH="0" baseline="0" noProof="0" dirty="0">
                <a:ln w="3175"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F9C5626-A5C9-6108-AF92-D327BCA3BBFF}"/>
                </a:ext>
              </a:extLst>
            </p:cNvPr>
            <p:cNvGrpSpPr/>
            <p:nvPr/>
          </p:nvGrpSpPr>
          <p:grpSpPr>
            <a:xfrm>
              <a:off x="586105" y="1334378"/>
              <a:ext cx="191586" cy="183356"/>
              <a:chOff x="513533" y="1232778"/>
              <a:chExt cx="191586" cy="183356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1D79B03-9995-6ACC-C32D-A91B2F997996}"/>
                  </a:ext>
                </a:extLst>
              </p:cNvPr>
              <p:cNvGrpSpPr/>
              <p:nvPr/>
            </p:nvGrpSpPr>
            <p:grpSpPr>
              <a:xfrm>
                <a:off x="513533" y="1232778"/>
                <a:ext cx="191586" cy="183356"/>
                <a:chOff x="555013" y="1169039"/>
                <a:chExt cx="109274" cy="292392"/>
              </a:xfrm>
            </p:grpSpPr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D6B0B4F0-5E69-29A5-472E-5EAEC3CBC55E}"/>
                    </a:ext>
                  </a:extLst>
                </p:cNvPr>
                <p:cNvSpPr/>
                <p:nvPr/>
              </p:nvSpPr>
              <p:spPr>
                <a:xfrm>
                  <a:off x="613978" y="1169039"/>
                  <a:ext cx="50309" cy="292392"/>
                </a:xfrm>
                <a:prstGeom prst="roundRect">
                  <a:avLst>
                    <a:gd name="adj" fmla="val 31430"/>
                  </a:avLst>
                </a:prstGeom>
                <a:solidFill>
                  <a:sysClr val="window" lastClr="FFFFFF">
                    <a:lumMod val="75000"/>
                  </a:sysClr>
                </a:soli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60D1A1EA-8F19-F9BE-F8A3-C41C4254D117}"/>
                    </a:ext>
                  </a:extLst>
                </p:cNvPr>
                <p:cNvSpPr/>
                <p:nvPr/>
              </p:nvSpPr>
              <p:spPr>
                <a:xfrm>
                  <a:off x="555013" y="1169039"/>
                  <a:ext cx="98974" cy="292392"/>
                </a:xfrm>
                <a:prstGeom prst="roundRect">
                  <a:avLst/>
                </a:prstGeom>
                <a:gradFill flip="none" rotWithShape="1">
                  <a:gsLst>
                    <a:gs pos="12000">
                      <a:srgbClr val="ED7D31"/>
                    </a:gs>
                    <a:gs pos="100000">
                      <a:srgbClr val="FFC000"/>
                    </a:gs>
                  </a:gsLst>
                  <a:lin ang="2700000" scaled="1"/>
                  <a:tileRect/>
                </a:gra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  <p:sp>
            <p:nvSpPr>
              <p:cNvPr id="8" name="화살표: 갈매기형 수장 7">
                <a:extLst>
                  <a:ext uri="{FF2B5EF4-FFF2-40B4-BE49-F238E27FC236}">
                    <a16:creationId xmlns:a16="http://schemas.microsoft.com/office/drawing/2014/main" id="{51D7B5A1-40E6-135D-0698-3A37E1AB8CCE}"/>
                  </a:ext>
                </a:extLst>
              </p:cNvPr>
              <p:cNvSpPr/>
              <p:nvPr/>
            </p:nvSpPr>
            <p:spPr>
              <a:xfrm>
                <a:off x="572263" y="1280872"/>
                <a:ext cx="67500" cy="84940"/>
              </a:xfrm>
              <a:prstGeom prst="chevron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/>
                  <a:ea typeface="KoPub돋움체 Medium"/>
                  <a:cs typeface="+mn-cs"/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7577743-F6B7-EDEA-11A5-39D9D6E6C508}"/>
              </a:ext>
            </a:extLst>
          </p:cNvPr>
          <p:cNvSpPr txBox="1"/>
          <p:nvPr/>
        </p:nvSpPr>
        <p:spPr>
          <a:xfrm>
            <a:off x="605874" y="965815"/>
            <a:ext cx="10930805" cy="4688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수명기간 동안 발전소에서 생산된 전력단위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(kWh)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당 평균 비용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/kWh)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의미하며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아래의 수식과 같이 계산함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분자에는 수명기간 동안의 용량당 비용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/kW)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을 나타내고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분모에는 수명기간 동안의 용량당 발전량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(kWh/kW)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의미함</a:t>
            </a:r>
            <a:r>
              <a:rPr lang="en-US" altLang="ko-KR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sz="16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수식으로 표현하면 아래와 같음</a:t>
            </a: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US" altLang="ko-KR" sz="14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여기서 각 </a:t>
            </a:r>
            <a:r>
              <a:rPr lang="ko-KR" altLang="en-US" sz="14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격자별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균등화 발전단가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    )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격자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)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위치에 따라 결정되는 태양광 유형별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)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비용과 </a:t>
            </a:r>
            <a:r>
              <a:rPr lang="ko-KR" altLang="en-US" sz="14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격자별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부지 임대 비용에 따라 달라진다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초기 투자비용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/kW)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이고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    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연간 운영비용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/kW/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),     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연간 부지 임대비용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/kW/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이다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연간 부지 임대비용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/kW/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년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으로 </a:t>
            </a:r>
            <a:r>
              <a:rPr lang="ko-KR" altLang="en-US" sz="14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격자별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공시지가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,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원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/m2),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공시지가 대비 연간 토지 임대료 비율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, %),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태양광 설비당 필요면적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, m</a:t>
            </a:r>
            <a:r>
              <a:rPr lang="en-US" altLang="ko-KR" sz="1400" kern="0" baseline="300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/kW)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의 곱으로 계산한다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단 옥상형 태양광의 경우 토지 임대비용은 발생하지 않는 것으로 가정한다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은 할인율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(%),   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태양광의 성능 </a:t>
            </a:r>
            <a:r>
              <a:rPr lang="ko-KR" altLang="en-US" sz="1400" kern="0" dirty="0" err="1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저하율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(%),  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는 운영기간으로 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1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기부터 수명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)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까지 이다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 </a:t>
            </a:r>
          </a:p>
          <a:p>
            <a:pPr marL="285750" lvl="0" indent="-285750" defTabSz="457200" fontAlgn="base" latinLnBrk="0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100m</a:t>
            </a:r>
            <a:r>
              <a:rPr lang="en-US" altLang="ko-KR" sz="1400" kern="0" baseline="300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격자 단위로 산정된 발전량을 설치용량 기준 발전량으로 환산하기 위해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분모에 격자 면적 대비 설치 가능 용량의 역수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      )</a:t>
            </a:r>
            <a:r>
              <a:rPr lang="ko-KR" altLang="en-US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 곱하였다</a:t>
            </a:r>
            <a:r>
              <a:rPr lang="en-US" altLang="ko-KR" sz="1400" kern="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.</a:t>
            </a:r>
            <a:endParaRPr lang="en-US" altLang="ko-KR" sz="1600" kern="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B42312-D229-FFFB-752F-274B1465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30" y="2134800"/>
            <a:ext cx="3899048" cy="164939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20B1981-56F6-981D-3B1B-A8CAA82C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237" r="85960" b="63060"/>
          <a:stretch>
            <a:fillRect/>
          </a:stretch>
        </p:blipFill>
        <p:spPr>
          <a:xfrm>
            <a:off x="3392681" y="4114202"/>
            <a:ext cx="451896" cy="15934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E7E5B38-1AFD-3D78-2A20-54631E2C66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094" t="32075" r="15669" b="49002"/>
          <a:stretch>
            <a:fillRect/>
          </a:stretch>
        </p:blipFill>
        <p:spPr>
          <a:xfrm>
            <a:off x="7241726" y="4098326"/>
            <a:ext cx="87711" cy="17714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03A6316-5CB7-6E56-CEE5-14CBEC48AB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327" t="72295" r="61986" b="3279"/>
          <a:stretch>
            <a:fillRect/>
          </a:stretch>
        </p:blipFill>
        <p:spPr>
          <a:xfrm>
            <a:off x="4556517" y="4111027"/>
            <a:ext cx="77391" cy="15134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6381FB2-7A2F-6C17-A92A-A681D5BAF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755" y="4397604"/>
            <a:ext cx="223859" cy="12383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2CE8F6A-FCE9-3630-2A3F-22C8304C1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6799" y="4387626"/>
            <a:ext cx="251220" cy="13817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A8928D10-C838-C6A2-F9D8-0D83B5333B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979" y="4387626"/>
            <a:ext cx="236149" cy="13817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7ECFD85-A721-8EB4-D4BF-D09DD2B0F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031" y="4668676"/>
            <a:ext cx="236149" cy="13817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3CF82F4-82C4-2121-7A2A-6772267511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7709" y="4659756"/>
            <a:ext cx="236149" cy="13204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49D96C7B-BCC6-2E36-3364-D796F08A47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9386" y="4664519"/>
            <a:ext cx="256119" cy="138103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4374745-3919-3A54-38A0-65ECA9B050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06062" y="4668549"/>
            <a:ext cx="273732" cy="147196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6C8375A-5384-38CE-C534-7463A6878E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9936" y="5139372"/>
            <a:ext cx="120215" cy="120213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2282437B-3266-FA55-4BEC-08A82BE995B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6185" y="5131794"/>
            <a:ext cx="113555" cy="15140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634D975-9437-79AA-8F91-486D9CE647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9715" y="5133383"/>
            <a:ext cx="78995" cy="151406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259FA921-6A05-B12D-1ADC-56EA7EA282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6177" y="5122100"/>
            <a:ext cx="141941" cy="15063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5BBA77F4-3E79-44E8-F95F-9798F5E98B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584723" y="5325140"/>
            <a:ext cx="260905" cy="27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3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B99BEBC-86E2-275F-32EC-D54EEBCF1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98137"/>
              </p:ext>
            </p:extLst>
          </p:nvPr>
        </p:nvGraphicFramePr>
        <p:xfrm>
          <a:off x="332525" y="1724486"/>
          <a:ext cx="4677876" cy="2748383"/>
        </p:xfrm>
        <a:graphic>
          <a:graphicData uri="http://schemas.openxmlformats.org/drawingml/2006/table">
            <a:tbl>
              <a:tblPr/>
              <a:tblGrid>
                <a:gridCol w="879300">
                  <a:extLst>
                    <a:ext uri="{9D8B030D-6E8A-4147-A177-3AD203B41FA5}">
                      <a16:colId xmlns:a16="http://schemas.microsoft.com/office/drawing/2014/main" val="3331090892"/>
                    </a:ext>
                  </a:extLst>
                </a:gridCol>
                <a:gridCol w="1667050">
                  <a:extLst>
                    <a:ext uri="{9D8B030D-6E8A-4147-A177-3AD203B41FA5}">
                      <a16:colId xmlns:a16="http://schemas.microsoft.com/office/drawing/2014/main" val="1489798598"/>
                    </a:ext>
                  </a:extLst>
                </a:gridCol>
                <a:gridCol w="2131526">
                  <a:extLst>
                    <a:ext uri="{9D8B030D-6E8A-4147-A177-3AD203B41FA5}">
                      <a16:colId xmlns:a16="http://schemas.microsoft.com/office/drawing/2014/main" val="3196553397"/>
                    </a:ext>
                  </a:extLst>
                </a:gridCol>
              </a:tblGrid>
              <a:tr h="2795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제약 요인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세부 고려 항목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 출처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635670"/>
                  </a:ext>
                </a:extLst>
              </a:tr>
              <a:tr h="29972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지리적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제약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산지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경기도 광역 도시생태현황지도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대분류 자연산림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식재산림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(2025)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644590"/>
                  </a:ext>
                </a:extLst>
              </a:tr>
              <a:tr h="408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0795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하천</a:t>
                      </a:r>
                      <a:endParaRPr lang="ko-KR" altLang="en-US" sz="9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경기도 광역 도시생태현황지도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: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대분류 호소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하천습지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(2025)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613612"/>
                  </a:ext>
                </a:extLst>
              </a:tr>
              <a:tr h="299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경사 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20˚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이상</a:t>
                      </a:r>
                      <a:endParaRPr lang="ko-KR" altLang="en-US" sz="9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경기연구원 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0.5m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급 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DEM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(2024)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75797"/>
                  </a:ext>
                </a:extLst>
              </a:tr>
              <a:tr h="279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0795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산사태 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등급 지역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경기도 산사태위험지도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산림청 산사태위험지도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725430"/>
                  </a:ext>
                </a:extLst>
              </a:tr>
              <a:tr h="27950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기술적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제약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태양광 모듈 효율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: </a:t>
                      </a:r>
                    </a:p>
                    <a:p>
                      <a:pPr algn="ctr"/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20% (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지상형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옥상형 공통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800" dirty="0">
                          <a:ln w="3175"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산업통상자원부</a:t>
                      </a:r>
                      <a:r>
                        <a:rPr lang="en-US" altLang="ko-KR" sz="900" b="0" kern="800" dirty="0">
                          <a:ln w="3175"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·</a:t>
                      </a:r>
                      <a:r>
                        <a:rPr lang="ko-KR" altLang="en-US" sz="900" b="0" kern="800" dirty="0">
                          <a:ln w="3175"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한국에너지공단 </a:t>
                      </a:r>
                      <a:r>
                        <a:rPr lang="en-US" altLang="ko-KR" sz="900" b="0" kern="800" dirty="0">
                          <a:ln w="3175"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(2020) 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032731"/>
                  </a:ext>
                </a:extLst>
              </a:tr>
              <a:tr h="279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0795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부지 대비 모듈 면적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: </a:t>
                      </a:r>
                    </a:p>
                    <a:p>
                      <a:pPr algn="ctr"/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33.3% (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지상형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), 25% (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옥상형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40659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C7CF6A-8270-4400-9F40-8ABCBA928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64158"/>
              </p:ext>
            </p:extLst>
          </p:nvPr>
        </p:nvGraphicFramePr>
        <p:xfrm>
          <a:off x="5471318" y="1724486"/>
          <a:ext cx="6247449" cy="2715158"/>
        </p:xfrm>
        <a:graphic>
          <a:graphicData uri="http://schemas.openxmlformats.org/drawingml/2006/table">
            <a:tbl>
              <a:tblPr/>
              <a:tblGrid>
                <a:gridCol w="811383">
                  <a:extLst>
                    <a:ext uri="{9D8B030D-6E8A-4147-A177-3AD203B41FA5}">
                      <a16:colId xmlns:a16="http://schemas.microsoft.com/office/drawing/2014/main" val="3331090892"/>
                    </a:ext>
                  </a:extLst>
                </a:gridCol>
                <a:gridCol w="4180393">
                  <a:extLst>
                    <a:ext uri="{9D8B030D-6E8A-4147-A177-3AD203B41FA5}">
                      <a16:colId xmlns:a16="http://schemas.microsoft.com/office/drawing/2014/main" val="1489798598"/>
                    </a:ext>
                  </a:extLst>
                </a:gridCol>
                <a:gridCol w="1255673">
                  <a:extLst>
                    <a:ext uri="{9D8B030D-6E8A-4147-A177-3AD203B41FA5}">
                      <a16:colId xmlns:a16="http://schemas.microsoft.com/office/drawing/2014/main" val="3196553397"/>
                    </a:ext>
                  </a:extLst>
                </a:gridCol>
              </a:tblGrid>
              <a:tr h="2795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규제요인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세부 고려 항목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 출처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635670"/>
                  </a:ext>
                </a:extLst>
              </a:tr>
              <a:tr h="29972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정책적</a:t>
                      </a:r>
                      <a:endParaRPr lang="en-US" altLang="ko-KR" sz="9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제약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용도지역</a:t>
                      </a:r>
                      <a:r>
                        <a:rPr lang="en-US" altLang="ko-KR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자연환경보전구역</a:t>
                      </a:r>
                      <a:r>
                        <a:rPr lang="en-US" altLang="ko-KR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취락구역</a:t>
                      </a:r>
                      <a:r>
                        <a:rPr lang="en-US" altLang="ko-KR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baseline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공항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 err="1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브이월드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용도지역지구정보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644590"/>
                  </a:ext>
                </a:extLst>
              </a:tr>
              <a:tr h="4085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0795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문화재지역</a:t>
                      </a:r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 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문화재보호구역</a:t>
                      </a:r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국가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·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 문화재지역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등록문화재 지역</a:t>
                      </a:r>
                      <a:endParaRPr lang="ko-KR" altLang="en-US" sz="9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613612"/>
                  </a:ext>
                </a:extLst>
              </a:tr>
              <a:tr h="299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개발불가지역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야생동물보호구역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천연기념물서식지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휴전선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민간인통제선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환경보전해역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자연공원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갯벌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수자원보호구역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지역계획 절대보전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특별관리해역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연평도 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NLL</a:t>
                      </a:r>
                      <a:endParaRPr lang="ko-KR" altLang="en-US" sz="9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75797"/>
                  </a:ext>
                </a:extLst>
              </a:tr>
              <a:tr h="299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생태자연도</a:t>
                      </a:r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 1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등급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·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별도관리구역</a:t>
                      </a:r>
                      <a:endParaRPr lang="ko-KR" altLang="en-US" sz="9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469412"/>
                  </a:ext>
                </a:extLst>
              </a:tr>
              <a:tr h="279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0795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기타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백두대간 보호구역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농업진흥지역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725430"/>
                  </a:ext>
                </a:extLst>
              </a:tr>
              <a:tr h="27950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경제적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제약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SMP: 123.1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/kWh (2019~2023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년 평균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REC: 54.4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원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/kWh (2019~2023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년 평균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REC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가중치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지상형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(1),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옥상형 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(1.5)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산업통상자원부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·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한국에너지공단 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(2020)</a:t>
                      </a:r>
                      <a:endParaRPr lang="ko-KR" altLang="en-US" sz="900" b="0" kern="0" spc="0" dirty="0">
                        <a:solidFill>
                          <a:schemeClr val="tx1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285774"/>
                  </a:ext>
                </a:extLst>
              </a:tr>
              <a:tr h="279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9393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LCOE: </a:t>
                      </a:r>
                      <a:r>
                        <a:rPr lang="ko-KR" altLang="en-US" sz="900" b="0" kern="0" spc="0" dirty="0" err="1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격자별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 공시지가와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유형별 기술비용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에 따라 산정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5C3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4870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BCCA47-C2E3-48E9-99D1-D66852E30214}"/>
              </a:ext>
            </a:extLst>
          </p:cNvPr>
          <p:cNvSpPr txBox="1"/>
          <p:nvPr/>
        </p:nvSpPr>
        <p:spPr>
          <a:xfrm>
            <a:off x="7485089" y="1426970"/>
            <a:ext cx="16750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정책적 및 경제적 제약</a:t>
            </a:r>
            <a:r>
              <a:rPr lang="en-US" altLang="ko-KR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  <a:endParaRPr lang="ko-KR" altLang="en-US" sz="12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44F8D-90CA-1B6D-D549-F5E8BD616FB7}"/>
              </a:ext>
            </a:extLst>
          </p:cNvPr>
          <p:cNvSpPr txBox="1"/>
          <p:nvPr/>
        </p:nvSpPr>
        <p:spPr>
          <a:xfrm>
            <a:off x="1683728" y="1426969"/>
            <a:ext cx="16750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지리적 및 기술적 제약</a:t>
            </a:r>
            <a:r>
              <a:rPr lang="en-US" altLang="ko-KR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  <a:endParaRPr lang="ko-KR" altLang="en-US" sz="12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CA25282-4D62-3DFD-3D33-837C26C88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00384"/>
              </p:ext>
            </p:extLst>
          </p:nvPr>
        </p:nvGraphicFramePr>
        <p:xfrm>
          <a:off x="2564257" y="4936495"/>
          <a:ext cx="5971286" cy="1788263"/>
        </p:xfrm>
        <a:graphic>
          <a:graphicData uri="http://schemas.openxmlformats.org/drawingml/2006/table">
            <a:tbl>
              <a:tblPr/>
              <a:tblGrid>
                <a:gridCol w="1831086">
                  <a:extLst>
                    <a:ext uri="{9D8B030D-6E8A-4147-A177-3AD203B41FA5}">
                      <a16:colId xmlns:a16="http://schemas.microsoft.com/office/drawing/2014/main" val="810469028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1653307096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899199554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4095470753"/>
                    </a:ext>
                  </a:extLst>
                </a:gridCol>
              </a:tblGrid>
              <a:tr h="2795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규제요인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지상형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옥상형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데이터 출처</a:t>
                      </a: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702" cap="flat" cmpd="sng" algn="ctr">
                      <a:solidFill>
                        <a:srgbClr val="5D5D5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25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수명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20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산업통상자원부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  <a:p>
                      <a:pPr algn="ctr"/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·</a:t>
                      </a:r>
                    </a:p>
                    <a:p>
                      <a:pPr algn="ctr"/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한국에너지공단 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(2020)</a:t>
                      </a:r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501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연간 성능저하율</a:t>
                      </a: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0.45%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01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설비비용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1,366 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천원</a:t>
                      </a:r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/kW</a:t>
                      </a:r>
                      <a:endParaRPr lang="ko-KR" altLang="en-US" sz="9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1,720 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천원</a:t>
                      </a:r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/kW</a:t>
                      </a:r>
                      <a:endParaRPr lang="ko-KR" altLang="en-US" sz="9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731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연간 운영비용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20.5 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천원</a:t>
                      </a:r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/kW/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25.8 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천원</a:t>
                      </a:r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/kW/</a:t>
                      </a:r>
                      <a:r>
                        <a:rPr lang="ko-KR" altLang="en-US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년</a:t>
                      </a: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266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공시지가 대비 연간 부지 임대료 비율</a:t>
                      </a:r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기대이율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5 %</a:t>
                      </a:r>
                      <a:endParaRPr lang="ko-KR" altLang="en-US" sz="90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-</a:t>
                      </a: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0333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재무적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</a:t>
                      </a:r>
                      <a:r>
                        <a:rPr lang="ko-KR" altLang="en-US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할인율</a:t>
                      </a:r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 (%)</a:t>
                      </a:r>
                      <a:endParaRPr lang="ko-KR" alt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b="0" kern="0" spc="0" dirty="0">
                          <a:solidFill>
                            <a:srgbClr val="000000"/>
                          </a:solidFill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4.5 %</a:t>
                      </a: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b="0" kern="0" spc="0" dirty="0">
                        <a:solidFill>
                          <a:srgbClr val="000000"/>
                        </a:solidFill>
                        <a:effectLst/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351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1131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7F358ED-A5C1-7C1C-74C9-B73A95E8E9F0}"/>
              </a:ext>
            </a:extLst>
          </p:cNvPr>
          <p:cNvSpPr txBox="1"/>
          <p:nvPr/>
        </p:nvSpPr>
        <p:spPr>
          <a:xfrm>
            <a:off x="4037984" y="4623175"/>
            <a:ext cx="2858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&lt;</a:t>
            </a:r>
            <a:r>
              <a:rPr lang="ko-KR" altLang="en-US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균등화 발전단가 산정을 위한 전제조건</a:t>
            </a:r>
            <a:r>
              <a:rPr lang="en-US" altLang="ko-KR" sz="1200" b="1" dirty="0">
                <a:solidFill>
                  <a:srgbClr val="595959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&gt;</a:t>
            </a:r>
            <a:endParaRPr lang="ko-KR" altLang="en-US" sz="1200" dirty="0">
              <a:solidFill>
                <a:srgbClr val="595959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AE79CE9-92C3-09A6-DBEC-88AFB2C155FC}"/>
              </a:ext>
            </a:extLst>
          </p:cNvPr>
          <p:cNvGrpSpPr/>
          <p:nvPr/>
        </p:nvGrpSpPr>
        <p:grpSpPr>
          <a:xfrm>
            <a:off x="495499" y="534787"/>
            <a:ext cx="3009995" cy="400110"/>
            <a:chOff x="586105" y="1237394"/>
            <a:chExt cx="300999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B38859-9C5F-AF4E-D3D9-E877A6382C53}"/>
                </a:ext>
              </a:extLst>
            </p:cNvPr>
            <p:cNvSpPr txBox="1"/>
            <p:nvPr/>
          </p:nvSpPr>
          <p:spPr>
            <a:xfrm>
              <a:off x="756861" y="1237394"/>
              <a:ext cx="2839239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kern="0" spc="-150" dirty="0" err="1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잠재량</a:t>
              </a:r>
              <a:r>
                <a:rPr lang="ko-KR" altLang="en-US" sz="2000" b="1" kern="0" spc="-15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</a:t>
              </a:r>
              <a:r>
                <a:rPr lang="ko-KR" altLang="en-US" sz="2000" b="1" kern="0" spc="-150" dirty="0" err="1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산정시</a:t>
              </a:r>
              <a:r>
                <a:rPr lang="ko-KR" altLang="en-US" sz="2000" b="1" kern="0" spc="-150" dirty="0">
                  <a:ln w="3175">
                    <a:solidFill>
                      <a:prstClr val="black">
                        <a:lumMod val="85000"/>
                        <a:lumOff val="15000"/>
                        <a:alpha val="10000"/>
                      </a:prst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경기천년제목 Medium" panose="02020603020101020101" pitchFamily="18" charset="-127"/>
                  <a:ea typeface="경기천년제목 Medium" panose="02020603020101020101" pitchFamily="18" charset="-127"/>
                </a:rPr>
                <a:t> 활용된 데이터</a:t>
              </a:r>
              <a:endParaRPr kumimoji="0" lang="en-US" altLang="ko-KR" sz="2000" b="1" i="0" u="none" strike="noStrike" kern="0" cap="none" spc="-150" normalizeH="0" baseline="0" noProof="0" dirty="0">
                <a:ln w="3175">
                  <a:solidFill>
                    <a:prstClr val="black">
                      <a:lumMod val="85000"/>
                      <a:lumOff val="15000"/>
                      <a:alpha val="1000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2CDAB1D-260C-C686-4C4E-3CFB2345291A}"/>
                </a:ext>
              </a:extLst>
            </p:cNvPr>
            <p:cNvGrpSpPr/>
            <p:nvPr/>
          </p:nvGrpSpPr>
          <p:grpSpPr>
            <a:xfrm>
              <a:off x="586105" y="1334378"/>
              <a:ext cx="191586" cy="183356"/>
              <a:chOff x="513533" y="1232778"/>
              <a:chExt cx="191586" cy="183356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6678338-DFAD-DB8F-C52A-F1245B1621AC}"/>
                  </a:ext>
                </a:extLst>
              </p:cNvPr>
              <p:cNvGrpSpPr/>
              <p:nvPr/>
            </p:nvGrpSpPr>
            <p:grpSpPr>
              <a:xfrm>
                <a:off x="513533" y="1232778"/>
                <a:ext cx="191586" cy="183356"/>
                <a:chOff x="555013" y="1169039"/>
                <a:chExt cx="109274" cy="292392"/>
              </a:xfrm>
            </p:grpSpPr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99780EA4-AFFD-F4E0-5BA8-6B54AC1BCDC9}"/>
                    </a:ext>
                  </a:extLst>
                </p:cNvPr>
                <p:cNvSpPr/>
                <p:nvPr/>
              </p:nvSpPr>
              <p:spPr>
                <a:xfrm>
                  <a:off x="613978" y="1169039"/>
                  <a:ext cx="50309" cy="292392"/>
                </a:xfrm>
                <a:prstGeom prst="roundRect">
                  <a:avLst>
                    <a:gd name="adj" fmla="val 31430"/>
                  </a:avLst>
                </a:prstGeom>
                <a:solidFill>
                  <a:sysClr val="window" lastClr="FFFFFF">
                    <a:lumMod val="75000"/>
                  </a:sysClr>
                </a:soli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25B5BD3A-7B0D-3D23-591D-D46D42EC86AE}"/>
                    </a:ext>
                  </a:extLst>
                </p:cNvPr>
                <p:cNvSpPr/>
                <p:nvPr/>
              </p:nvSpPr>
              <p:spPr>
                <a:xfrm>
                  <a:off x="555013" y="1169039"/>
                  <a:ext cx="98974" cy="292392"/>
                </a:xfrm>
                <a:prstGeom prst="roundRect">
                  <a:avLst/>
                </a:prstGeom>
                <a:gradFill flip="none" rotWithShape="1">
                  <a:gsLst>
                    <a:gs pos="12000">
                      <a:srgbClr val="ED7D31"/>
                    </a:gs>
                    <a:gs pos="100000">
                      <a:srgbClr val="FFC000"/>
                    </a:gs>
                  </a:gsLst>
                  <a:lin ang="2700000" scaled="1"/>
                  <a:tileRect/>
                </a:gradFill>
                <a:ln w="508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Medium"/>
                    <a:ea typeface="KoPub돋움체 Medium"/>
                    <a:cs typeface="+mn-cs"/>
                  </a:endParaRPr>
                </a:p>
              </p:txBody>
            </p:sp>
          </p:grpSp>
          <p:sp>
            <p:nvSpPr>
              <p:cNvPr id="14" name="화살표: 갈매기형 수장 13">
                <a:extLst>
                  <a:ext uri="{FF2B5EF4-FFF2-40B4-BE49-F238E27FC236}">
                    <a16:creationId xmlns:a16="http://schemas.microsoft.com/office/drawing/2014/main" id="{B919BDBB-7522-BBED-706D-AEEFBC32E00C}"/>
                  </a:ext>
                </a:extLst>
              </p:cNvPr>
              <p:cNvSpPr/>
              <p:nvPr/>
            </p:nvSpPr>
            <p:spPr>
              <a:xfrm>
                <a:off x="572263" y="1280872"/>
                <a:ext cx="67500" cy="84940"/>
              </a:xfrm>
              <a:prstGeom prst="chevron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/>
                  <a:ea typeface="KoPub돋움체 Medium"/>
                  <a:cs typeface="+mn-cs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68FEB52-ACAD-CB21-581E-F72D1FC72C0A}"/>
              </a:ext>
            </a:extLst>
          </p:cNvPr>
          <p:cNvSpPr txBox="1"/>
          <p:nvPr/>
        </p:nvSpPr>
        <p:spPr>
          <a:xfrm>
            <a:off x="9113597" y="6430300"/>
            <a:ext cx="28441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출처</a:t>
            </a:r>
            <a:r>
              <a:rPr lang="en-US" altLang="ko-KR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산업통상자원부</a:t>
            </a:r>
            <a:r>
              <a:rPr lang="en-US" altLang="ko-KR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·</a:t>
            </a:r>
            <a:r>
              <a:rPr lang="ko-KR" altLang="en-US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한국에너지공단 </a:t>
            </a:r>
            <a:r>
              <a:rPr lang="en-US" altLang="ko-KR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(2020) </a:t>
            </a:r>
            <a:r>
              <a:rPr lang="ko-KR" altLang="en-US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신</a:t>
            </a:r>
            <a:r>
              <a:rPr lang="en-US" altLang="ko-KR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·</a:t>
            </a:r>
            <a:r>
              <a:rPr lang="ko-KR" altLang="en-US" sz="800" kern="800" dirty="0">
                <a:ln w="3175"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재생에너지 백서</a:t>
            </a:r>
            <a:endParaRPr lang="en-US" altLang="ko-KR" sz="800" kern="800" dirty="0">
              <a:ln w="3175"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677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929</Words>
  <Application>Microsoft Office PowerPoint</Application>
  <PresentationFormat>와이드스크린</PresentationFormat>
  <Paragraphs>134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KoPub돋움체 Medium</vt:lpstr>
      <vt:lpstr>경기천년제목 Bold</vt:lpstr>
      <vt:lpstr>경기천년제목 Light</vt:lpstr>
      <vt:lpstr>경기천년제목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성희</dc:creator>
  <cp:lastModifiedBy>Seungho Jeon</cp:lastModifiedBy>
  <cp:revision>16</cp:revision>
  <dcterms:created xsi:type="dcterms:W3CDTF">2025-07-15T04:12:49Z</dcterms:created>
  <dcterms:modified xsi:type="dcterms:W3CDTF">2025-07-15T08:18:01Z</dcterms:modified>
</cp:coreProperties>
</file>