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5" r:id="rId3"/>
    <p:sldId id="301" r:id="rId4"/>
    <p:sldId id="300" r:id="rId5"/>
    <p:sldId id="306" r:id="rId6"/>
    <p:sldId id="307" r:id="rId7"/>
    <p:sldId id="302" r:id="rId8"/>
    <p:sldId id="297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180E-32F7-F864-22BD-714E79440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88EFE-C6CA-9163-68FC-B6ACB4AC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08E2E-25DB-33DA-24FA-BCA3EE6A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90205-54F3-7B44-9F5E-20299FBE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361AC-AAF0-C4E2-09A2-AFC07603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7532F-B034-618A-C453-3713DC13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FFC33-22DE-8397-0E71-B628C6068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43C6B-B14C-98E2-A5EB-1499F383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E711F-3B87-0BFF-1CAD-CD35B66A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23CF3-FB42-4AA5-C5A8-10A1773B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7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8ADD93-62BD-B8CC-FBA8-EA1B45F26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2C9ED-867C-CEF1-945C-0B49DF31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1DBAB-048E-D90B-A7B4-2DEFC519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6C7DE-9404-692B-F0DC-C5B01265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BD961-BAB2-C176-D874-CAF102DB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0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F44F7-C4C3-879A-208F-8467773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E6132-FB9F-6677-FB53-BAFCC4F8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ABC1-C0F4-7348-106C-3C5A2510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AB89A-0884-66BE-7083-3CBE9C7E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51CC7-3DC4-575F-247B-77EA285B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6FB9-0984-F8A1-0AB1-5E67A2A7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ED19C-72D9-D1E9-A65F-37052B5F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DD0F0-D032-DDDA-14F2-CD629535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8316B-E5B4-EE76-A6E9-6A63D1EF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68D60-F6C9-3EDB-98BC-CEB919F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3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F4433-E93C-0231-E3A0-A29F56FB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47C8A-A6B0-A7CB-D7E9-C6506AF4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04F7F-2C86-53B4-450E-0CAA882A9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E4283-3560-5171-9A19-0F5991C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8137C-5347-5B77-BA6A-B2CD460F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AA1F7-740F-92A2-0281-0D4F378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FA9B-2719-620D-2336-0F5D79F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BC6D5-1837-AC4E-9FBD-D7DB5BDE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86B4E-9777-53CB-5EB7-7AF5FF50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1A7F7-21C6-2B87-AD52-34B0B58BE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6CBF2-FA9F-47FD-4424-CF5433895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0B0B1-1389-A1CD-D343-EBA7D276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FD7CA-66F0-5590-1CB6-E2A9457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2BFE34-4BA5-D597-3E0C-034ADB10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AB09-C714-8DC2-0D8E-D24528E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79AE8-F91F-40C2-EF29-0D73ED9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69B3F9-3B2C-574B-4671-9AE9B860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DED6E-8EDB-FA1C-DEE7-64429C2B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01FCA9-30D3-F394-D5B5-29DCD3BC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2418A2-8827-F1B3-8AB3-42034760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7A1D8-EB0D-96EA-65A3-62E7C435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14AA0-E559-B836-72EA-8E0CBA70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939E3-4E85-EC26-C4E8-B7C1581B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FB214-8F51-116B-1006-EC7060C05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04647-8DC6-5893-6CCA-369E3AC5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85A64-C06A-BE84-9DF7-663EE9F8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47C9B-6F8E-A3AB-C569-3741A29C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7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07488-213A-66E3-5B74-163557B2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DE135-1DFD-0D2C-8145-9B8C9F216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4C4DD-90FD-A8CB-3F86-123B51A2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11E19-4903-3AF8-BA34-0C8257E6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B9AE7-3FA1-1F45-020A-212BC84E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7D386-3758-EE07-5E12-A672547A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8F79C-2CF6-791A-C9C6-43B68AEF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FF2D7-0E81-7A98-C5F2-C3DC2F41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C34E4-CCDC-DA87-CD5A-DF5D2AE31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682E3-F6CF-4F41-B666-646F7358A37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D8943-CA6C-C15D-8853-2D22E9B0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B372C-5140-5198-E3F9-D9787D711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DDE0D-9C0E-4145-872C-4924E8E64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6140-E6BA-B2D4-2925-B3B1322AE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E719BA-04C9-6D2C-3CA4-5A63C2D4C5C9}"/>
              </a:ext>
            </a:extLst>
          </p:cNvPr>
          <p:cNvSpPr txBox="1"/>
          <p:nvPr/>
        </p:nvSpPr>
        <p:spPr>
          <a:xfrm>
            <a:off x="395785" y="419682"/>
            <a:ext cx="938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많이 쓰지만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직접 만들지 않은 에너지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7BAFD-600F-9155-66C5-A89847A1609B}"/>
              </a:ext>
            </a:extLst>
          </p:cNvPr>
          <p:cNvSpPr txBox="1"/>
          <p:nvPr/>
        </p:nvSpPr>
        <p:spPr>
          <a:xfrm>
            <a:off x="589448" y="1382819"/>
            <a:ext cx="11050102" cy="4593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AD8D5B-E7BA-0E81-6D14-B520BCF5C98D}"/>
              </a:ext>
            </a:extLst>
          </p:cNvPr>
          <p:cNvSpPr txBox="1"/>
          <p:nvPr/>
        </p:nvSpPr>
        <p:spPr>
          <a:xfrm>
            <a:off x="830748" y="2001449"/>
            <a:ext cx="1004793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제작배경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9FBA35-2324-6C30-1AAC-3C7A9F08A6F0}"/>
              </a:ext>
            </a:extLst>
          </p:cNvPr>
          <p:cNvGrpSpPr/>
          <p:nvPr/>
        </p:nvGrpSpPr>
        <p:grpSpPr>
          <a:xfrm>
            <a:off x="715222" y="2190347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621A7CE-56EE-55F5-28FE-CB5479EE833E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B15034F-6AD4-FEB3-F34C-EB892AF81B09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73CFE4-2FF4-C573-A166-977A659EFC3E}"/>
              </a:ext>
            </a:extLst>
          </p:cNvPr>
          <p:cNvGrpSpPr/>
          <p:nvPr/>
        </p:nvGrpSpPr>
        <p:grpSpPr>
          <a:xfrm>
            <a:off x="456657" y="1568047"/>
            <a:ext cx="191586" cy="183356"/>
            <a:chOff x="513533" y="1232778"/>
            <a:chExt cx="191586" cy="18335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E029280-3183-82A3-D570-D9C745CCA98B}"/>
                </a:ext>
              </a:extLst>
            </p:cNvPr>
            <p:cNvGrpSpPr/>
            <p:nvPr/>
          </p:nvGrpSpPr>
          <p:grpSpPr>
            <a:xfrm>
              <a:off x="513533" y="1232778"/>
              <a:ext cx="191586" cy="183356"/>
              <a:chOff x="555013" y="1169039"/>
              <a:chExt cx="109274" cy="292392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BD2D0B8-CA57-A13F-892B-BE538A9F04DB}"/>
                  </a:ext>
                </a:extLst>
              </p:cNvPr>
              <p:cNvSpPr/>
              <p:nvPr/>
            </p:nvSpPr>
            <p:spPr>
              <a:xfrm>
                <a:off x="613978" y="1169039"/>
                <a:ext cx="50309" cy="292392"/>
              </a:xfrm>
              <a:prstGeom prst="roundRect">
                <a:avLst>
                  <a:gd name="adj" fmla="val 31430"/>
                </a:avLst>
              </a:prstGeom>
              <a:solidFill>
                <a:schemeClr val="bg1">
                  <a:lumMod val="7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FD496C9C-3220-0C38-AA6A-2D86092242BF}"/>
                  </a:ext>
                </a:extLst>
              </p:cNvPr>
              <p:cNvSpPr/>
              <p:nvPr/>
            </p:nvSpPr>
            <p:spPr>
              <a:xfrm>
                <a:off x="555013" y="1169039"/>
                <a:ext cx="98974" cy="292392"/>
              </a:xfrm>
              <a:prstGeom prst="roundRect">
                <a:avLst/>
              </a:prstGeom>
              <a:gradFill flip="none" rotWithShape="1">
                <a:gsLst>
                  <a:gs pos="12000">
                    <a:schemeClr val="accent2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97CB75B8-E408-5013-6973-C500CA8F3E6E}"/>
                </a:ext>
              </a:extLst>
            </p:cNvPr>
            <p:cNvSpPr/>
            <p:nvPr/>
          </p:nvSpPr>
          <p:spPr>
            <a:xfrm>
              <a:off x="572263" y="1280872"/>
              <a:ext cx="67500" cy="849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D99706-3740-F823-97A8-2BC63AF6F5CD}"/>
              </a:ext>
            </a:extLst>
          </p:cNvPr>
          <p:cNvSpPr txBox="1"/>
          <p:nvPr/>
        </p:nvSpPr>
        <p:spPr>
          <a:xfrm>
            <a:off x="984954" y="2467132"/>
            <a:ext cx="5810129" cy="425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전력자립도 향상을 위한 전력공급의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7DF5C-2E59-8ED5-AE96-1774EA92F891}"/>
              </a:ext>
            </a:extLst>
          </p:cNvPr>
          <p:cNvSpPr txBox="1"/>
          <p:nvPr/>
        </p:nvSpPr>
        <p:spPr>
          <a:xfrm>
            <a:off x="830747" y="2992198"/>
            <a:ext cx="9486733" cy="74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2022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경기도의 전력자립도는 약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61%.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즉 경기도가 소비하는 전력의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39%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다른 지역에서 발전한 전력을 사용하고 있음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경기도가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다른 지역에서 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끌어다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쓰는 전력량은 원자력 발전소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기의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년간 발전량과 비슷한 수치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경기도의 현재 전력자립도에 관한 수치를 다양한 시각자료를 활용하여 살펴보고자 함</a:t>
            </a:r>
            <a:endParaRPr lang="en-US" alt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08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6FEB8-E1BA-7E03-9FA8-D75FC8A18C53}"/>
              </a:ext>
            </a:extLst>
          </p:cNvPr>
          <p:cNvSpPr txBox="1"/>
          <p:nvPr/>
        </p:nvSpPr>
        <p:spPr>
          <a:xfrm>
            <a:off x="954583" y="1215135"/>
            <a:ext cx="7592517" cy="66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2022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전력 소비량은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140.5TWh,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발전량은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85.8TWh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전력자립도는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61%.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전력소비량 대비 발전량이 매우 부족한 실정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09305A-0A6C-EAD0-1DD6-818DB08A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3" y="2655217"/>
            <a:ext cx="9486900" cy="36303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331C8D5-B43E-CDC7-D01A-E1ECE404612D}"/>
              </a:ext>
            </a:extLst>
          </p:cNvPr>
          <p:cNvSpPr/>
          <p:nvPr/>
        </p:nvSpPr>
        <p:spPr>
          <a:xfrm>
            <a:off x="5540692" y="3101638"/>
            <a:ext cx="555308" cy="324836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B3C83-BA57-A084-F33E-DA2CD787C542}"/>
              </a:ext>
            </a:extLst>
          </p:cNvPr>
          <p:cNvSpPr txBox="1"/>
          <p:nvPr/>
        </p:nvSpPr>
        <p:spPr>
          <a:xfrm>
            <a:off x="7666533" y="2126286"/>
            <a:ext cx="3090367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전력자립도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(%) = 100 * 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전력발전량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전력소비량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7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43A12-D652-4EB4-64B5-A5D37F047A4C}"/>
              </a:ext>
            </a:extLst>
          </p:cNvPr>
          <p:cNvSpPr txBox="1"/>
          <p:nvPr/>
        </p:nvSpPr>
        <p:spPr>
          <a:xfrm>
            <a:off x="941883" y="1062735"/>
            <a:ext cx="10525759" cy="36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2022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전력 소비량은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140.5TWh,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발전량은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5.27TWh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신재생 전력자립도는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3.75%.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71AE5D-6566-E4FE-36B7-C77F3613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3" y="2578628"/>
            <a:ext cx="9601495" cy="3739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75DE5-3D77-8B70-0F9B-5E741DAF384F}"/>
              </a:ext>
            </a:extLst>
          </p:cNvPr>
          <p:cNvSpPr txBox="1"/>
          <p:nvPr/>
        </p:nvSpPr>
        <p:spPr>
          <a:xfrm>
            <a:off x="7120432" y="2126286"/>
            <a:ext cx="3687267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신재생 전력자립도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(%) = 100 * (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신재생 발전량 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전력소비량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21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B94C-1D5D-9DF8-78D7-999ECEAF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0508EC-1890-8B3C-33A4-4643A168ADBF}"/>
              </a:ext>
            </a:extLst>
          </p:cNvPr>
          <p:cNvSpPr/>
          <p:nvPr/>
        </p:nvSpPr>
        <p:spPr>
          <a:xfrm>
            <a:off x="965602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인구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(2013~2023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7ACF28-FD18-AE26-F28D-4D10DF62423F}"/>
              </a:ext>
            </a:extLst>
          </p:cNvPr>
          <p:cNvSpPr/>
          <p:nvPr/>
        </p:nvSpPr>
        <p:spPr>
          <a:xfrm>
            <a:off x="4487947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지역내 총생산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(2012~2022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B8F18E-DB34-ECA6-D234-B765773F8214}"/>
              </a:ext>
            </a:extLst>
          </p:cNvPr>
          <p:cNvSpPr/>
          <p:nvPr/>
        </p:nvSpPr>
        <p:spPr>
          <a:xfrm>
            <a:off x="7951687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사업체 수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(2012~2022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1D02AD-D7A5-7485-C7C9-C18B7EF02477}"/>
              </a:ext>
            </a:extLst>
          </p:cNvPr>
          <p:cNvSpPr txBox="1"/>
          <p:nvPr/>
        </p:nvSpPr>
        <p:spPr>
          <a:xfrm>
            <a:off x="1043483" y="834135"/>
            <a:ext cx="1052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인구가 늘고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산업활동이 증가하면 에너지소비와 온실가스 배출 증가로 이어짐．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경기도의 인구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지역내 총생산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사업체 수 증가추이를 봤을 때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에너지 수요 증가는 불가피할 것으로 보임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D0E7A-6774-3B3F-1811-4BCF3A1B0773}"/>
              </a:ext>
            </a:extLst>
          </p:cNvPr>
          <p:cNvSpPr txBox="1"/>
          <p:nvPr/>
        </p:nvSpPr>
        <p:spPr>
          <a:xfrm>
            <a:off x="678348" y="238471"/>
            <a:ext cx="3234474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인구</a:t>
            </a:r>
            <a:r>
              <a:rPr lang="en-US" altLang="ko-KR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지역내 총생산</a:t>
            </a:r>
            <a:r>
              <a:rPr lang="en-US" altLang="ko-KR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pc="-150" dirty="0" err="1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사업체수</a:t>
            </a: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추이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E11EB68-4DE7-228E-83B0-2A9E02BE6D66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488F6D9-CFBE-C7C7-8A2F-7AC07F70B596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126877E-9EF1-94BC-180A-1BAB649B12E9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44E1FBC-58B3-7873-A6F4-BECDEAF00BE8}"/>
              </a:ext>
            </a:extLst>
          </p:cNvPr>
          <p:cNvSpPr/>
          <p:nvPr/>
        </p:nvSpPr>
        <p:spPr>
          <a:xfrm>
            <a:off x="952724" y="4740069"/>
            <a:ext cx="3231388" cy="1384766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전국평균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0.035%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대비하여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1.09%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육지에서 가장 높은 인구 증가율을 보임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한편 인구가 가장 많이 감소한 지역은 서울과 부산으로 인구의 연평균 감소율은 두 지역 각각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0.77%, 0.69%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나타남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B6DDDB0-0479-1F43-B2B1-7AAEAB20E133}"/>
              </a:ext>
            </a:extLst>
          </p:cNvPr>
          <p:cNvSpPr/>
          <p:nvPr/>
        </p:nvSpPr>
        <p:spPr>
          <a:xfrm>
            <a:off x="4471983" y="4740069"/>
            <a:ext cx="3231388" cy="1384766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전국평균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0.035%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대비하여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1.09%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육지에서 가장 높은 인구 증가율을 보임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한편 인구가 가장 많이 감소한 지역은 서울과 부산으로 인구의 연평균 감소율은 두 지역 각각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0.77%, 0.69%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나타남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2B00597-1F69-FC64-D3C1-13718F85CD7E}"/>
              </a:ext>
            </a:extLst>
          </p:cNvPr>
          <p:cNvSpPr/>
          <p:nvPr/>
        </p:nvSpPr>
        <p:spPr>
          <a:xfrm>
            <a:off x="7945002" y="4740069"/>
            <a:ext cx="3231388" cy="1384766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전국평균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0.035%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대비하여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1.09%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육지에서 가장 높은 인구 증가율을 보임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한편 인구가 가장 많이 감소한 지역은 서울과 부산으로 인구의 연평균 감소율은 두 지역 각각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0.77%, 0.69%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나타남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32B6883-8F32-7CF3-D1BD-30E68A7D8B8F}"/>
              </a:ext>
            </a:extLst>
          </p:cNvPr>
          <p:cNvSpPr/>
          <p:nvPr/>
        </p:nvSpPr>
        <p:spPr>
          <a:xfrm>
            <a:off x="954514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2F670E8-2EBE-9993-367D-CA4EA6B04E29}"/>
              </a:ext>
            </a:extLst>
          </p:cNvPr>
          <p:cNvSpPr/>
          <p:nvPr/>
        </p:nvSpPr>
        <p:spPr>
          <a:xfrm>
            <a:off x="4476859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88805F-59AC-7E70-DC82-46C10D525068}"/>
              </a:ext>
            </a:extLst>
          </p:cNvPr>
          <p:cNvSpPr/>
          <p:nvPr/>
        </p:nvSpPr>
        <p:spPr>
          <a:xfrm>
            <a:off x="7940599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A0DA734-3A50-1508-5734-D23B00C9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6" y="2681837"/>
            <a:ext cx="3258440" cy="205823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1B4676F-4E47-004B-6392-75A02C69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66" y="2681837"/>
            <a:ext cx="3384284" cy="20490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95C76FB-66E0-2176-BAD9-A781E112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57" y="2653262"/>
            <a:ext cx="3308192" cy="20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DEB66-A894-F1DA-0AF1-ADF058AAB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70E9A1E-FFFC-DABA-AE2D-797D9FC16021}"/>
              </a:ext>
            </a:extLst>
          </p:cNvPr>
          <p:cNvSpPr/>
          <p:nvPr/>
        </p:nvSpPr>
        <p:spPr>
          <a:xfrm>
            <a:off x="954514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100E14-A6C8-4CB3-5F7B-E3FB84A56293}"/>
              </a:ext>
            </a:extLst>
          </p:cNvPr>
          <p:cNvSpPr/>
          <p:nvPr/>
        </p:nvSpPr>
        <p:spPr>
          <a:xfrm>
            <a:off x="954514" y="4730285"/>
            <a:ext cx="3234474" cy="117499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평균 감소율인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1.06%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3.61%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석탄소비는 꾸준히 감소하는 추세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836555-13AB-61A2-28DF-7DFA253F11CB}"/>
              </a:ext>
            </a:extLst>
          </p:cNvPr>
          <p:cNvSpPr/>
          <p:nvPr/>
        </p:nvSpPr>
        <p:spPr>
          <a:xfrm>
            <a:off x="965602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석탄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(2011~2022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D46FB8-0606-A93E-B080-2C9F967CB7CF}"/>
              </a:ext>
            </a:extLst>
          </p:cNvPr>
          <p:cNvSpPr txBox="1"/>
          <p:nvPr/>
        </p:nvSpPr>
        <p:spPr>
          <a:xfrm>
            <a:off x="678347" y="238471"/>
            <a:ext cx="2849713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화석연료 소비 추이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FF9D4C2-0CE5-88DF-0946-063D62587EB7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309451D-E26F-9964-C728-E529F9DBE6AE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E660A32-672C-9282-8D4F-058A0B624E68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CE191D1F-4916-ABBB-4EA3-A14337F1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9" y="2783124"/>
            <a:ext cx="3152302" cy="1796497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E4B9175-7AB1-FF29-24D2-74CA6A112FB2}"/>
              </a:ext>
            </a:extLst>
          </p:cNvPr>
          <p:cNvSpPr/>
          <p:nvPr/>
        </p:nvSpPr>
        <p:spPr>
          <a:xfrm>
            <a:off x="4476859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5961F17-7AC7-5451-FB82-D8083C6D8AD6}"/>
              </a:ext>
            </a:extLst>
          </p:cNvPr>
          <p:cNvSpPr/>
          <p:nvPr/>
        </p:nvSpPr>
        <p:spPr>
          <a:xfrm>
            <a:off x="4476859" y="4730285"/>
            <a:ext cx="3234474" cy="117499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평균 증가율인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1.25%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0.893%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유류소비는 다른 지역 대비 크게 증가하고 있지 않음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2AEE678-D426-FB0F-E3E1-6907C3218250}"/>
              </a:ext>
            </a:extLst>
          </p:cNvPr>
          <p:cNvSpPr/>
          <p:nvPr/>
        </p:nvSpPr>
        <p:spPr>
          <a:xfrm>
            <a:off x="4487947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유류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(2011~2022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D0567D-206F-4DF3-AE99-16CC8E10568B}"/>
              </a:ext>
            </a:extLst>
          </p:cNvPr>
          <p:cNvSpPr/>
          <p:nvPr/>
        </p:nvSpPr>
        <p:spPr>
          <a:xfrm>
            <a:off x="7940599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17BE197-DC8C-AFD2-1F15-C0F3532DC1B2}"/>
              </a:ext>
            </a:extLst>
          </p:cNvPr>
          <p:cNvSpPr/>
          <p:nvPr/>
        </p:nvSpPr>
        <p:spPr>
          <a:xfrm>
            <a:off x="7940599" y="4730285"/>
            <a:ext cx="3234474" cy="117499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평균 증가율인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1.31%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1.07%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가스소비는 다른 지역 대비 크게 증가하고 있지 않음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9FB3D4C-582A-62E5-98EC-979A1E0FC04B}"/>
              </a:ext>
            </a:extLst>
          </p:cNvPr>
          <p:cNvSpPr/>
          <p:nvPr/>
        </p:nvSpPr>
        <p:spPr>
          <a:xfrm>
            <a:off x="7951687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가스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(2011~2022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BB3263D-A671-026F-BF4D-C59151E62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980" y="2824685"/>
            <a:ext cx="3245562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BC10A5B-0003-980A-C49A-2CBC8826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30" y="2824685"/>
            <a:ext cx="3234474" cy="1671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D1B564-F7BD-3305-620E-2281F93216F8}"/>
              </a:ext>
            </a:extLst>
          </p:cNvPr>
          <p:cNvSpPr txBox="1"/>
          <p:nvPr/>
        </p:nvSpPr>
        <p:spPr>
          <a:xfrm>
            <a:off x="1043483" y="834135"/>
            <a:ext cx="1052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경기도의 화석연료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석탄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유류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가스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소비는 다른 지역 대비 눈에 띄게 증가하고 있지는 않음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 장에서 살펴볼 수 있듯이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전력소비의 증가율이 가파름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09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35A69-3A4D-B4DE-B6D1-2D8FC4866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3821DA-914D-274E-B059-4F5D6F43BDA9}"/>
              </a:ext>
            </a:extLst>
          </p:cNvPr>
          <p:cNvSpPr/>
          <p:nvPr/>
        </p:nvSpPr>
        <p:spPr>
          <a:xfrm>
            <a:off x="954514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6B423F-D573-8F96-C3B8-AAEB0D91EE57}"/>
              </a:ext>
            </a:extLst>
          </p:cNvPr>
          <p:cNvSpPr/>
          <p:nvPr/>
        </p:nvSpPr>
        <p:spPr>
          <a:xfrm>
            <a:off x="954514" y="4730285"/>
            <a:ext cx="3234474" cy="117499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평균 증가율인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1.70%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3.44%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전력소비의 증가율은 전국 대비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 이상을 기록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12A302-3034-97FB-83CC-33D0EB42DE69}"/>
              </a:ext>
            </a:extLst>
          </p:cNvPr>
          <p:cNvSpPr/>
          <p:nvPr/>
        </p:nvSpPr>
        <p:spPr>
          <a:xfrm>
            <a:off x="965602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전체 전력소비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(2012~2022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469F64-3654-F221-EBFE-B98965DB89EA}"/>
              </a:ext>
            </a:extLst>
          </p:cNvPr>
          <p:cNvSpPr txBox="1"/>
          <p:nvPr/>
        </p:nvSpPr>
        <p:spPr>
          <a:xfrm>
            <a:off x="678348" y="238471"/>
            <a:ext cx="1734652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전력소비 추이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00A9CB-971E-E69C-C496-E5EED4CB6654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06ED1D4-5BFA-78FD-537F-5A385E0DA73D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0FA8C1C-5AB8-9B0C-551B-B4E757C4375C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429C37-4B67-8C05-9DC5-A2217F30987C}"/>
              </a:ext>
            </a:extLst>
          </p:cNvPr>
          <p:cNvSpPr/>
          <p:nvPr/>
        </p:nvSpPr>
        <p:spPr>
          <a:xfrm>
            <a:off x="4476859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8C01898-DC79-17B5-5CE9-0D241A4EFB08}"/>
              </a:ext>
            </a:extLst>
          </p:cNvPr>
          <p:cNvSpPr/>
          <p:nvPr/>
        </p:nvSpPr>
        <p:spPr>
          <a:xfrm>
            <a:off x="4476859" y="4730285"/>
            <a:ext cx="3234474" cy="117499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평균 증가율인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1.61%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4.03%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산업부문 전력소비의 증가율 또한 전국 대비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 이상을 기록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경기도는 국내 산업부문 전력소비량의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25.3% (1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</a:t>
            </a:r>
            <a:r>
              <a:rPr lang="ko-KR" altLang="en-US" sz="12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사용할만큼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전력소비량 또한 매우 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32CA5FA-494B-33DF-E4F0-ACA1D6EBE865}"/>
              </a:ext>
            </a:extLst>
          </p:cNvPr>
          <p:cNvSpPr/>
          <p:nvPr/>
        </p:nvSpPr>
        <p:spPr>
          <a:xfrm>
            <a:off x="4487947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산업부문 전력소비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(2012~2022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A87C24C-2AEA-D35E-51DC-0CCD9ACAE886}"/>
              </a:ext>
            </a:extLst>
          </p:cNvPr>
          <p:cNvSpPr/>
          <p:nvPr/>
        </p:nvSpPr>
        <p:spPr>
          <a:xfrm>
            <a:off x="7940599" y="2672695"/>
            <a:ext cx="3234474" cy="205823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8712E4F-5EB0-7FC9-270A-31E87C9E5EDB}"/>
              </a:ext>
            </a:extLst>
          </p:cNvPr>
          <p:cNvSpPr/>
          <p:nvPr/>
        </p:nvSpPr>
        <p:spPr>
          <a:xfrm>
            <a:off x="7940599" y="4730285"/>
            <a:ext cx="3234474" cy="1174992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 평균 증가율인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1.56%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경기도는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2.62%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전국에서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2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번째로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증가율이 가파른 것으로 나타남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경기도는 국내 건물부문 전력소비량의 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25.9% (1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</a:t>
            </a:r>
            <a:r>
              <a:rPr lang="en-US" altLang="ko-KR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</a:t>
            </a:r>
            <a:r>
              <a:rPr lang="ko-KR" altLang="en-US" sz="12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사용할만큼</a:t>
            </a:r>
            <a:r>
              <a:rPr lang="ko-KR" altLang="en-US" sz="12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전력소비량 또한 매우 큼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2576B17-F8F6-1C56-177E-FE26A9D33B1B}"/>
              </a:ext>
            </a:extLst>
          </p:cNvPr>
          <p:cNvSpPr/>
          <p:nvPr/>
        </p:nvSpPr>
        <p:spPr>
          <a:xfrm>
            <a:off x="7951687" y="2085841"/>
            <a:ext cx="3234474" cy="5868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건물부문 전력소비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(2012~2022 </a:t>
            </a:r>
            <a:r>
              <a:rPr lang="ko-KR" altLang="en-US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sz="14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60BC1E-D4E1-FA87-028C-BEFC293A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75" y="2808789"/>
            <a:ext cx="3379838" cy="19601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49642C-29E5-4871-95D6-513B3956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946" y="2856607"/>
            <a:ext cx="3245562" cy="19065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387FAF-703F-5935-01F7-EC9256EC7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30" y="2808790"/>
            <a:ext cx="3273462" cy="1921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7B297-C4E1-319B-BCE0-E90CFBCC477A}"/>
              </a:ext>
            </a:extLst>
          </p:cNvPr>
          <p:cNvSpPr txBox="1"/>
          <p:nvPr/>
        </p:nvSpPr>
        <p:spPr>
          <a:xfrm>
            <a:off x="1043483" y="834135"/>
            <a:ext cx="1052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경기도에는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전력집약적인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산업이 많이 위치하고 있어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전력소비 증가 추이가 빠른 것으로 나타남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11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C52480-3B38-6411-4039-BA872701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31" y="2836777"/>
            <a:ext cx="10254361" cy="3432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B16CA-855B-FB4F-A9DA-5F3AD72FF43E}"/>
              </a:ext>
            </a:extLst>
          </p:cNvPr>
          <p:cNvSpPr txBox="1"/>
          <p:nvPr/>
        </p:nvSpPr>
        <p:spPr>
          <a:xfrm>
            <a:off x="678348" y="238471"/>
            <a:ext cx="2312502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최종에너지소비 원별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AF4539-C628-91FE-192B-EB17C2F8924C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44FDF1E-54CB-FE0A-7080-DB96F963AD7C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E8DEDA2-F944-B64B-CC60-8009CAA037A9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1F472D4-D3E7-FC34-DD13-545D23932A16}"/>
              </a:ext>
            </a:extLst>
          </p:cNvPr>
          <p:cNvSpPr txBox="1"/>
          <p:nvPr/>
        </p:nvSpPr>
        <p:spPr>
          <a:xfrm>
            <a:off x="1043483" y="834135"/>
            <a:ext cx="1052575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경기도는 에너지원 중 전력에 가장 많이 의존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38%,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석유제품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36%,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가스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17%,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열에너지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신재생 및 기타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석탄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1%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석유제품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50%,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석탄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12%,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가스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12%,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신재생 및 기타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4%,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열에너지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1%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altLang="ko-KR" sz="1400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7BF28-4840-EC91-FDDC-FE5325D6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37" y="2658210"/>
            <a:ext cx="8559526" cy="354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B0BB0-4047-C136-E928-C5B023D618DE}"/>
              </a:ext>
            </a:extLst>
          </p:cNvPr>
          <p:cNvSpPr txBox="1"/>
          <p:nvPr/>
        </p:nvSpPr>
        <p:spPr>
          <a:xfrm>
            <a:off x="678347" y="238471"/>
            <a:ext cx="2849713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산업부문 에너지 소비의 원별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5820F9-726C-7D60-E9D8-833BD2CFB64A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3168FE5-DD84-5C31-1D9F-B371481DA73A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B4941C-6D03-3377-D697-8650EAAE611F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6791D7-6209-49F5-41C4-FAB871B878FF}"/>
              </a:ext>
            </a:extLst>
          </p:cNvPr>
          <p:cNvSpPr txBox="1"/>
          <p:nvPr/>
        </p:nvSpPr>
        <p:spPr>
          <a:xfrm>
            <a:off x="1043483" y="834135"/>
            <a:ext cx="10525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 latinLnBrk="0">
              <a:spcBef>
                <a:spcPts val="600"/>
              </a:spcBef>
              <a:spcAft>
                <a:spcPts val="600"/>
              </a:spcAft>
              <a:defRPr/>
            </a:pPr>
            <a:r>
              <a:rPr lang="ko-KR" altLang="en-US" sz="16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경기도는 </a:t>
            </a:r>
            <a:r>
              <a:rPr lang="ko-KR" altLang="en-US" sz="1600" b="1" u="sng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집약 산업</a:t>
            </a:r>
            <a:r>
              <a:rPr lang="ko-KR" altLang="en-US" sz="16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밀집해 전력소비 비중이 높음</a:t>
            </a:r>
            <a:r>
              <a:rPr lang="en-US" altLang="ko-KR" sz="16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산업부문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64%,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가스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17%,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석유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12%,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신재생 및 기타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석탄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2%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   국 산업부문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석유제품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50%,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석탄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17%,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가스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8%,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신재생 및 기타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11101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4EFE-672D-C165-7E35-ACA3A5A2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9E7FE7-7603-EA4A-5C17-B4005262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74" y="1802889"/>
            <a:ext cx="8688376" cy="4976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E81FB-999D-A5BB-8219-CB077500CA78}"/>
              </a:ext>
            </a:extLst>
          </p:cNvPr>
          <p:cNvSpPr txBox="1"/>
          <p:nvPr/>
        </p:nvSpPr>
        <p:spPr>
          <a:xfrm>
            <a:off x="5618962" y="1889842"/>
            <a:ext cx="2174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</a:t>
            </a:r>
            <a:endParaRPr lang="en-US" altLang="ko-KR" b="1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전력소비량 </a:t>
            </a:r>
            <a:r>
              <a:rPr lang="en-US" altLang="ko-KR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vs. </a:t>
            </a:r>
            <a:r>
              <a:rPr lang="ko-KR" altLang="en-US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발전량</a:t>
            </a:r>
            <a:endParaRPr lang="ko-KR" altLang="en-US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AC1C7-CECA-4CD7-466A-64E729108F79}"/>
              </a:ext>
            </a:extLst>
          </p:cNvPr>
          <p:cNvSpPr txBox="1"/>
          <p:nvPr/>
        </p:nvSpPr>
        <p:spPr>
          <a:xfrm>
            <a:off x="678347" y="238471"/>
            <a:ext cx="2474427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소비 </a:t>
            </a:r>
            <a:r>
              <a:rPr lang="en-US" altLang="ko-KR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vs.</a:t>
            </a: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발전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F867E7-CE60-EEA2-BD6F-C51F3AC37EE4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C9DF910-3AA2-9074-6DD8-6261ACC9077D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657A53B-4216-D555-2711-BF2B37704218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8F726C-F22D-9D37-4F8A-F99958E7886E}"/>
              </a:ext>
            </a:extLst>
          </p:cNvPr>
          <p:cNvSpPr txBox="1"/>
          <p:nvPr/>
        </p:nvSpPr>
        <p:spPr>
          <a:xfrm>
            <a:off x="833120" y="782587"/>
            <a:ext cx="10525759" cy="96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아래 그림의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축은 전력소비량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y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축은 발전량을 보여주고 있고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시도별로 연도별 점을 이어 선으로 나타내었다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기울기가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 선을 보조선으로 표시 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해놓았으며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보조선 위에 위치한 지역은 전력 발전량이 소비량보다 많은 지역이고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반대로 보조선 아래에 위치한 지역은 전력 소비량이 발전량 보다 많은 지역을 나타낸다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경기도의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2022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전력 소비량은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140.5TWh,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발전량은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85.8TWh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전력자급률이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61%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전력소비량 대비 발전량이 매우 부족한 실정이다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44C58F4-DCB8-79C0-AC1E-108A4E83F6C5}"/>
              </a:ext>
            </a:extLst>
          </p:cNvPr>
          <p:cNvSpPr/>
          <p:nvPr/>
        </p:nvSpPr>
        <p:spPr>
          <a:xfrm>
            <a:off x="9490857" y="3362325"/>
            <a:ext cx="181781" cy="2119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55C5CAB-CF6C-E1F3-FE20-493FD3C6F5AB}"/>
              </a:ext>
            </a:extLst>
          </p:cNvPr>
          <p:cNvCxnSpPr>
            <a:cxnSpLocks/>
            <a:stCxn id="2" idx="6"/>
            <a:endCxn id="13" idx="6"/>
          </p:cNvCxnSpPr>
          <p:nvPr/>
        </p:nvCxnSpPr>
        <p:spPr>
          <a:xfrm flipV="1">
            <a:off x="9672638" y="1604055"/>
            <a:ext cx="65819" cy="1864236"/>
          </a:xfrm>
          <a:prstGeom prst="bentConnector3">
            <a:avLst>
              <a:gd name="adj1" fmla="val 4473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672458A-D045-898A-8178-7F5C4D6D4079}"/>
              </a:ext>
            </a:extLst>
          </p:cNvPr>
          <p:cNvSpPr/>
          <p:nvPr/>
        </p:nvSpPr>
        <p:spPr>
          <a:xfrm>
            <a:off x="9556676" y="1498089"/>
            <a:ext cx="181781" cy="211931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6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10057D2-EDAB-726B-9B46-0E07ED89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69" y="1802440"/>
            <a:ext cx="8702782" cy="499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A5C95-E978-3CBA-794B-09DCF74F23A4}"/>
              </a:ext>
            </a:extLst>
          </p:cNvPr>
          <p:cNvSpPr txBox="1"/>
          <p:nvPr/>
        </p:nvSpPr>
        <p:spPr>
          <a:xfrm>
            <a:off x="678346" y="238471"/>
            <a:ext cx="5551003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산업부문 </a:t>
            </a:r>
            <a:r>
              <a:rPr lang="en-US" altLang="ko-KR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RE100: </a:t>
            </a: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산업부문 전력 소비 </a:t>
            </a:r>
            <a:r>
              <a:rPr lang="en-US" altLang="ko-KR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vs.</a:t>
            </a: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재생에너지 발전량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D4DEB-2474-C375-0628-CD24658DC477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7B1E89-2D43-F0B2-74B6-606F61E07671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F4576AB-0B5B-4E42-49AC-3B1AF5A1E8C8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47AA53-9029-3C29-BA99-BBBE51E1FF19}"/>
              </a:ext>
            </a:extLst>
          </p:cNvPr>
          <p:cNvSpPr txBox="1"/>
          <p:nvPr/>
        </p:nvSpPr>
        <p:spPr>
          <a:xfrm>
            <a:off x="833120" y="782587"/>
            <a:ext cx="10525759" cy="96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아래 그림의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축은 산업부문의 전력소비량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y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축은 재생에너지 발전량을 보여주고 있고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시도별로 연도별 점을 이어 선으로 나타내었다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기울기가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 선을 보조선으로 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표시해놓았으며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제주도를 제외한 모든 지역이 보조선 아래에 위치하고 있음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이는 모든 지역이 기업들의 전력수요를 지역 내 재생에너지 발전량으로 충당할 수 없음을 의미한다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경기도의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2022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산업부문 전력소비량은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74.06TWh,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재생에너지 발전량은 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3.72TWh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기록하였다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DE5FD-48BC-93BD-FD49-1D3499E236AB}"/>
              </a:ext>
            </a:extLst>
          </p:cNvPr>
          <p:cNvSpPr txBox="1"/>
          <p:nvPr/>
        </p:nvSpPr>
        <p:spPr>
          <a:xfrm>
            <a:off x="3819525" y="2079439"/>
            <a:ext cx="4032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</a:t>
            </a:r>
            <a:endParaRPr lang="en-US" altLang="ko-KR" b="1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산업부문 전력소비량 </a:t>
            </a:r>
            <a:r>
              <a:rPr lang="en-US" altLang="ko-KR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vs. </a:t>
            </a:r>
            <a:r>
              <a:rPr lang="ko-KR" altLang="en-US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재생에너지 발전량</a:t>
            </a:r>
            <a:endParaRPr lang="ko-KR" altLang="en-US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84AA82-327E-1D5E-701A-CDF9039E10CE}"/>
              </a:ext>
            </a:extLst>
          </p:cNvPr>
          <p:cNvSpPr/>
          <p:nvPr/>
        </p:nvSpPr>
        <p:spPr>
          <a:xfrm>
            <a:off x="9395607" y="5950397"/>
            <a:ext cx="181781" cy="2119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40D9DCB-2CBA-086D-24E7-7297D54CAB8E}"/>
              </a:ext>
            </a:extLst>
          </p:cNvPr>
          <p:cNvCxnSpPr>
            <a:cxnSpLocks/>
            <a:stCxn id="17" idx="6"/>
            <a:endCxn id="19" idx="6"/>
          </p:cNvCxnSpPr>
          <p:nvPr/>
        </p:nvCxnSpPr>
        <p:spPr>
          <a:xfrm flipH="1" flipV="1">
            <a:off x="7319107" y="1601348"/>
            <a:ext cx="2258281" cy="4455015"/>
          </a:xfrm>
          <a:prstGeom prst="bentConnector3">
            <a:avLst>
              <a:gd name="adj1" fmla="val -101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0ED7A9C8-FB64-16AF-19DE-ECA56AE4C130}"/>
              </a:ext>
            </a:extLst>
          </p:cNvPr>
          <p:cNvSpPr/>
          <p:nvPr/>
        </p:nvSpPr>
        <p:spPr>
          <a:xfrm>
            <a:off x="7137326" y="1495382"/>
            <a:ext cx="181781" cy="211931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9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FFDCC83-C8A2-7320-0571-313158A4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45838"/>
            <a:ext cx="8086725" cy="32467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A9D86-762B-37E1-1363-DB66C88FA642}"/>
              </a:ext>
            </a:extLst>
          </p:cNvPr>
          <p:cNvSpPr/>
          <p:nvPr/>
        </p:nvSpPr>
        <p:spPr>
          <a:xfrm>
            <a:off x="2024062" y="1107738"/>
            <a:ext cx="914400" cy="8410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C501-F798-0558-95B3-741C09206EB4}"/>
              </a:ext>
            </a:extLst>
          </p:cNvPr>
          <p:cNvSpPr txBox="1"/>
          <p:nvPr/>
        </p:nvSpPr>
        <p:spPr>
          <a:xfrm>
            <a:off x="326388" y="4930135"/>
            <a:ext cx="3832543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/>
              <a:t>[1] </a:t>
            </a:r>
            <a:r>
              <a:rPr lang="ko-KR" altLang="en-US" sz="1050" dirty="0"/>
              <a:t>가장 왼쪽은 경기도 발전량의 연료별 구성</a:t>
            </a:r>
            <a:r>
              <a:rPr lang="en-US" altLang="ko-KR" sz="1050" dirty="0"/>
              <a:t>, </a:t>
            </a:r>
            <a:r>
              <a:rPr lang="ko-KR" altLang="en-US" sz="1050" dirty="0"/>
              <a:t>즉 어떤 에너지원으로 발전했는지를 보여줍니다</a:t>
            </a:r>
            <a:r>
              <a:rPr lang="en-US" altLang="ko-KR" sz="1050" dirty="0"/>
              <a:t>.</a:t>
            </a:r>
            <a:br>
              <a:rPr lang="ko-KR" altLang="en-US" sz="800" dirty="0"/>
            </a:br>
            <a:r>
              <a:rPr lang="en-US" altLang="ko-KR" sz="1050" dirty="0"/>
              <a:t>LNG </a:t>
            </a:r>
            <a:r>
              <a:rPr lang="ko-KR" altLang="en-US" sz="1050" dirty="0"/>
              <a:t>발전이 전체의 대부분을 차지하며</a:t>
            </a:r>
            <a:r>
              <a:rPr lang="en-US" altLang="ko-KR" sz="1050" dirty="0"/>
              <a:t>, 92.2%</a:t>
            </a:r>
            <a:r>
              <a:rPr lang="ko-KR" altLang="en-US" sz="1050" dirty="0"/>
              <a:t>에 해당합니다</a:t>
            </a:r>
            <a:r>
              <a:rPr lang="en-US" altLang="ko-KR" sz="1050" dirty="0"/>
              <a:t>.</a:t>
            </a:r>
            <a:br>
              <a:rPr lang="ko-KR" altLang="en-US" sz="800" dirty="0"/>
            </a:br>
            <a:r>
              <a:rPr lang="ko-KR" altLang="en-US" sz="1050" dirty="0"/>
              <a:t>신재생 발전은 </a:t>
            </a:r>
            <a:r>
              <a:rPr lang="en-US" altLang="ko-KR" sz="1050" dirty="0"/>
              <a:t>4,456 GWh, </a:t>
            </a:r>
            <a:r>
              <a:rPr lang="ko-KR" altLang="en-US" sz="1050" dirty="0"/>
              <a:t>약 </a:t>
            </a:r>
            <a:r>
              <a:rPr lang="en-US" altLang="ko-KR" sz="1050" dirty="0"/>
              <a:t>5.2%</a:t>
            </a:r>
            <a:r>
              <a:rPr lang="ko-KR" altLang="en-US" sz="1050" dirty="0"/>
              <a:t>를 차지하며</a:t>
            </a:r>
            <a:r>
              <a:rPr lang="en-US" altLang="ko-KR" sz="1050" dirty="0"/>
              <a:t>,</a:t>
            </a:r>
            <a:br>
              <a:rPr lang="ko-KR" altLang="en-US" sz="800" dirty="0"/>
            </a:br>
            <a:r>
              <a:rPr lang="ko-KR" altLang="en-US" sz="1050" dirty="0"/>
              <a:t>석탄 발전은 </a:t>
            </a:r>
            <a:r>
              <a:rPr lang="en-US" altLang="ko-KR" sz="1050" dirty="0"/>
              <a:t>1,728 GWh</a:t>
            </a:r>
            <a:r>
              <a:rPr lang="ko-KR" altLang="en-US" sz="1050" dirty="0"/>
              <a:t>로 약 </a:t>
            </a:r>
            <a:r>
              <a:rPr lang="en-US" altLang="ko-KR" sz="1050" dirty="0"/>
              <a:t>2.0% </a:t>
            </a:r>
            <a:r>
              <a:rPr lang="ko-KR" altLang="en-US" sz="1050" dirty="0"/>
              <a:t>수준입니다</a:t>
            </a:r>
            <a:r>
              <a:rPr lang="en-US" altLang="ko-KR" sz="1050" dirty="0"/>
              <a:t>.</a:t>
            </a:r>
            <a:br>
              <a:rPr lang="ko-KR" altLang="en-US" sz="800" dirty="0"/>
            </a:br>
            <a:r>
              <a:rPr lang="ko-KR" altLang="en-US" sz="1050" dirty="0"/>
              <a:t>이 외에 유류</a:t>
            </a:r>
            <a:r>
              <a:rPr lang="en-US" altLang="ko-KR" sz="1050" dirty="0"/>
              <a:t>, </a:t>
            </a:r>
            <a:r>
              <a:rPr lang="ko-KR" altLang="en-US" sz="1050" dirty="0"/>
              <a:t>양수</a:t>
            </a:r>
            <a:r>
              <a:rPr lang="en-US" altLang="ko-KR" sz="1050" dirty="0"/>
              <a:t>, </a:t>
            </a:r>
            <a:r>
              <a:rPr lang="ko-KR" altLang="en-US" sz="1050" dirty="0"/>
              <a:t>기타 발전이 소량 포함되어 있으며</a:t>
            </a:r>
            <a:r>
              <a:rPr lang="en-US" altLang="ko-KR" sz="1050" dirty="0"/>
              <a:t>,</a:t>
            </a:r>
            <a:br>
              <a:rPr lang="ko-KR" altLang="en-US" sz="800" dirty="0"/>
            </a:br>
            <a:r>
              <a:rPr lang="ko-KR" altLang="en-US" sz="1050" dirty="0"/>
              <a:t>이를 모두 합친 경기도 전체 발전량은 </a:t>
            </a:r>
            <a:r>
              <a:rPr lang="en-US" altLang="ko-KR" sz="1050" dirty="0"/>
              <a:t>85,780 GWh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95D0FC-0E78-4DD3-2872-BA0429154A57}"/>
              </a:ext>
            </a:extLst>
          </p:cNvPr>
          <p:cNvSpPr/>
          <p:nvPr/>
        </p:nvSpPr>
        <p:spPr>
          <a:xfrm>
            <a:off x="3345813" y="1145838"/>
            <a:ext cx="1626237" cy="4981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CCE7D-1BBB-1D21-3544-6B0F0AA3666C}"/>
              </a:ext>
            </a:extLst>
          </p:cNvPr>
          <p:cNvSpPr/>
          <p:nvPr/>
        </p:nvSpPr>
        <p:spPr>
          <a:xfrm>
            <a:off x="6162676" y="1145838"/>
            <a:ext cx="2200274" cy="7172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3E065-E3EA-ABBE-D3D3-BFEFCA822036}"/>
              </a:ext>
            </a:extLst>
          </p:cNvPr>
          <p:cNvSpPr txBox="1"/>
          <p:nvPr/>
        </p:nvSpPr>
        <p:spPr>
          <a:xfrm>
            <a:off x="4158931" y="4846395"/>
            <a:ext cx="3560128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/>
              <a:t>[2]</a:t>
            </a:r>
            <a:r>
              <a:rPr lang="ko-KR" altLang="en-US" sz="1050" dirty="0"/>
              <a:t> 경기도에서 국내 전체 전력 발전량</a:t>
            </a:r>
            <a:r>
              <a:rPr lang="en-US" altLang="ko-KR" sz="1050" dirty="0"/>
              <a:t>(594,400 GWh)</a:t>
            </a:r>
            <a:r>
              <a:rPr lang="ko-KR" altLang="en-US" sz="1050" dirty="0"/>
              <a:t>의 </a:t>
            </a:r>
            <a:endParaRPr lang="en-US" altLang="ko-KR" sz="1050" dirty="0"/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dirty="0"/>
              <a:t>약 </a:t>
            </a:r>
            <a:r>
              <a:rPr lang="en-US" altLang="ko-KR" sz="1050" dirty="0"/>
              <a:t>14.4%</a:t>
            </a:r>
            <a:r>
              <a:rPr lang="ko-KR" altLang="en-US" sz="1050" dirty="0"/>
              <a:t>를 발전하였습니다</a:t>
            </a:r>
            <a:r>
              <a:rPr lang="en-US" altLang="ko-KR" sz="1050" dirty="0"/>
              <a:t>.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EC2CB-2379-984D-1404-0A4A754B905D}"/>
              </a:ext>
            </a:extLst>
          </p:cNvPr>
          <p:cNvSpPr txBox="1"/>
          <p:nvPr/>
        </p:nvSpPr>
        <p:spPr>
          <a:xfrm>
            <a:off x="4158930" y="5663862"/>
            <a:ext cx="3560129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/>
              <a:t>[3] </a:t>
            </a:r>
            <a:r>
              <a:rPr lang="ko-KR" altLang="en-US" sz="1050" dirty="0"/>
              <a:t>경기도에서 국내 전체 전력 소비량</a:t>
            </a:r>
            <a:r>
              <a:rPr lang="en-US" altLang="ko-KR" sz="1050" dirty="0"/>
              <a:t>(547,933 GWh)</a:t>
            </a:r>
            <a:r>
              <a:rPr lang="ko-KR" altLang="en-US" sz="1050" dirty="0"/>
              <a:t>의 약 </a:t>
            </a:r>
            <a:r>
              <a:rPr lang="en-US" altLang="ko-KR" sz="1050" dirty="0"/>
              <a:t>25.6%</a:t>
            </a:r>
            <a:r>
              <a:rPr lang="ko-KR" altLang="en-US" sz="1050" dirty="0"/>
              <a:t>를 소비하였습니다</a:t>
            </a:r>
            <a:r>
              <a:rPr lang="en-US" altLang="ko-KR" sz="1050" dirty="0"/>
              <a:t>.</a:t>
            </a:r>
            <a:endParaRPr lang="en-US" altLang="ko-KR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419BF-AB66-30EC-BF87-602F1FC048B2}"/>
              </a:ext>
            </a:extLst>
          </p:cNvPr>
          <p:cNvSpPr txBox="1"/>
          <p:nvPr/>
        </p:nvSpPr>
        <p:spPr>
          <a:xfrm>
            <a:off x="8098472" y="4848767"/>
            <a:ext cx="345313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/>
              <a:t>[4] </a:t>
            </a:r>
            <a:r>
              <a:rPr lang="ko-KR" altLang="en-US" sz="1050" dirty="0"/>
              <a:t>이 중 가장 많은 비중을 차지하는 부문은 산업부문으로 전체의 약 </a:t>
            </a:r>
            <a:r>
              <a:rPr lang="en-US" altLang="ko-KR" sz="1050" dirty="0"/>
              <a:t>52.7%</a:t>
            </a:r>
            <a:r>
              <a:rPr lang="ko-KR" altLang="en-US" sz="1050" dirty="0"/>
              <a:t>에 해당하는 </a:t>
            </a:r>
            <a:r>
              <a:rPr lang="en-US" altLang="ko-KR" sz="1050" dirty="0"/>
              <a:t>74,060 GWh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 </a:t>
            </a:r>
            <a:r>
              <a:rPr lang="ko-KR" altLang="en-US" sz="1050" dirty="0"/>
              <a:t>다음으로는 상업 및 공공부문이 </a:t>
            </a:r>
            <a:r>
              <a:rPr lang="en-US" altLang="ko-KR" sz="1050" dirty="0"/>
              <a:t>44,011 GWh</a:t>
            </a:r>
            <a:r>
              <a:rPr lang="ko-KR" altLang="en-US" sz="1050" dirty="0"/>
              <a:t>로 </a:t>
            </a:r>
            <a:r>
              <a:rPr lang="en-US" altLang="ko-KR" sz="1050" dirty="0"/>
              <a:t>31.3%, </a:t>
            </a:r>
            <a:r>
              <a:rPr lang="ko-KR" altLang="en-US" sz="1050" dirty="0"/>
              <a:t>가정 부문이 </a:t>
            </a:r>
            <a:r>
              <a:rPr lang="en-US" altLang="ko-KR" sz="1050" dirty="0"/>
              <a:t>21,128 GWh</a:t>
            </a:r>
            <a:r>
              <a:rPr lang="ko-KR" altLang="en-US" sz="1050" dirty="0"/>
              <a:t>로 </a:t>
            </a:r>
            <a:r>
              <a:rPr lang="en-US" altLang="ko-KR" sz="1050" dirty="0"/>
              <a:t>15.0%</a:t>
            </a:r>
            <a:r>
              <a:rPr lang="ko-KR" altLang="en-US" sz="1050" dirty="0"/>
              <a:t>를 차지합니다</a:t>
            </a:r>
            <a:r>
              <a:rPr lang="en-US" altLang="ko-KR" sz="105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45B71-4DF8-1CD3-0F25-E6795B9FF635}"/>
              </a:ext>
            </a:extLst>
          </p:cNvPr>
          <p:cNvSpPr txBox="1"/>
          <p:nvPr/>
        </p:nvSpPr>
        <p:spPr>
          <a:xfrm>
            <a:off x="1745296" y="979285"/>
            <a:ext cx="293053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/>
              <a:t>1</a:t>
            </a:r>
            <a:endParaRPr lang="en-US" altLang="ko-KR" sz="105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D76A4-16DA-76E4-CA2B-58C43C4612F9}"/>
              </a:ext>
            </a:extLst>
          </p:cNvPr>
          <p:cNvSpPr txBox="1"/>
          <p:nvPr/>
        </p:nvSpPr>
        <p:spPr>
          <a:xfrm>
            <a:off x="3082448" y="941185"/>
            <a:ext cx="293053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endParaRPr lang="en-US" altLang="ko-KR" sz="105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09F49-F705-9B72-B50E-CBA9AD1026C5}"/>
              </a:ext>
            </a:extLst>
          </p:cNvPr>
          <p:cNvSpPr txBox="1"/>
          <p:nvPr/>
        </p:nvSpPr>
        <p:spPr>
          <a:xfrm>
            <a:off x="5855335" y="916295"/>
            <a:ext cx="293053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endParaRPr lang="en-US" altLang="ko-KR" sz="105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05DF9F-E8B1-3FD0-A3E1-6A25DF27E92B}"/>
              </a:ext>
            </a:extLst>
          </p:cNvPr>
          <p:cNvSpPr/>
          <p:nvPr/>
        </p:nvSpPr>
        <p:spPr>
          <a:xfrm>
            <a:off x="8836342" y="1107738"/>
            <a:ext cx="1237298" cy="8410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DCBE2-C083-D38A-7E0B-CBEC5E870793}"/>
              </a:ext>
            </a:extLst>
          </p:cNvPr>
          <p:cNvSpPr txBox="1"/>
          <p:nvPr/>
        </p:nvSpPr>
        <p:spPr>
          <a:xfrm>
            <a:off x="8612982" y="932504"/>
            <a:ext cx="278766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DB61E-C75E-4B2B-AA83-E84F0EA76A4D}"/>
              </a:ext>
            </a:extLst>
          </p:cNvPr>
          <p:cNvSpPr txBox="1"/>
          <p:nvPr/>
        </p:nvSpPr>
        <p:spPr>
          <a:xfrm>
            <a:off x="678347" y="238471"/>
            <a:ext cx="2474427" cy="4593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pc="-15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지역별 전력 수급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9D25EE-48C6-998C-3AE4-73050F6CEA09}"/>
              </a:ext>
            </a:extLst>
          </p:cNvPr>
          <p:cNvGrpSpPr/>
          <p:nvPr/>
        </p:nvGrpSpPr>
        <p:grpSpPr>
          <a:xfrm>
            <a:off x="562822" y="474456"/>
            <a:ext cx="115526" cy="110563"/>
            <a:chOff x="555013" y="1169039"/>
            <a:chExt cx="109274" cy="29239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0E74952-952C-6155-D2F1-5B12DBA922BB}"/>
                </a:ext>
              </a:extLst>
            </p:cNvPr>
            <p:cNvSpPr/>
            <p:nvPr/>
          </p:nvSpPr>
          <p:spPr>
            <a:xfrm>
              <a:off x="613978" y="1169039"/>
              <a:ext cx="50309" cy="292392"/>
            </a:xfrm>
            <a:prstGeom prst="roundRect">
              <a:avLst>
                <a:gd name="adj" fmla="val 3143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FC6B2C8-B409-5D0E-B766-AFB26DAF03D6}"/>
                </a:ext>
              </a:extLst>
            </p:cNvPr>
            <p:cNvSpPr/>
            <p:nvPr/>
          </p:nvSpPr>
          <p:spPr>
            <a:xfrm>
              <a:off x="555013" y="1169039"/>
              <a:ext cx="98974" cy="292392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98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965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KoPub돋움체 Light</vt:lpstr>
      <vt:lpstr>Arial</vt:lpstr>
      <vt:lpstr>Wingdings</vt:lpstr>
      <vt:lpstr>경기천년제목 Bold</vt:lpstr>
      <vt:lpstr>경기천년제목 Light</vt:lpstr>
      <vt:lpstr>경기천년제목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 윤원</dc:creator>
  <cp:lastModifiedBy>Seungho Jeon</cp:lastModifiedBy>
  <cp:revision>23</cp:revision>
  <dcterms:created xsi:type="dcterms:W3CDTF">2025-07-02T00:49:38Z</dcterms:created>
  <dcterms:modified xsi:type="dcterms:W3CDTF">2025-07-15T07:08:52Z</dcterms:modified>
</cp:coreProperties>
</file>