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924" r:id="rId2"/>
    <p:sldId id="941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90C51-1C7D-4E40-BAE7-3F43FFF6FCC6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51477-7224-4BE6-B789-4E4950083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2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65E7F-EF74-B9BA-771B-FDAC67992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D605EC-FC83-123B-F6A5-56791A8B9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D3CC6F-8F77-7863-A984-6E12FA2D6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A0DC4E-46B7-3237-AD1A-8FEF4C94B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7460F-AEDC-4B82-BD66-345C82A073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2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0798B-684B-6CFB-1B58-F02F73A5E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FBD830-F4F3-ED8E-001C-7C8A48DB3C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34113B-E489-34F1-E455-9B6B1C6D2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8AB283-116A-F871-FE15-B3C10E551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7460F-AEDC-4B82-BD66-345C82A073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28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036E7-9A17-AB5D-0DA7-88CBB0D2F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EA2CA1-66B5-932C-F21A-2D171DF65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CF925-1CAE-A04C-3CBD-B258036C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2B464-B1A4-7795-DB59-4453D942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15528-DF58-67A2-FE27-06E8B549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0D67E-87B0-8130-F82A-40E1F38C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CD13C-9052-179B-7DC7-15170A398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FF785-4850-C6F4-B4BC-A92917EB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AD778-7925-85BF-B05A-36B19AA8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69641-E078-15C3-400C-BCB689C8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62381E-AF39-A131-6CD5-2DB008CAC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00C75-1578-B971-CA75-39F585262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5637D-221F-CB57-E0C1-A2D5BD1F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D9BB1-41FB-A0C8-0BB3-B55BC723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780F-C33D-7CF0-4257-DDEDBDF9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6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3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74DA7-2589-4AC6-DDD6-F1C3427E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6F1DF-A1AA-FA40-E5A3-C1FDC5402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5C43C-51C6-E988-3C65-5F3639BE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76737-10ED-DAC3-A0CD-64F19B0E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BDEA6-B6AF-BE22-ABB1-DEAE4BE1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1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40789-A737-3A64-A02E-1657682A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A92E8-E95C-C43B-89A5-533FD8B9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7982D-C3FD-790A-E390-032A31B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C6ABD-C7BC-4438-6AE0-870D0A7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83DA4-27D9-0791-BF76-BC9F81BA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C9500-AC0D-32F7-575C-2D1D40AE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140C9-9C2B-9997-8347-A9853FF13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1B279-2BE9-A6AB-9BD6-F4AD0C4F8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EB9443-1640-ACD3-D6D6-98799F4C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9DFCF-9239-1EF2-35AD-7BEB983A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6A83F-41E7-9345-4451-990F1C98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1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04AE6-0690-44D2-B755-B2E92DFE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2C6DD-054B-6942-E7E6-F8C218EF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891DA-8C79-41B1-C83C-CF09759DD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5728D-9544-92FD-1D07-704E8E7D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49FA07-9A37-0102-6A25-2CA0B8145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F7009-99FE-D362-11EF-E27E6CCC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7EC82C-5649-444F-F3FD-5D05141A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69B6B7-DD46-91F7-61C1-260487F8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0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017A2-CDE3-20F5-17A4-3613486A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05786-E131-81CC-93ED-A4BF9A48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9A328F-417B-8DEB-A4CD-E18FA949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59580D-0829-87BE-B043-B12E4D2F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9C1C8-18F5-3731-CEAC-6E4E01D1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E84A40-4A27-91DC-1511-06386B23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B841D-C609-C50A-44A0-F32AB537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7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9748B-F788-5718-4C5D-6D5CDA0A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DD507-33F4-029C-FBAD-72A115B8D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19D7C-D206-C933-4FF4-ED3952B7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BF04B-5947-11FE-EBA3-78F7E6F1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0F660-9FC9-0B0F-999E-B735207F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8387A-C067-DF04-0C75-787E59FA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9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61007-C77D-16F0-3F79-B2DCDD36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D6B119-AE1F-655D-9C26-329C94F69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FB3B6-1A58-ADCA-F82B-2AB61B21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969E5-0D6D-1D84-5A84-551E0174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02420-666D-FF49-69C3-D538103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56E69-7BAA-78B7-6828-BC50C0BA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0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B7D6EB-D808-A43C-7C0E-1D5322F8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9E03F-A41C-5D92-03C5-84D4F0DE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3601F-6B76-90A6-6102-8F770420A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32CF8-0843-4499-96EB-8B06EBAD580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EF7C1-661C-DC30-5C1B-451AB6FF3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5A6A6-C40F-848F-3E5D-7C00FCE6B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17916-C40D-4F86-BBB4-09AA9478A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47F2-202D-C755-049D-7DF18BA42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A70E2-CE70-2BF9-6A6D-8DFEDC9C9DCB}"/>
              </a:ext>
            </a:extLst>
          </p:cNvPr>
          <p:cNvSpPr txBox="1"/>
          <p:nvPr/>
        </p:nvSpPr>
        <p:spPr>
          <a:xfrm>
            <a:off x="1088829" y="300382"/>
            <a:ext cx="3340296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시</a:t>
            </a:r>
            <a:r>
              <a:rPr lang="ko-KR" altLang="en-US" sz="3000" spc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sz="3000" b="0" i="0" u="none" strike="noStrike" kern="1200" cap="none" spc="0" normalizeH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도별 사회경제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8634C-CB2C-3F6E-1DA0-F6728456E0C0}"/>
              </a:ext>
            </a:extLst>
          </p:cNvPr>
          <p:cNvSpPr txBox="1"/>
          <p:nvPr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00</a:t>
            </a:r>
            <a:endParaRPr kumimoji="0" lang="ko-KR" altLang="en-US" sz="32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F56459-423A-C153-9F0F-5F3BC3E49384}"/>
              </a:ext>
            </a:extLst>
          </p:cNvPr>
          <p:cNvSpPr/>
          <p:nvPr/>
        </p:nvSpPr>
        <p:spPr>
          <a:xfrm>
            <a:off x="301624" y="1473019"/>
            <a:ext cx="11166476" cy="2004457"/>
          </a:xfrm>
          <a:prstGeom prst="rect">
            <a:avLst/>
          </a:prstGeom>
          <a:solidFill>
            <a:schemeClr val="accent1">
              <a:lumMod val="10000"/>
              <a:lumOff val="90000"/>
              <a:alpha val="37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28" name="사각형: 둥근 모서리 16">
            <a:extLst>
              <a:ext uri="{FF2B5EF4-FFF2-40B4-BE49-F238E27FC236}">
                <a16:creationId xmlns:a16="http://schemas.microsoft.com/office/drawing/2014/main" id="{18D6C63C-2100-8CF4-98E7-D374A4E5469C}"/>
              </a:ext>
            </a:extLst>
          </p:cNvPr>
          <p:cNvSpPr/>
          <p:nvPr/>
        </p:nvSpPr>
        <p:spPr>
          <a:xfrm>
            <a:off x="422978" y="1289091"/>
            <a:ext cx="5587297" cy="28242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F691A-388E-8F1D-E79E-BA7C0B94C4D1}"/>
              </a:ext>
            </a:extLst>
          </p:cNvPr>
          <p:cNvSpPr txBox="1"/>
          <p:nvPr/>
        </p:nvSpPr>
        <p:spPr>
          <a:xfrm>
            <a:off x="358729" y="1243205"/>
            <a:ext cx="54991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ln w="3175">
                  <a:solidFill>
                    <a:srgbClr val="FFFFFF">
                      <a:alpha val="10000"/>
                    </a:srgbClr>
                  </a:solidFill>
                </a:ln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최근 </a:t>
            </a:r>
            <a:r>
              <a:rPr kumimoji="1" lang="en-US" altLang="ko-KR" dirty="0">
                <a:ln w="3175">
                  <a:solidFill>
                    <a:srgbClr val="FFFFFF">
                      <a:alpha val="10000"/>
                    </a:srgbClr>
                  </a:solidFill>
                </a:ln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</a:t>
            </a:r>
            <a:r>
              <a:rPr kumimoji="1" lang="ko-KR" altLang="en-US" dirty="0">
                <a:ln w="3175">
                  <a:solidFill>
                    <a:srgbClr val="FFFFFF">
                      <a:alpha val="10000"/>
                    </a:srgbClr>
                  </a:solidFill>
                </a:ln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년간 인구</a:t>
            </a:r>
            <a:r>
              <a:rPr kumimoji="1" lang="en-US" altLang="ko-KR" dirty="0">
                <a:ln w="3175">
                  <a:solidFill>
                    <a:srgbClr val="FFFFFF">
                      <a:alpha val="10000"/>
                    </a:srgbClr>
                  </a:solidFill>
                </a:ln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GRDP, </a:t>
            </a:r>
            <a:r>
              <a:rPr kumimoji="1" lang="ko-KR" altLang="en-US" dirty="0">
                <a:ln w="3175">
                  <a:solidFill>
                    <a:srgbClr val="FFFFFF">
                      <a:alpha val="10000"/>
                    </a:srgbClr>
                  </a:solidFill>
                </a:ln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사업체 수 증가 추이</a:t>
            </a:r>
            <a:endParaRPr kumimoji="1" lang="en-US" altLang="ko-KR" dirty="0">
              <a:ln w="3175">
                <a:solidFill>
                  <a:srgbClr val="FFFFFF">
                    <a:alpha val="10000"/>
                  </a:srgbClr>
                </a:solidFill>
              </a:ln>
              <a:solidFill>
                <a:srgbClr val="FFFFFF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7F7644-2929-4D28-65FD-C32A42E52426}"/>
              </a:ext>
            </a:extLst>
          </p:cNvPr>
          <p:cNvSpPr txBox="1"/>
          <p:nvPr/>
        </p:nvSpPr>
        <p:spPr>
          <a:xfrm>
            <a:off x="364763" y="1661731"/>
            <a:ext cx="1116286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인구와 경제규모의 성장으로 인해 전력수요 증가 예상</a:t>
            </a:r>
            <a:endParaRPr lang="en-US" altLang="ko-KR" kern="80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인구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0.035%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1.09%.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전국에서 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높은 증가율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(GRDP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2.65%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4.65%.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전국에서 가장 높은 증가율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사업체 수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0.8%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2.30%.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전국에서 가장 높은 증가율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D1D40A-B164-27CA-58CE-8C8C4510B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49"/>
          <a:stretch/>
        </p:blipFill>
        <p:spPr>
          <a:xfrm>
            <a:off x="149428" y="4075701"/>
            <a:ext cx="3581691" cy="1634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0FFB19-716A-4B1E-4B50-E4F59195E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4" t="85607"/>
          <a:stretch/>
        </p:blipFill>
        <p:spPr>
          <a:xfrm>
            <a:off x="471636" y="5716352"/>
            <a:ext cx="3193671" cy="2906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0933E9-6395-09EB-609C-5861441CB4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06"/>
          <a:stretch/>
        </p:blipFill>
        <p:spPr>
          <a:xfrm>
            <a:off x="4169310" y="4075701"/>
            <a:ext cx="3581691" cy="16365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643C1D-8E02-BC3A-B616-0963B7E105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102"/>
          <a:stretch/>
        </p:blipFill>
        <p:spPr>
          <a:xfrm>
            <a:off x="8304444" y="4075701"/>
            <a:ext cx="3581690" cy="16324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C4531B-B778-C0B7-A654-40B791EC919A}"/>
              </a:ext>
            </a:extLst>
          </p:cNvPr>
          <p:cNvSpPr txBox="1"/>
          <p:nvPr/>
        </p:nvSpPr>
        <p:spPr>
          <a:xfrm>
            <a:off x="743083" y="3742408"/>
            <a:ext cx="2548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인구 증가율 </a:t>
            </a:r>
            <a:r>
              <a:rPr lang="en-US" altLang="ko-KR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(2013~2023 </a:t>
            </a:r>
            <a:r>
              <a:rPr lang="ko-KR" altLang="en-US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연평균</a:t>
            </a:r>
            <a:r>
              <a:rPr lang="en-US" altLang="ko-KR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14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378341-2001-6ED6-5ED0-44A37AE5C3CB}"/>
              </a:ext>
            </a:extLst>
          </p:cNvPr>
          <p:cNvSpPr txBox="1"/>
          <p:nvPr/>
        </p:nvSpPr>
        <p:spPr>
          <a:xfrm>
            <a:off x="2486025" y="4779511"/>
            <a:ext cx="13144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전국평균</a:t>
            </a:r>
            <a:r>
              <a:rPr lang="en-US" altLang="ko-KR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0.035 % </a:t>
            </a:r>
            <a:endParaRPr lang="ko-KR" altLang="en-US" sz="12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6FED2-27BA-3CD0-EB9B-B363617B5EF3}"/>
              </a:ext>
            </a:extLst>
          </p:cNvPr>
          <p:cNvSpPr txBox="1"/>
          <p:nvPr/>
        </p:nvSpPr>
        <p:spPr>
          <a:xfrm>
            <a:off x="5361509" y="6277913"/>
            <a:ext cx="66103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출처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전승호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·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김한수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(2024).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 시도 및 </a:t>
            </a:r>
            <a:r>
              <a:rPr lang="ko-KR" altLang="en-US" sz="1050" kern="80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시군구의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온실가스 배출 요인 분해 분석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재생에너지 보급의 필요성 도출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자원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·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환경경제연구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33(4), 343-378.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6A435-2243-AB7E-97EC-799E3BAABE8A}"/>
              </a:ext>
            </a:extLst>
          </p:cNvPr>
          <p:cNvSpPr txBox="1"/>
          <p:nvPr/>
        </p:nvSpPr>
        <p:spPr>
          <a:xfrm>
            <a:off x="6633673" y="4494990"/>
            <a:ext cx="1260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전국평균</a:t>
            </a:r>
            <a:r>
              <a:rPr lang="en-US" altLang="ko-KR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2.65 % </a:t>
            </a:r>
            <a:endParaRPr lang="ko-KR" altLang="en-US" sz="12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48112C-7A0A-BD82-6C4C-BC89072E0AC8}"/>
              </a:ext>
            </a:extLst>
          </p:cNvPr>
          <p:cNvSpPr txBox="1"/>
          <p:nvPr/>
        </p:nvSpPr>
        <p:spPr>
          <a:xfrm>
            <a:off x="10729423" y="4494990"/>
            <a:ext cx="1260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전국평균</a:t>
            </a:r>
            <a:r>
              <a:rPr lang="en-US" altLang="ko-KR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0.80 % </a:t>
            </a:r>
            <a:endParaRPr lang="ko-KR" altLang="en-US" sz="12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F38A41-61B8-8B3D-E4D1-283C51C0A8D2}"/>
              </a:ext>
            </a:extLst>
          </p:cNvPr>
          <p:cNvSpPr txBox="1"/>
          <p:nvPr/>
        </p:nvSpPr>
        <p:spPr>
          <a:xfrm>
            <a:off x="4356101" y="3742408"/>
            <a:ext cx="330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지역내 총생산 증가율 </a:t>
            </a:r>
            <a:r>
              <a:rPr lang="en-US" altLang="ko-KR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(2012~2022</a:t>
            </a:r>
            <a:r>
              <a:rPr lang="ko-KR" altLang="en-US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연평균</a:t>
            </a:r>
            <a:r>
              <a:rPr lang="en-US" altLang="ko-KR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14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FD436-DA4F-785A-5762-5A1DEB01C6A8}"/>
              </a:ext>
            </a:extLst>
          </p:cNvPr>
          <p:cNvSpPr txBox="1"/>
          <p:nvPr/>
        </p:nvSpPr>
        <p:spPr>
          <a:xfrm>
            <a:off x="8513853" y="3742408"/>
            <a:ext cx="330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사업체 수 증가율 </a:t>
            </a:r>
            <a:r>
              <a:rPr lang="en-US" altLang="ko-KR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(2012~2022 </a:t>
            </a:r>
            <a:r>
              <a:rPr lang="ko-KR" altLang="en-US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연평균</a:t>
            </a:r>
            <a:r>
              <a:rPr lang="en-US" altLang="ko-KR" sz="1400" b="1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14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AF73FF-822D-4C06-5470-54BC6EEE4DE3}"/>
              </a:ext>
            </a:extLst>
          </p:cNvPr>
          <p:cNvSpPr txBox="1"/>
          <p:nvPr/>
        </p:nvSpPr>
        <p:spPr>
          <a:xfrm>
            <a:off x="89699" y="4023205"/>
            <a:ext cx="4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7BB3B9-B2F4-564F-2C85-6ED7A7B44437}"/>
              </a:ext>
            </a:extLst>
          </p:cNvPr>
          <p:cNvSpPr txBox="1"/>
          <p:nvPr/>
        </p:nvSpPr>
        <p:spPr>
          <a:xfrm>
            <a:off x="3910485" y="4023205"/>
            <a:ext cx="4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A16744-5ABD-3317-DDB3-3A492466AC00}"/>
              </a:ext>
            </a:extLst>
          </p:cNvPr>
          <p:cNvSpPr txBox="1"/>
          <p:nvPr/>
        </p:nvSpPr>
        <p:spPr>
          <a:xfrm>
            <a:off x="8150315" y="3934305"/>
            <a:ext cx="4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2E0F24-06FE-4278-6228-347092475AAE}"/>
              </a:ext>
            </a:extLst>
          </p:cNvPr>
          <p:cNvSpPr/>
          <p:nvPr/>
        </p:nvSpPr>
        <p:spPr>
          <a:xfrm>
            <a:off x="664369" y="4297823"/>
            <a:ext cx="188118" cy="7790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5129A5-21BC-B34B-A0C8-BB4D15B6FF34}"/>
              </a:ext>
            </a:extLst>
          </p:cNvPr>
          <p:cNvSpPr/>
          <p:nvPr/>
        </p:nvSpPr>
        <p:spPr>
          <a:xfrm>
            <a:off x="4296783" y="4149799"/>
            <a:ext cx="201204" cy="13651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5D1EF9-690E-64FE-8284-6EF947FD8053}"/>
              </a:ext>
            </a:extLst>
          </p:cNvPr>
          <p:cNvSpPr/>
          <p:nvPr/>
        </p:nvSpPr>
        <p:spPr>
          <a:xfrm>
            <a:off x="8479766" y="4147418"/>
            <a:ext cx="201204" cy="9294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16266-6B67-86D2-250B-C465F0673533}"/>
              </a:ext>
            </a:extLst>
          </p:cNvPr>
          <p:cNvSpPr txBox="1"/>
          <p:nvPr/>
        </p:nvSpPr>
        <p:spPr>
          <a:xfrm>
            <a:off x="402279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31841-5FC7-1651-B8D5-844E3EB59154}"/>
              </a:ext>
            </a:extLst>
          </p:cNvPr>
          <p:cNvSpPr txBox="1"/>
          <p:nvPr/>
        </p:nvSpPr>
        <p:spPr>
          <a:xfrm>
            <a:off x="607002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21E46-E998-A4FE-9391-622C1BF5BD77}"/>
              </a:ext>
            </a:extLst>
          </p:cNvPr>
          <p:cNvSpPr txBox="1"/>
          <p:nvPr/>
        </p:nvSpPr>
        <p:spPr>
          <a:xfrm>
            <a:off x="811725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BFBEF-9153-5EED-2430-F5113EFA4280}"/>
              </a:ext>
            </a:extLst>
          </p:cNvPr>
          <p:cNvSpPr txBox="1"/>
          <p:nvPr/>
        </p:nvSpPr>
        <p:spPr>
          <a:xfrm>
            <a:off x="1016448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83869-49CF-F61D-95D3-04248FD4E304}"/>
              </a:ext>
            </a:extLst>
          </p:cNvPr>
          <p:cNvSpPr txBox="1"/>
          <p:nvPr/>
        </p:nvSpPr>
        <p:spPr>
          <a:xfrm>
            <a:off x="3473121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4CFD9-EE8A-494D-8F26-25B1589377F3}"/>
              </a:ext>
            </a:extLst>
          </p:cNvPr>
          <p:cNvSpPr txBox="1"/>
          <p:nvPr/>
        </p:nvSpPr>
        <p:spPr>
          <a:xfrm>
            <a:off x="3268401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EE7A2-CA77-2E78-D71F-96471952A7CF}"/>
              </a:ext>
            </a:extLst>
          </p:cNvPr>
          <p:cNvSpPr txBox="1"/>
          <p:nvPr/>
        </p:nvSpPr>
        <p:spPr>
          <a:xfrm>
            <a:off x="3063678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4E023-551D-16A7-DE1A-67BAE0F32EDE}"/>
              </a:ext>
            </a:extLst>
          </p:cNvPr>
          <p:cNvSpPr txBox="1"/>
          <p:nvPr/>
        </p:nvSpPr>
        <p:spPr>
          <a:xfrm>
            <a:off x="2858955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F0C71-913E-36E2-EF70-3632DDB4AD2F}"/>
              </a:ext>
            </a:extLst>
          </p:cNvPr>
          <p:cNvSpPr txBox="1"/>
          <p:nvPr/>
        </p:nvSpPr>
        <p:spPr>
          <a:xfrm>
            <a:off x="2654232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1FC306-F450-7E1E-A5E8-A07FCB71189B}"/>
              </a:ext>
            </a:extLst>
          </p:cNvPr>
          <p:cNvSpPr txBox="1"/>
          <p:nvPr/>
        </p:nvSpPr>
        <p:spPr>
          <a:xfrm>
            <a:off x="2449509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534E34-5971-9E19-0F12-B3DF87DC9BDD}"/>
              </a:ext>
            </a:extLst>
          </p:cNvPr>
          <p:cNvSpPr txBox="1"/>
          <p:nvPr/>
        </p:nvSpPr>
        <p:spPr>
          <a:xfrm>
            <a:off x="2244786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3B2B02-95A0-0795-7951-10B3D87A9F1C}"/>
              </a:ext>
            </a:extLst>
          </p:cNvPr>
          <p:cNvSpPr txBox="1"/>
          <p:nvPr/>
        </p:nvSpPr>
        <p:spPr>
          <a:xfrm>
            <a:off x="2040063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5191A-4C73-B174-92B2-85C01F21BC60}"/>
              </a:ext>
            </a:extLst>
          </p:cNvPr>
          <p:cNvSpPr txBox="1"/>
          <p:nvPr/>
        </p:nvSpPr>
        <p:spPr>
          <a:xfrm>
            <a:off x="1835340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735D9B-5A87-EC7B-A33A-F9237CEB3DEC}"/>
              </a:ext>
            </a:extLst>
          </p:cNvPr>
          <p:cNvSpPr txBox="1"/>
          <p:nvPr/>
        </p:nvSpPr>
        <p:spPr>
          <a:xfrm>
            <a:off x="1630617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525A1F-ECF4-CE69-6942-D96E5081E60A}"/>
              </a:ext>
            </a:extLst>
          </p:cNvPr>
          <p:cNvSpPr txBox="1"/>
          <p:nvPr/>
        </p:nvSpPr>
        <p:spPr>
          <a:xfrm>
            <a:off x="1425894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D57C0E-5AF2-8C3A-3D59-65DBF589F41D}"/>
              </a:ext>
            </a:extLst>
          </p:cNvPr>
          <p:cNvSpPr txBox="1"/>
          <p:nvPr/>
        </p:nvSpPr>
        <p:spPr>
          <a:xfrm>
            <a:off x="1221171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BABBD5-51FA-8014-A94E-E082FC5B4EB9}"/>
              </a:ext>
            </a:extLst>
          </p:cNvPr>
          <p:cNvSpPr txBox="1"/>
          <p:nvPr/>
        </p:nvSpPr>
        <p:spPr>
          <a:xfrm>
            <a:off x="4254792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48F0B3-8A55-AD54-E279-6AB126231736}"/>
              </a:ext>
            </a:extLst>
          </p:cNvPr>
          <p:cNvSpPr txBox="1"/>
          <p:nvPr/>
        </p:nvSpPr>
        <p:spPr>
          <a:xfrm>
            <a:off x="7489308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4D3B29-3841-2C09-E688-657049784C1B}"/>
              </a:ext>
            </a:extLst>
          </p:cNvPr>
          <p:cNvSpPr txBox="1"/>
          <p:nvPr/>
        </p:nvSpPr>
        <p:spPr>
          <a:xfrm>
            <a:off x="4470426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FD2912-D675-E68C-3155-EA89934440C1}"/>
              </a:ext>
            </a:extLst>
          </p:cNvPr>
          <p:cNvSpPr txBox="1"/>
          <p:nvPr/>
        </p:nvSpPr>
        <p:spPr>
          <a:xfrm>
            <a:off x="4686060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CEB40F-A7F0-AF9F-4061-75AFE1F65FBB}"/>
              </a:ext>
            </a:extLst>
          </p:cNvPr>
          <p:cNvSpPr txBox="1"/>
          <p:nvPr/>
        </p:nvSpPr>
        <p:spPr>
          <a:xfrm>
            <a:off x="4901694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502D35-C5CF-CAB7-4CDC-D167915406E5}"/>
              </a:ext>
            </a:extLst>
          </p:cNvPr>
          <p:cNvSpPr txBox="1"/>
          <p:nvPr/>
        </p:nvSpPr>
        <p:spPr>
          <a:xfrm>
            <a:off x="5117328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774BC1-A631-F110-9E04-E2BE529C690C}"/>
              </a:ext>
            </a:extLst>
          </p:cNvPr>
          <p:cNvSpPr txBox="1"/>
          <p:nvPr/>
        </p:nvSpPr>
        <p:spPr>
          <a:xfrm>
            <a:off x="5332962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C91EF7-8768-7398-8401-B4090AE09E3A}"/>
              </a:ext>
            </a:extLst>
          </p:cNvPr>
          <p:cNvSpPr txBox="1"/>
          <p:nvPr/>
        </p:nvSpPr>
        <p:spPr>
          <a:xfrm>
            <a:off x="5548596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25B6B7-E66A-7FE0-FF31-92D59AC33E79}"/>
              </a:ext>
            </a:extLst>
          </p:cNvPr>
          <p:cNvSpPr txBox="1"/>
          <p:nvPr/>
        </p:nvSpPr>
        <p:spPr>
          <a:xfrm>
            <a:off x="5764230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FD936-33A5-171C-FCD4-5598EAAEAE29}"/>
              </a:ext>
            </a:extLst>
          </p:cNvPr>
          <p:cNvSpPr txBox="1"/>
          <p:nvPr/>
        </p:nvSpPr>
        <p:spPr>
          <a:xfrm>
            <a:off x="5979864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58E9FD-E1EE-D373-F68C-8B9B802B4D0A}"/>
              </a:ext>
            </a:extLst>
          </p:cNvPr>
          <p:cNvSpPr txBox="1"/>
          <p:nvPr/>
        </p:nvSpPr>
        <p:spPr>
          <a:xfrm>
            <a:off x="6195498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02390B-EC38-35FE-AE9C-F501E8D28C66}"/>
              </a:ext>
            </a:extLst>
          </p:cNvPr>
          <p:cNvSpPr txBox="1"/>
          <p:nvPr/>
        </p:nvSpPr>
        <p:spPr>
          <a:xfrm>
            <a:off x="6411132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DB2D8B-22D7-2FCF-C77A-510B845AC97C}"/>
              </a:ext>
            </a:extLst>
          </p:cNvPr>
          <p:cNvSpPr txBox="1"/>
          <p:nvPr/>
        </p:nvSpPr>
        <p:spPr>
          <a:xfrm>
            <a:off x="6626766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BF893B-FEA3-1208-F585-FD922FBD6CC9}"/>
              </a:ext>
            </a:extLst>
          </p:cNvPr>
          <p:cNvSpPr txBox="1"/>
          <p:nvPr/>
        </p:nvSpPr>
        <p:spPr>
          <a:xfrm>
            <a:off x="6842400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7C790D-F67D-B8F3-4CC9-8600C8A2AC1B}"/>
              </a:ext>
            </a:extLst>
          </p:cNvPr>
          <p:cNvSpPr txBox="1"/>
          <p:nvPr/>
        </p:nvSpPr>
        <p:spPr>
          <a:xfrm>
            <a:off x="7058034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EA8B47-175B-91A7-7809-536575BE8F01}"/>
              </a:ext>
            </a:extLst>
          </p:cNvPr>
          <p:cNvSpPr txBox="1"/>
          <p:nvPr/>
        </p:nvSpPr>
        <p:spPr>
          <a:xfrm>
            <a:off x="7273668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2904E9-9E44-A421-E560-C500FD553649}"/>
              </a:ext>
            </a:extLst>
          </p:cNvPr>
          <p:cNvSpPr txBox="1"/>
          <p:nvPr/>
        </p:nvSpPr>
        <p:spPr>
          <a:xfrm>
            <a:off x="8450556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561287-FC95-5535-88D2-DC3B85BDA9DD}"/>
              </a:ext>
            </a:extLst>
          </p:cNvPr>
          <p:cNvSpPr txBox="1"/>
          <p:nvPr/>
        </p:nvSpPr>
        <p:spPr>
          <a:xfrm>
            <a:off x="8662474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530A34-D124-9EFD-77CB-56D423B57592}"/>
              </a:ext>
            </a:extLst>
          </p:cNvPr>
          <p:cNvSpPr txBox="1"/>
          <p:nvPr/>
        </p:nvSpPr>
        <p:spPr>
          <a:xfrm>
            <a:off x="8874392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766980-3562-0F88-5EF0-38E25007DD57}"/>
              </a:ext>
            </a:extLst>
          </p:cNvPr>
          <p:cNvSpPr txBox="1"/>
          <p:nvPr/>
        </p:nvSpPr>
        <p:spPr>
          <a:xfrm>
            <a:off x="9086310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D6F547-FD95-6B36-9650-ED27C27D7492}"/>
              </a:ext>
            </a:extLst>
          </p:cNvPr>
          <p:cNvSpPr txBox="1"/>
          <p:nvPr/>
        </p:nvSpPr>
        <p:spPr>
          <a:xfrm>
            <a:off x="9298228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C0D34E-A02E-CCF5-F9B8-C1FF31143F8F}"/>
              </a:ext>
            </a:extLst>
          </p:cNvPr>
          <p:cNvSpPr txBox="1"/>
          <p:nvPr/>
        </p:nvSpPr>
        <p:spPr>
          <a:xfrm>
            <a:off x="9510146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0B972B-89B5-446B-BE6C-273CDD242F83}"/>
              </a:ext>
            </a:extLst>
          </p:cNvPr>
          <p:cNvSpPr txBox="1"/>
          <p:nvPr/>
        </p:nvSpPr>
        <p:spPr>
          <a:xfrm>
            <a:off x="9722064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D36A70-7410-4E89-031B-3BB2B65FBCBA}"/>
              </a:ext>
            </a:extLst>
          </p:cNvPr>
          <p:cNvSpPr txBox="1"/>
          <p:nvPr/>
        </p:nvSpPr>
        <p:spPr>
          <a:xfrm>
            <a:off x="9933982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E680B3-8848-14BA-CF59-23A5513C06E2}"/>
              </a:ext>
            </a:extLst>
          </p:cNvPr>
          <p:cNvSpPr txBox="1"/>
          <p:nvPr/>
        </p:nvSpPr>
        <p:spPr>
          <a:xfrm>
            <a:off x="10145900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5FB6AB-845F-F989-0B48-D40CE07BAC6E}"/>
              </a:ext>
            </a:extLst>
          </p:cNvPr>
          <p:cNvSpPr txBox="1"/>
          <p:nvPr/>
        </p:nvSpPr>
        <p:spPr>
          <a:xfrm>
            <a:off x="10357818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350D4B-4F92-57F5-7A51-756DED234DC9}"/>
              </a:ext>
            </a:extLst>
          </p:cNvPr>
          <p:cNvSpPr txBox="1"/>
          <p:nvPr/>
        </p:nvSpPr>
        <p:spPr>
          <a:xfrm>
            <a:off x="10569736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DB1944-82E9-4E82-4EDD-E038D1DE2514}"/>
              </a:ext>
            </a:extLst>
          </p:cNvPr>
          <p:cNvSpPr txBox="1"/>
          <p:nvPr/>
        </p:nvSpPr>
        <p:spPr>
          <a:xfrm>
            <a:off x="10781654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BF228B-EF12-83AA-CF03-5B2E71223D7C}"/>
              </a:ext>
            </a:extLst>
          </p:cNvPr>
          <p:cNvSpPr txBox="1"/>
          <p:nvPr/>
        </p:nvSpPr>
        <p:spPr>
          <a:xfrm>
            <a:off x="10993572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65A035-C061-D47F-6263-A84822B48F7A}"/>
              </a:ext>
            </a:extLst>
          </p:cNvPr>
          <p:cNvSpPr txBox="1"/>
          <p:nvPr/>
        </p:nvSpPr>
        <p:spPr>
          <a:xfrm>
            <a:off x="11205490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4EFD79-5303-A7BA-D139-9F3505A985E7}"/>
              </a:ext>
            </a:extLst>
          </p:cNvPr>
          <p:cNvSpPr txBox="1"/>
          <p:nvPr/>
        </p:nvSpPr>
        <p:spPr>
          <a:xfrm>
            <a:off x="11417408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D84E1B-CD01-F243-1857-4829414FBAC1}"/>
              </a:ext>
            </a:extLst>
          </p:cNvPr>
          <p:cNvSpPr txBox="1"/>
          <p:nvPr/>
        </p:nvSpPr>
        <p:spPr>
          <a:xfrm>
            <a:off x="11629321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6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78100-2118-ED16-094B-92C740555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64FAC-8CEE-E7C0-33A3-86A63555A542}"/>
              </a:ext>
            </a:extLst>
          </p:cNvPr>
          <p:cNvSpPr txBox="1"/>
          <p:nvPr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00</a:t>
            </a:r>
            <a:endParaRPr kumimoji="0" lang="ko-KR" altLang="en-US" sz="32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DD2E5F-C17D-1533-D70D-15A4DB5EF6F8}"/>
              </a:ext>
            </a:extLst>
          </p:cNvPr>
          <p:cNvSpPr/>
          <p:nvPr/>
        </p:nvSpPr>
        <p:spPr>
          <a:xfrm>
            <a:off x="301624" y="1473019"/>
            <a:ext cx="10985501" cy="2004457"/>
          </a:xfrm>
          <a:prstGeom prst="rect">
            <a:avLst/>
          </a:prstGeom>
          <a:solidFill>
            <a:schemeClr val="accent1">
              <a:lumMod val="10000"/>
              <a:lumOff val="90000"/>
              <a:alpha val="37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28" name="사각형: 둥근 모서리 16">
            <a:extLst>
              <a:ext uri="{FF2B5EF4-FFF2-40B4-BE49-F238E27FC236}">
                <a16:creationId xmlns:a16="http://schemas.microsoft.com/office/drawing/2014/main" id="{5105F62A-B2AC-0316-DF72-696ED9A67BFD}"/>
              </a:ext>
            </a:extLst>
          </p:cNvPr>
          <p:cNvSpPr/>
          <p:nvPr/>
        </p:nvSpPr>
        <p:spPr>
          <a:xfrm>
            <a:off x="422978" y="1289091"/>
            <a:ext cx="5587297" cy="28242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15847-C4A7-84D6-E6DE-28FA3224B398}"/>
              </a:ext>
            </a:extLst>
          </p:cNvPr>
          <p:cNvSpPr txBox="1"/>
          <p:nvPr/>
        </p:nvSpPr>
        <p:spPr>
          <a:xfrm>
            <a:off x="358729" y="1243205"/>
            <a:ext cx="54991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ln w="3175">
                  <a:solidFill>
                    <a:srgbClr val="FFFFFF">
                      <a:alpha val="10000"/>
                    </a:srgbClr>
                  </a:solidFill>
                </a:ln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최근 </a:t>
            </a:r>
            <a:r>
              <a:rPr kumimoji="1" lang="en-US" altLang="ko-KR" dirty="0">
                <a:ln w="3175">
                  <a:solidFill>
                    <a:srgbClr val="FFFFFF">
                      <a:alpha val="10000"/>
                    </a:srgbClr>
                  </a:solidFill>
                </a:ln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10</a:t>
            </a:r>
            <a:r>
              <a:rPr kumimoji="1" lang="ko-KR" altLang="en-US" dirty="0">
                <a:ln w="3175">
                  <a:solidFill>
                    <a:srgbClr val="FFFFFF">
                      <a:alpha val="10000"/>
                    </a:srgbClr>
                  </a:solidFill>
                </a:ln>
                <a:solidFill>
                  <a:srgbClr val="FFFF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년간 전력소비  증가 추이</a:t>
            </a:r>
            <a:endParaRPr kumimoji="1" lang="en-US" altLang="ko-KR" dirty="0">
              <a:ln w="3175">
                <a:solidFill>
                  <a:srgbClr val="FFFFFF">
                    <a:alpha val="10000"/>
                  </a:srgbClr>
                </a:solidFill>
              </a:ln>
              <a:solidFill>
                <a:srgbClr val="FFFFFF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64A06-4B2E-8E1D-2A6E-629B18FA6067}"/>
              </a:ext>
            </a:extLst>
          </p:cNvPr>
          <p:cNvSpPr txBox="1"/>
          <p:nvPr/>
        </p:nvSpPr>
        <p:spPr>
          <a:xfrm>
            <a:off x="364762" y="1661731"/>
            <a:ext cx="1092236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인구가 늘고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경제규모가 커지면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전력수요 늘어날 수 밖에 없음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(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전력 소비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1.70%,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3.44%.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전국에서 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높은 증가율</a:t>
            </a:r>
            <a:endParaRPr lang="en-US" altLang="ko-KR" kern="80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(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산업부문 전력소비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1.61%,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경기도 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4.03%.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전국에서 가장 높은 증가율</a:t>
            </a:r>
            <a:endParaRPr lang="en-US" altLang="ko-KR" kern="80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742950" lvl="1" indent="-285750" algn="just" defTabSz="457200" latinLnBrk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(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건물부문 전력소비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연평균 증가율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 </a:t>
            </a:r>
            <a:r>
              <a:rPr lang="en-US" altLang="ko-KR" sz="14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1.56%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2.62%. 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전국에서</a:t>
            </a:r>
            <a:r>
              <a:rPr lang="en-US" altLang="ko-KR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2</a:t>
            </a:r>
            <a:r>
              <a:rPr lang="ko-KR" altLang="en-US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높은 증가율</a:t>
            </a:r>
            <a:endParaRPr lang="en-US" altLang="ko-KR" kern="80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A56C8-8DAF-9986-C73A-D30C1F2F569D}"/>
              </a:ext>
            </a:extLst>
          </p:cNvPr>
          <p:cNvSpPr txBox="1"/>
          <p:nvPr/>
        </p:nvSpPr>
        <p:spPr>
          <a:xfrm>
            <a:off x="8287774" y="3747952"/>
            <a:ext cx="3649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</a:rPr>
              <a:t>건물부문 전력소비 증가율 </a:t>
            </a:r>
            <a:r>
              <a:rPr lang="en-US" altLang="ko-KR" sz="1400" b="1" spc="-100" dirty="0">
                <a:solidFill>
                  <a:srgbClr val="595959"/>
                </a:solidFill>
              </a:rPr>
              <a:t>(2012~2022 </a:t>
            </a:r>
            <a:r>
              <a:rPr lang="ko-KR" altLang="en-US" sz="1400" b="1" spc="-100" dirty="0">
                <a:solidFill>
                  <a:srgbClr val="595959"/>
                </a:solidFill>
              </a:rPr>
              <a:t>연평균</a:t>
            </a:r>
            <a:r>
              <a:rPr lang="en-US" altLang="ko-KR" sz="1400" b="1" spc="-100" dirty="0">
                <a:solidFill>
                  <a:srgbClr val="595959"/>
                </a:solidFill>
              </a:rPr>
              <a:t>)</a:t>
            </a:r>
            <a:endParaRPr lang="ko-KR" altLang="en-US" sz="1400" dirty="0">
              <a:solidFill>
                <a:srgbClr val="5959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8511A-5989-2705-0ECE-CDDA2976315A}"/>
              </a:ext>
            </a:extLst>
          </p:cNvPr>
          <p:cNvSpPr txBox="1"/>
          <p:nvPr/>
        </p:nvSpPr>
        <p:spPr>
          <a:xfrm>
            <a:off x="1088829" y="300382"/>
            <a:ext cx="3340296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시</a:t>
            </a:r>
            <a:r>
              <a:rPr lang="ko-KR" altLang="en-US" sz="3000" spc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sz="3000" b="0" i="0" u="none" strike="noStrike" kern="1200" cap="none" spc="0" normalizeH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도별 전력소비 현황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00DA5A9-D771-B66D-E562-C0A655B7FE00}"/>
              </a:ext>
            </a:extLst>
          </p:cNvPr>
          <p:cNvGrpSpPr/>
          <p:nvPr/>
        </p:nvGrpSpPr>
        <p:grpSpPr>
          <a:xfrm>
            <a:off x="4289221" y="4132825"/>
            <a:ext cx="3424423" cy="1925189"/>
            <a:chOff x="-7487706" y="7415816"/>
            <a:chExt cx="12192000" cy="6487505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6E05F5D-B5CD-0C30-091B-ACB1E33D9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487706" y="7415816"/>
              <a:ext cx="12192000" cy="5560088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1591C93-E0D6-73B3-CC84-CC3772496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114" t="85842"/>
            <a:stretch/>
          </p:blipFill>
          <p:spPr>
            <a:xfrm>
              <a:off x="-6984788" y="12984626"/>
              <a:ext cx="11543031" cy="918695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BBFDEB6-AC0D-73F5-8C7B-7AA0D8EA127F}"/>
              </a:ext>
            </a:extLst>
          </p:cNvPr>
          <p:cNvGrpSpPr/>
          <p:nvPr/>
        </p:nvGrpSpPr>
        <p:grpSpPr>
          <a:xfrm>
            <a:off x="8287774" y="4144854"/>
            <a:ext cx="3424422" cy="1925189"/>
            <a:chOff x="5175468" y="7362504"/>
            <a:chExt cx="12192000" cy="658256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B561D3A-D00C-366B-024A-42A4DEF96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4285"/>
            <a:stretch/>
          </p:blipFill>
          <p:spPr>
            <a:xfrm>
              <a:off x="5175468" y="7362504"/>
              <a:ext cx="12192000" cy="557164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E499665-8808-A115-F498-4D4778409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75" t="85325"/>
            <a:stretch/>
          </p:blipFill>
          <p:spPr>
            <a:xfrm>
              <a:off x="5673307" y="12975904"/>
              <a:ext cx="11496041" cy="969164"/>
            </a:xfrm>
            <a:prstGeom prst="rect">
              <a:avLst/>
            </a:prstGeom>
          </p:spPr>
        </p:pic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976DBABC-CF0B-3CE5-117F-1C093C2E9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3" y="4132826"/>
            <a:ext cx="3409411" cy="192518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4F8A652-7404-C003-DEC6-335EF39CAC82}"/>
              </a:ext>
            </a:extLst>
          </p:cNvPr>
          <p:cNvSpPr txBox="1"/>
          <p:nvPr/>
        </p:nvSpPr>
        <p:spPr>
          <a:xfrm>
            <a:off x="4196071" y="3747952"/>
            <a:ext cx="3649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</a:rPr>
              <a:t>산업부문 전력소비 증가율 </a:t>
            </a:r>
            <a:r>
              <a:rPr lang="en-US" altLang="ko-KR" sz="1400" b="1" spc="-100" dirty="0">
                <a:solidFill>
                  <a:srgbClr val="595959"/>
                </a:solidFill>
              </a:rPr>
              <a:t>(2012~2022 </a:t>
            </a:r>
            <a:r>
              <a:rPr lang="ko-KR" altLang="en-US" sz="1400" b="1" spc="-100" dirty="0">
                <a:solidFill>
                  <a:srgbClr val="595959"/>
                </a:solidFill>
              </a:rPr>
              <a:t>연평균</a:t>
            </a:r>
            <a:r>
              <a:rPr lang="en-US" altLang="ko-KR" sz="1400" b="1" spc="-100" dirty="0">
                <a:solidFill>
                  <a:srgbClr val="595959"/>
                </a:solidFill>
              </a:rPr>
              <a:t>)</a:t>
            </a:r>
            <a:endParaRPr lang="ko-KR" altLang="en-US" sz="1400" dirty="0">
              <a:solidFill>
                <a:srgbClr val="595959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66522-E659-2D3C-C1B5-97631E960C54}"/>
              </a:ext>
            </a:extLst>
          </p:cNvPr>
          <p:cNvSpPr txBox="1"/>
          <p:nvPr/>
        </p:nvSpPr>
        <p:spPr>
          <a:xfrm>
            <a:off x="151006" y="3747952"/>
            <a:ext cx="3649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</a:rPr>
              <a:t>전력소비 증가율 </a:t>
            </a:r>
            <a:r>
              <a:rPr lang="en-US" altLang="ko-KR" sz="1400" b="1" spc="-100" dirty="0">
                <a:solidFill>
                  <a:srgbClr val="595959"/>
                </a:solidFill>
              </a:rPr>
              <a:t>(2012~2022 </a:t>
            </a:r>
            <a:r>
              <a:rPr lang="ko-KR" altLang="en-US" sz="1400" b="1" spc="-100" dirty="0">
                <a:solidFill>
                  <a:srgbClr val="595959"/>
                </a:solidFill>
              </a:rPr>
              <a:t>연평균</a:t>
            </a:r>
            <a:r>
              <a:rPr lang="en-US" altLang="ko-KR" sz="1400" b="1" spc="-100" dirty="0">
                <a:solidFill>
                  <a:srgbClr val="595959"/>
                </a:solidFill>
              </a:rPr>
              <a:t>)</a:t>
            </a:r>
            <a:endParaRPr lang="ko-KR" altLang="en-US" sz="1400" dirty="0">
              <a:solidFill>
                <a:srgbClr val="595959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602010-E802-5B09-3CB7-1421A99503D3}"/>
              </a:ext>
            </a:extLst>
          </p:cNvPr>
          <p:cNvSpPr txBox="1"/>
          <p:nvPr/>
        </p:nvSpPr>
        <p:spPr>
          <a:xfrm>
            <a:off x="8115177" y="4055729"/>
            <a:ext cx="4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B5734F-EE89-22D8-55D3-6C7B97893EA2}"/>
              </a:ext>
            </a:extLst>
          </p:cNvPr>
          <p:cNvSpPr txBox="1"/>
          <p:nvPr/>
        </p:nvSpPr>
        <p:spPr>
          <a:xfrm>
            <a:off x="35000" y="4088893"/>
            <a:ext cx="4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55DDB8-ADBA-BF3C-90A9-89E4C4E24508}"/>
              </a:ext>
            </a:extLst>
          </p:cNvPr>
          <p:cNvSpPr/>
          <p:nvPr/>
        </p:nvSpPr>
        <p:spPr>
          <a:xfrm>
            <a:off x="567520" y="4571873"/>
            <a:ext cx="188118" cy="1138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673F62-6D44-0E67-E4C5-FEB484ECFF64}"/>
              </a:ext>
            </a:extLst>
          </p:cNvPr>
          <p:cNvSpPr/>
          <p:nvPr/>
        </p:nvSpPr>
        <p:spPr>
          <a:xfrm>
            <a:off x="4414422" y="4196518"/>
            <a:ext cx="188118" cy="1310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9D357A-77B9-F64A-A084-4844C1B6FA52}"/>
              </a:ext>
            </a:extLst>
          </p:cNvPr>
          <p:cNvSpPr/>
          <p:nvPr/>
        </p:nvSpPr>
        <p:spPr>
          <a:xfrm>
            <a:off x="8614298" y="4856434"/>
            <a:ext cx="188118" cy="82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842F52-984A-9F7F-05ED-3499BD834386}"/>
              </a:ext>
            </a:extLst>
          </p:cNvPr>
          <p:cNvSpPr txBox="1"/>
          <p:nvPr/>
        </p:nvSpPr>
        <p:spPr>
          <a:xfrm>
            <a:off x="2673585" y="4853846"/>
            <a:ext cx="11274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전국평균</a:t>
            </a:r>
            <a:r>
              <a:rPr lang="en-US" altLang="ko-KR" sz="12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1.70% </a:t>
            </a:r>
            <a:endParaRPr lang="ko-KR" altLang="en-US" sz="12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C8F5FC-EE6A-F3F3-B73C-6505DAC0F4BE}"/>
              </a:ext>
            </a:extLst>
          </p:cNvPr>
          <p:cNvSpPr txBox="1"/>
          <p:nvPr/>
        </p:nvSpPr>
        <p:spPr>
          <a:xfrm>
            <a:off x="6682434" y="4727077"/>
            <a:ext cx="1156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전국평균</a:t>
            </a:r>
            <a:r>
              <a:rPr lang="en-US" altLang="ko-KR" sz="12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1.61 % </a:t>
            </a:r>
            <a:endParaRPr lang="ko-KR" altLang="en-US" sz="12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D2E625-9A73-0BBC-7A9C-1ED9D693A2AD}"/>
              </a:ext>
            </a:extLst>
          </p:cNvPr>
          <p:cNvSpPr txBox="1"/>
          <p:nvPr/>
        </p:nvSpPr>
        <p:spPr>
          <a:xfrm>
            <a:off x="10709332" y="4910060"/>
            <a:ext cx="1156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전국평균</a:t>
            </a:r>
            <a:r>
              <a:rPr lang="en-US" altLang="ko-KR" sz="12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1.56 % </a:t>
            </a:r>
            <a:endParaRPr lang="ko-KR" altLang="en-US" sz="12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8CEBD-62D4-7A21-7F02-13A56440AD2E}"/>
              </a:ext>
            </a:extLst>
          </p:cNvPr>
          <p:cNvSpPr txBox="1"/>
          <p:nvPr/>
        </p:nvSpPr>
        <p:spPr>
          <a:xfrm>
            <a:off x="309517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1A7C1-13C7-6823-C2E5-0C4E02FF8154}"/>
              </a:ext>
            </a:extLst>
          </p:cNvPr>
          <p:cNvSpPr txBox="1"/>
          <p:nvPr/>
        </p:nvSpPr>
        <p:spPr>
          <a:xfrm>
            <a:off x="514633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441F3-E290-AA5A-CECE-2E85650731F0}"/>
              </a:ext>
            </a:extLst>
          </p:cNvPr>
          <p:cNvSpPr txBox="1"/>
          <p:nvPr/>
        </p:nvSpPr>
        <p:spPr>
          <a:xfrm>
            <a:off x="1540213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5E72B-9555-8B11-490C-F434F8D6B323}"/>
              </a:ext>
            </a:extLst>
          </p:cNvPr>
          <p:cNvSpPr txBox="1"/>
          <p:nvPr/>
        </p:nvSpPr>
        <p:spPr>
          <a:xfrm>
            <a:off x="1129981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6BC27-AB76-19D3-8085-064D47D43AB0}"/>
              </a:ext>
            </a:extLst>
          </p:cNvPr>
          <p:cNvSpPr txBox="1"/>
          <p:nvPr/>
        </p:nvSpPr>
        <p:spPr>
          <a:xfrm>
            <a:off x="2976025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DE41C-0ECB-C1FE-83D9-62D55EA244DE}"/>
              </a:ext>
            </a:extLst>
          </p:cNvPr>
          <p:cNvSpPr txBox="1"/>
          <p:nvPr/>
        </p:nvSpPr>
        <p:spPr>
          <a:xfrm>
            <a:off x="2770909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591D1-6A9D-D65E-E9D5-87EBEF4A3D6D}"/>
              </a:ext>
            </a:extLst>
          </p:cNvPr>
          <p:cNvSpPr txBox="1"/>
          <p:nvPr/>
        </p:nvSpPr>
        <p:spPr>
          <a:xfrm>
            <a:off x="3181141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15E1E-AA74-1358-259B-51F643D855CB}"/>
              </a:ext>
            </a:extLst>
          </p:cNvPr>
          <p:cNvSpPr txBox="1"/>
          <p:nvPr/>
        </p:nvSpPr>
        <p:spPr>
          <a:xfrm>
            <a:off x="1950445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659A6-C540-6088-A724-C5D08A77194F}"/>
              </a:ext>
            </a:extLst>
          </p:cNvPr>
          <p:cNvSpPr txBox="1"/>
          <p:nvPr/>
        </p:nvSpPr>
        <p:spPr>
          <a:xfrm>
            <a:off x="924865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EDCD1-41D6-C24F-04E2-46002D792DAE}"/>
              </a:ext>
            </a:extLst>
          </p:cNvPr>
          <p:cNvSpPr txBox="1"/>
          <p:nvPr/>
        </p:nvSpPr>
        <p:spPr>
          <a:xfrm>
            <a:off x="3386253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DF4C4-8D77-A56D-828A-991986C76A4C}"/>
              </a:ext>
            </a:extLst>
          </p:cNvPr>
          <p:cNvSpPr txBox="1"/>
          <p:nvPr/>
        </p:nvSpPr>
        <p:spPr>
          <a:xfrm>
            <a:off x="2565793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B074A-1294-BB3A-2216-A5CBE5745918}"/>
              </a:ext>
            </a:extLst>
          </p:cNvPr>
          <p:cNvSpPr txBox="1"/>
          <p:nvPr/>
        </p:nvSpPr>
        <p:spPr>
          <a:xfrm>
            <a:off x="1335097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35034-2EA1-332E-B141-86D4F0E9F2B4}"/>
              </a:ext>
            </a:extLst>
          </p:cNvPr>
          <p:cNvSpPr txBox="1"/>
          <p:nvPr/>
        </p:nvSpPr>
        <p:spPr>
          <a:xfrm>
            <a:off x="1745329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21F607-7610-330A-A68A-12722EAC3368}"/>
              </a:ext>
            </a:extLst>
          </p:cNvPr>
          <p:cNvSpPr txBox="1"/>
          <p:nvPr/>
        </p:nvSpPr>
        <p:spPr>
          <a:xfrm>
            <a:off x="2155561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02F64-9CDD-6295-638F-ADC412A1DE1C}"/>
              </a:ext>
            </a:extLst>
          </p:cNvPr>
          <p:cNvSpPr txBox="1"/>
          <p:nvPr/>
        </p:nvSpPr>
        <p:spPr>
          <a:xfrm>
            <a:off x="2360677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E25F0-C89D-8F06-0979-5CA8D30BF449}"/>
              </a:ext>
            </a:extLst>
          </p:cNvPr>
          <p:cNvSpPr txBox="1"/>
          <p:nvPr/>
        </p:nvSpPr>
        <p:spPr>
          <a:xfrm>
            <a:off x="719749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55BC5-44DF-347E-117D-3AB91B6FE10D}"/>
              </a:ext>
            </a:extLst>
          </p:cNvPr>
          <p:cNvSpPr txBox="1"/>
          <p:nvPr/>
        </p:nvSpPr>
        <p:spPr>
          <a:xfrm>
            <a:off x="4584794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158D5-58FD-278C-17C5-FD2E99E039F9}"/>
              </a:ext>
            </a:extLst>
          </p:cNvPr>
          <p:cNvSpPr txBox="1"/>
          <p:nvPr/>
        </p:nvSpPr>
        <p:spPr>
          <a:xfrm>
            <a:off x="4379667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9F7076-F50E-CB6C-3256-67CBCC1504D8}"/>
              </a:ext>
            </a:extLst>
          </p:cNvPr>
          <p:cNvSpPr txBox="1"/>
          <p:nvPr/>
        </p:nvSpPr>
        <p:spPr>
          <a:xfrm>
            <a:off x="6636064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8FBBAF-CEE5-71FB-03EE-38FAEAC44667}"/>
              </a:ext>
            </a:extLst>
          </p:cNvPr>
          <p:cNvSpPr txBox="1"/>
          <p:nvPr/>
        </p:nvSpPr>
        <p:spPr>
          <a:xfrm>
            <a:off x="5405302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D8C77B-F6EA-AD83-A30C-631A229FC0DE}"/>
              </a:ext>
            </a:extLst>
          </p:cNvPr>
          <p:cNvSpPr txBox="1"/>
          <p:nvPr/>
        </p:nvSpPr>
        <p:spPr>
          <a:xfrm>
            <a:off x="5815556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5DB4F-52DA-2D09-1814-537569AA94B5}"/>
              </a:ext>
            </a:extLst>
          </p:cNvPr>
          <p:cNvSpPr txBox="1"/>
          <p:nvPr/>
        </p:nvSpPr>
        <p:spPr>
          <a:xfrm>
            <a:off x="7046318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0B7EC9-8F11-E68C-2C14-7FA606168590}"/>
              </a:ext>
            </a:extLst>
          </p:cNvPr>
          <p:cNvSpPr txBox="1"/>
          <p:nvPr/>
        </p:nvSpPr>
        <p:spPr>
          <a:xfrm>
            <a:off x="7251445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9EA833-8466-C63B-068A-EE6E13EE2866}"/>
              </a:ext>
            </a:extLst>
          </p:cNvPr>
          <p:cNvSpPr txBox="1"/>
          <p:nvPr/>
        </p:nvSpPr>
        <p:spPr>
          <a:xfrm>
            <a:off x="6430937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820F08-F6AC-FA81-8D3B-141BB0481F41}"/>
              </a:ext>
            </a:extLst>
          </p:cNvPr>
          <p:cNvSpPr txBox="1"/>
          <p:nvPr/>
        </p:nvSpPr>
        <p:spPr>
          <a:xfrm>
            <a:off x="4995048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8BA87-C6C0-64FC-BE53-BD1AC0AC52E8}"/>
              </a:ext>
            </a:extLst>
          </p:cNvPr>
          <p:cNvSpPr txBox="1"/>
          <p:nvPr/>
        </p:nvSpPr>
        <p:spPr>
          <a:xfrm>
            <a:off x="7456577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1068CF-23BE-C157-D352-162479514F43}"/>
              </a:ext>
            </a:extLst>
          </p:cNvPr>
          <p:cNvSpPr txBox="1"/>
          <p:nvPr/>
        </p:nvSpPr>
        <p:spPr>
          <a:xfrm>
            <a:off x="6841191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29FBC-78BD-B68D-7E2D-8960C7E370B5}"/>
              </a:ext>
            </a:extLst>
          </p:cNvPr>
          <p:cNvSpPr txBox="1"/>
          <p:nvPr/>
        </p:nvSpPr>
        <p:spPr>
          <a:xfrm>
            <a:off x="5200175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7CD4C4-099B-73A1-48C4-E9F9797554F5}"/>
              </a:ext>
            </a:extLst>
          </p:cNvPr>
          <p:cNvSpPr txBox="1"/>
          <p:nvPr/>
        </p:nvSpPr>
        <p:spPr>
          <a:xfrm>
            <a:off x="6020683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F1E774-3EB1-849B-883B-E5A3B36DB8E8}"/>
              </a:ext>
            </a:extLst>
          </p:cNvPr>
          <p:cNvSpPr txBox="1"/>
          <p:nvPr/>
        </p:nvSpPr>
        <p:spPr>
          <a:xfrm>
            <a:off x="5610429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B40A9C-CD8C-0761-9E2C-31C3DC99AF8F}"/>
              </a:ext>
            </a:extLst>
          </p:cNvPr>
          <p:cNvSpPr txBox="1"/>
          <p:nvPr/>
        </p:nvSpPr>
        <p:spPr>
          <a:xfrm>
            <a:off x="6225810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96011C-8322-A10B-84FA-8454BE6A2F42}"/>
              </a:ext>
            </a:extLst>
          </p:cNvPr>
          <p:cNvSpPr txBox="1"/>
          <p:nvPr/>
        </p:nvSpPr>
        <p:spPr>
          <a:xfrm>
            <a:off x="4789921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CADD18-2B83-B538-FC49-14E03B18D44D}"/>
              </a:ext>
            </a:extLst>
          </p:cNvPr>
          <p:cNvSpPr txBox="1"/>
          <p:nvPr/>
        </p:nvSpPr>
        <p:spPr>
          <a:xfrm>
            <a:off x="4132255" y="5577166"/>
            <a:ext cx="4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DA4EC1-1B03-8351-EBF8-D359A4DDC7D7}"/>
              </a:ext>
            </a:extLst>
          </p:cNvPr>
          <p:cNvSpPr txBox="1"/>
          <p:nvPr/>
        </p:nvSpPr>
        <p:spPr>
          <a:xfrm>
            <a:off x="8356766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CFEB8D-7429-33DF-D46F-3C1145E94696}"/>
              </a:ext>
            </a:extLst>
          </p:cNvPr>
          <p:cNvSpPr txBox="1"/>
          <p:nvPr/>
        </p:nvSpPr>
        <p:spPr>
          <a:xfrm>
            <a:off x="8562820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01F84-D68D-8373-32D9-12EA778066CC}"/>
              </a:ext>
            </a:extLst>
          </p:cNvPr>
          <p:cNvSpPr txBox="1"/>
          <p:nvPr/>
        </p:nvSpPr>
        <p:spPr>
          <a:xfrm>
            <a:off x="8768874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CAF636-C6DA-B24E-59AC-F5F67BD60E8F}"/>
              </a:ext>
            </a:extLst>
          </p:cNvPr>
          <p:cNvSpPr txBox="1"/>
          <p:nvPr/>
        </p:nvSpPr>
        <p:spPr>
          <a:xfrm>
            <a:off x="9387036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22104F-8C5B-4A98-97F5-DA8D91A958D4}"/>
              </a:ext>
            </a:extLst>
          </p:cNvPr>
          <p:cNvSpPr txBox="1"/>
          <p:nvPr/>
        </p:nvSpPr>
        <p:spPr>
          <a:xfrm>
            <a:off x="11241522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39CCB2-E00A-B486-1FFA-E42A89B29BFA}"/>
              </a:ext>
            </a:extLst>
          </p:cNvPr>
          <p:cNvSpPr txBox="1"/>
          <p:nvPr/>
        </p:nvSpPr>
        <p:spPr>
          <a:xfrm>
            <a:off x="11035468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EDB0E7-EFDD-537A-D750-531696F4643C}"/>
              </a:ext>
            </a:extLst>
          </p:cNvPr>
          <p:cNvSpPr txBox="1"/>
          <p:nvPr/>
        </p:nvSpPr>
        <p:spPr>
          <a:xfrm>
            <a:off x="10623360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E5EBA7-A466-6629-B4FA-3FA4ABD986BA}"/>
              </a:ext>
            </a:extLst>
          </p:cNvPr>
          <p:cNvSpPr txBox="1"/>
          <p:nvPr/>
        </p:nvSpPr>
        <p:spPr>
          <a:xfrm>
            <a:off x="10417306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9B2ADF-23AC-5205-883D-9FB87CE3CD7A}"/>
              </a:ext>
            </a:extLst>
          </p:cNvPr>
          <p:cNvSpPr txBox="1"/>
          <p:nvPr/>
        </p:nvSpPr>
        <p:spPr>
          <a:xfrm>
            <a:off x="8974928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9F0814-0ED0-3D5E-8AF7-2489B47F7FB5}"/>
              </a:ext>
            </a:extLst>
          </p:cNvPr>
          <p:cNvSpPr txBox="1"/>
          <p:nvPr/>
        </p:nvSpPr>
        <p:spPr>
          <a:xfrm>
            <a:off x="10829414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72F7E8-C634-B318-F3BE-BA0FA617F51A}"/>
              </a:ext>
            </a:extLst>
          </p:cNvPr>
          <p:cNvSpPr txBox="1"/>
          <p:nvPr/>
        </p:nvSpPr>
        <p:spPr>
          <a:xfrm>
            <a:off x="10211252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F0AB30-DC5C-91E4-BC16-D889BC3C2F95}"/>
              </a:ext>
            </a:extLst>
          </p:cNvPr>
          <p:cNvSpPr txBox="1"/>
          <p:nvPr/>
        </p:nvSpPr>
        <p:spPr>
          <a:xfrm>
            <a:off x="11447574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7FFE34-66C3-D9E0-37D7-4DF34E39C58D}"/>
              </a:ext>
            </a:extLst>
          </p:cNvPr>
          <p:cNvSpPr txBox="1"/>
          <p:nvPr/>
        </p:nvSpPr>
        <p:spPr>
          <a:xfrm>
            <a:off x="9593090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F5F908-5A90-7B73-0CFE-8A95D0DDDC0B}"/>
              </a:ext>
            </a:extLst>
          </p:cNvPr>
          <p:cNvSpPr txBox="1"/>
          <p:nvPr/>
        </p:nvSpPr>
        <p:spPr>
          <a:xfrm>
            <a:off x="9799144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766FD81-6F94-F977-C5E5-936D622EBB8E}"/>
              </a:ext>
            </a:extLst>
          </p:cNvPr>
          <p:cNvSpPr txBox="1"/>
          <p:nvPr/>
        </p:nvSpPr>
        <p:spPr>
          <a:xfrm>
            <a:off x="10005198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188736-46ED-09A4-BC58-1D0512744567}"/>
              </a:ext>
            </a:extLst>
          </p:cNvPr>
          <p:cNvSpPr txBox="1"/>
          <p:nvPr/>
        </p:nvSpPr>
        <p:spPr>
          <a:xfrm>
            <a:off x="9180982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EC4BBA-27F8-FBE6-69BF-3C5607B26B45}"/>
              </a:ext>
            </a:extLst>
          </p:cNvPr>
          <p:cNvSpPr txBox="1"/>
          <p:nvPr/>
        </p:nvSpPr>
        <p:spPr>
          <a:xfrm>
            <a:off x="5361509" y="6255767"/>
            <a:ext cx="66103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출처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전승호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·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김한수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(2024).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전국 시도 및 </a:t>
            </a:r>
            <a:r>
              <a:rPr lang="ko-KR" altLang="en-US" sz="1050" kern="80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시군구의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온실가스 배출 요인 분해 분석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경기도 재생에너지 보급의 필요성 도출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자원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· </a:t>
            </a:r>
            <a:r>
              <a:rPr lang="ko-KR" altLang="en-US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환경경제연구</a:t>
            </a:r>
            <a:r>
              <a:rPr lang="en-US" altLang="ko-KR" sz="105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595959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33(4), 343-378.</a:t>
            </a:r>
          </a:p>
        </p:txBody>
      </p:sp>
    </p:spTree>
    <p:extLst>
      <p:ext uri="{BB962C8B-B14F-4D97-AF65-F5344CB8AC3E}">
        <p14:creationId xmlns:p14="http://schemas.microsoft.com/office/powerpoint/2010/main" val="335115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791C1D-FF02-4DE6-494B-6DA0EA991049}"/>
              </a:ext>
            </a:extLst>
          </p:cNvPr>
          <p:cNvSpPr/>
          <p:nvPr/>
        </p:nvSpPr>
        <p:spPr>
          <a:xfrm>
            <a:off x="-9517360" y="-8856503"/>
            <a:ext cx="26556962" cy="15231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00EFB1-8A46-5792-49C2-A4F4BAE8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765" y="-405780"/>
            <a:ext cx="12192000" cy="64624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53C4A2-07E9-FC17-6D68-B53AACB9A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8798" y="-405780"/>
            <a:ext cx="12192000" cy="65062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0944C2-9BAA-DF49-AE44-17EA19CB0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490" y="-7872058"/>
            <a:ext cx="12192000" cy="6451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851214-6F60-99F0-AEFF-B98190AB8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58798" y="-7871108"/>
            <a:ext cx="12192000" cy="6489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DAB22-B5C1-7F64-46BB-FB1B956D70EA}"/>
              </a:ext>
            </a:extLst>
          </p:cNvPr>
          <p:cNvSpPr txBox="1"/>
          <p:nvPr/>
        </p:nvSpPr>
        <p:spPr>
          <a:xfrm>
            <a:off x="-8923207" y="-7898743"/>
            <a:ext cx="80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100" dirty="0"/>
              <a:t>(%)</a:t>
            </a:r>
            <a:endParaRPr lang="ko-KR" altLang="en-US" sz="2800" b="1" spc="-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A959B-D084-A9B7-2E47-2D2AB48E065E}"/>
              </a:ext>
            </a:extLst>
          </p:cNvPr>
          <p:cNvSpPr txBox="1"/>
          <p:nvPr/>
        </p:nvSpPr>
        <p:spPr>
          <a:xfrm>
            <a:off x="-8821078" y="-8656300"/>
            <a:ext cx="22157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spc="-100" dirty="0"/>
              <a:t>(a) </a:t>
            </a:r>
            <a:r>
              <a:rPr lang="ko-KR" altLang="en-US" sz="4400" b="1" spc="-100" dirty="0"/>
              <a:t>석탄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1FD41-4FCC-3A8C-0D67-AFA434985E66}"/>
              </a:ext>
            </a:extLst>
          </p:cNvPr>
          <p:cNvSpPr txBox="1"/>
          <p:nvPr/>
        </p:nvSpPr>
        <p:spPr>
          <a:xfrm>
            <a:off x="4660490" y="-8656300"/>
            <a:ext cx="22157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spc="-100" dirty="0"/>
              <a:t>(b) </a:t>
            </a:r>
            <a:r>
              <a:rPr lang="ko-KR" altLang="en-US" sz="4400" b="1" spc="-100" dirty="0"/>
              <a:t>유류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A3D83-7204-B9AF-377E-4DAF4F51FAD6}"/>
              </a:ext>
            </a:extLst>
          </p:cNvPr>
          <p:cNvSpPr txBox="1"/>
          <p:nvPr/>
        </p:nvSpPr>
        <p:spPr>
          <a:xfrm>
            <a:off x="-8821078" y="-1169713"/>
            <a:ext cx="22157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spc="-100" dirty="0"/>
              <a:t>(c) </a:t>
            </a:r>
            <a:r>
              <a:rPr lang="ko-KR" altLang="en-US" sz="4400" b="1" spc="-100" dirty="0"/>
              <a:t>가스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35D98-A136-26AD-0862-49A90FAD0601}"/>
              </a:ext>
            </a:extLst>
          </p:cNvPr>
          <p:cNvSpPr txBox="1"/>
          <p:nvPr/>
        </p:nvSpPr>
        <p:spPr>
          <a:xfrm>
            <a:off x="4660490" y="-1169713"/>
            <a:ext cx="22157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spc="-100" dirty="0"/>
              <a:t>(d) </a:t>
            </a:r>
            <a:r>
              <a:rPr lang="ko-KR" altLang="en-US" sz="4400" b="1" spc="-100" dirty="0"/>
              <a:t>전력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1E2F2-70AB-817A-A0A3-A08EF143D8B8}"/>
              </a:ext>
            </a:extLst>
          </p:cNvPr>
          <p:cNvSpPr txBox="1"/>
          <p:nvPr/>
        </p:nvSpPr>
        <p:spPr>
          <a:xfrm>
            <a:off x="4574765" y="-3202918"/>
            <a:ext cx="80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100" dirty="0"/>
              <a:t>(%)</a:t>
            </a:r>
            <a:endParaRPr lang="ko-KR" altLang="en-US" sz="2800" b="1" spc="-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B882B-2E44-7BB4-6320-337EBB6EC295}"/>
              </a:ext>
            </a:extLst>
          </p:cNvPr>
          <p:cNvSpPr txBox="1"/>
          <p:nvPr/>
        </p:nvSpPr>
        <p:spPr>
          <a:xfrm>
            <a:off x="4385596" y="-370475"/>
            <a:ext cx="80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100" dirty="0"/>
              <a:t>(%)</a:t>
            </a:r>
            <a:endParaRPr lang="ko-KR" altLang="en-US" sz="2800" b="1" spc="-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D6B63-4313-7A1B-8761-FD900587DFDA}"/>
              </a:ext>
            </a:extLst>
          </p:cNvPr>
          <p:cNvSpPr txBox="1"/>
          <p:nvPr/>
        </p:nvSpPr>
        <p:spPr>
          <a:xfrm>
            <a:off x="-9085005" y="4302239"/>
            <a:ext cx="80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100" dirty="0"/>
              <a:t>(%)</a:t>
            </a:r>
            <a:endParaRPr lang="ko-KR" altLang="en-US" sz="2800" b="1" spc="-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9C1B9-09B8-7D47-2B46-E17A50BB27CE}"/>
              </a:ext>
            </a:extLst>
          </p:cNvPr>
          <p:cNvSpPr txBox="1"/>
          <p:nvPr/>
        </p:nvSpPr>
        <p:spPr>
          <a:xfrm>
            <a:off x="-7889029" y="-5890632"/>
            <a:ext cx="4083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spc="-100" dirty="0"/>
              <a:t>전국평균</a:t>
            </a:r>
            <a:r>
              <a:rPr lang="en-US" altLang="ko-KR" sz="3600" spc="-100" dirty="0"/>
              <a:t>: -1.06% </a:t>
            </a:r>
            <a:endParaRPr lang="ko-KR" altLang="en-US" sz="3600" spc="-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02351-CA04-9413-177B-CFCE9FD9AF8D}"/>
              </a:ext>
            </a:extLst>
          </p:cNvPr>
          <p:cNvSpPr txBox="1"/>
          <p:nvPr/>
        </p:nvSpPr>
        <p:spPr>
          <a:xfrm>
            <a:off x="-595013" y="2782669"/>
            <a:ext cx="3584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spc="-100" dirty="0"/>
              <a:t>전국평균</a:t>
            </a:r>
            <a:r>
              <a:rPr lang="en-US" altLang="ko-KR" sz="3600" spc="-100" dirty="0"/>
              <a:t>: 1.31% </a:t>
            </a:r>
            <a:endParaRPr lang="ko-KR" altLang="en-US" sz="3600" spc="-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94A83-32DB-7D1E-C73A-AB48215345B9}"/>
              </a:ext>
            </a:extLst>
          </p:cNvPr>
          <p:cNvSpPr txBox="1"/>
          <p:nvPr/>
        </p:nvSpPr>
        <p:spPr>
          <a:xfrm>
            <a:off x="13040851" y="2194764"/>
            <a:ext cx="3679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spc="-100" dirty="0"/>
              <a:t>전국평균</a:t>
            </a:r>
            <a:r>
              <a:rPr lang="en-US" altLang="ko-KR" sz="3600" spc="-100" dirty="0"/>
              <a:t>: 1.70% </a:t>
            </a:r>
            <a:endParaRPr lang="ko-KR" altLang="en-US" sz="3600" spc="-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30432-61E6-3F1D-BB07-C77E459349C9}"/>
              </a:ext>
            </a:extLst>
          </p:cNvPr>
          <p:cNvSpPr txBox="1"/>
          <p:nvPr/>
        </p:nvSpPr>
        <p:spPr>
          <a:xfrm>
            <a:off x="13040851" y="-6536963"/>
            <a:ext cx="3679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spc="-100" dirty="0"/>
              <a:t>전국평균</a:t>
            </a:r>
            <a:r>
              <a:rPr lang="en-US" altLang="ko-KR" sz="3600" spc="-100" dirty="0"/>
              <a:t>: 1.25% </a:t>
            </a:r>
            <a:endParaRPr lang="ko-KR" altLang="en-US" sz="3600" spc="-1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C17066-1426-C490-509B-13C50F1D98B1}"/>
              </a:ext>
            </a:extLst>
          </p:cNvPr>
          <p:cNvSpPr/>
          <p:nvPr/>
        </p:nvSpPr>
        <p:spPr>
          <a:xfrm>
            <a:off x="-4006238" y="-6941343"/>
            <a:ext cx="632007" cy="5572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957F4A-C4C5-A12C-F577-3C759CD27BAF}"/>
              </a:ext>
            </a:extLst>
          </p:cNvPr>
          <p:cNvSpPr/>
          <p:nvPr/>
        </p:nvSpPr>
        <p:spPr>
          <a:xfrm>
            <a:off x="8897393" y="-5462588"/>
            <a:ext cx="651420" cy="593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D8201F-7A66-8956-0B2F-470C18AE20C7}"/>
              </a:ext>
            </a:extLst>
          </p:cNvPr>
          <p:cNvSpPr/>
          <p:nvPr/>
        </p:nvSpPr>
        <p:spPr>
          <a:xfrm>
            <a:off x="-1999792" y="3569494"/>
            <a:ext cx="642480" cy="3742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421</Words>
  <Application>Microsoft Office PowerPoint</Application>
  <PresentationFormat>와이드스크린</PresentationFormat>
  <Paragraphs>144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Arial</vt:lpstr>
      <vt:lpstr>KoPub돋움체 Medium</vt:lpstr>
      <vt:lpstr>Wingdings</vt:lpstr>
      <vt:lpstr>경기천년제목 Bold</vt:lpstr>
      <vt:lpstr>경기천년제목 Light</vt:lpstr>
      <vt:lpstr>경기천년제목 Medium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Seungho Jeon</dc:creator>
  <cp:lastModifiedBy>Seungho Jeon</cp:lastModifiedBy>
  <cp:revision>4</cp:revision>
  <dcterms:created xsi:type="dcterms:W3CDTF">2025-07-15T05:01:01Z</dcterms:created>
  <dcterms:modified xsi:type="dcterms:W3CDTF">2025-07-15T07:13:09Z</dcterms:modified>
</cp:coreProperties>
</file>