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96" r:id="rId2"/>
    <p:sldId id="282" r:id="rId3"/>
    <p:sldId id="280" r:id="rId4"/>
    <p:sldId id="297" r:id="rId5"/>
    <p:sldId id="284" r:id="rId6"/>
    <p:sldId id="286" r:id="rId7"/>
    <p:sldId id="287" r:id="rId8"/>
    <p:sldId id="288" r:id="rId9"/>
    <p:sldId id="290" r:id="rId10"/>
    <p:sldId id="292" r:id="rId11"/>
    <p:sldId id="291" r:id="rId12"/>
    <p:sldId id="293" r:id="rId13"/>
    <p:sldId id="294" r:id="rId14"/>
    <p:sldId id="295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5662" autoAdjust="0"/>
  </p:normalViewPr>
  <p:slideViewPr>
    <p:cSldViewPr snapToGrid="0">
      <p:cViewPr varScale="1">
        <p:scale>
          <a:sx n="152" d="100"/>
          <a:sy n="152" d="100"/>
        </p:scale>
        <p:origin x="186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3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B435E3B-EECA-0CBF-1EF0-D1C61669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F654A2F-7650-6661-61DA-D4F463D25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1185DF52-B982-C529-412A-61EF060E3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charts.apache.org/examples/en/editor.html?c=heatmap-cartesian&amp;theme=dark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echarts.apache.org/examples/en/editor.html?c=radar&amp;theme=da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harts.apache.org/examples/en/editor.html?c=map-bar-morph&amp;theme=dar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hyperlink" Target="https://kosis.kr/statHtml/statHtml.do?orgId=210&amp;tblId=DT_21002A002&amp;conn_path=I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5486B-04A6-85A0-C594-2C7D94F1C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0</a:t>
            </a:fld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B9A6C7EB-F04C-9C40-E884-51CFA538FD12}"/>
              </a:ext>
            </a:extLst>
          </p:cNvPr>
          <p:cNvSpPr/>
          <p:nvPr/>
        </p:nvSpPr>
        <p:spPr>
          <a:xfrm>
            <a:off x="84347" y="9869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검토 의견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7474C-DD56-3A24-BDAA-BE5009C982AF}"/>
              </a:ext>
            </a:extLst>
          </p:cNvPr>
          <p:cNvSpPr txBox="1"/>
          <p:nvPr/>
        </p:nvSpPr>
        <p:spPr>
          <a:xfrm>
            <a:off x="135925" y="886117"/>
            <a:ext cx="433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트리맵</a:t>
            </a:r>
            <a:r>
              <a:rPr lang="ko-KR" altLang="en-US" dirty="0"/>
              <a:t> 차트를 하나 더 넣으려고 합니다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7C5AC2-5101-16DF-201B-F48EC408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87" y="661089"/>
            <a:ext cx="3359034" cy="2279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6D3CD-00C7-6056-3F87-DC39AF0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27" y="3112303"/>
            <a:ext cx="1748114" cy="1078697"/>
          </a:xfrm>
          <a:prstGeom prst="rect">
            <a:avLst/>
          </a:prstGeom>
        </p:spPr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227D98B5-B707-1533-7843-2AB7672B2FA5}"/>
              </a:ext>
            </a:extLst>
          </p:cNvPr>
          <p:cNvSpPr/>
          <p:nvPr/>
        </p:nvSpPr>
        <p:spPr>
          <a:xfrm>
            <a:off x="8524241" y="2967948"/>
            <a:ext cx="1752599" cy="612648"/>
          </a:xfrm>
          <a:prstGeom prst="wedgeEllipseCallout">
            <a:avLst>
              <a:gd name="adj1" fmla="val -61238"/>
              <a:gd name="adj2" fmla="val 401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추가하는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위치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슬라이드 </a:t>
            </a: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참고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EFFE21-667E-87E2-1E6E-F036F3BC4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1064875"/>
            <a:ext cx="1692233" cy="1572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AC4BE4-4E8A-362E-4425-ED2BE79A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28" y="2926726"/>
            <a:ext cx="1748114" cy="152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8FD045-5433-02D8-EFA5-DA218C52F121}"/>
              </a:ext>
            </a:extLst>
          </p:cNvPr>
          <p:cNvSpPr txBox="1"/>
          <p:nvPr/>
        </p:nvSpPr>
        <p:spPr>
          <a:xfrm>
            <a:off x="6514211" y="695829"/>
            <a:ext cx="325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전국대비 경기도 에너지 현황</a:t>
            </a:r>
            <a:endParaRPr lang="en-US" altLang="ko-KR" sz="800" b="1" dirty="0"/>
          </a:p>
          <a:p>
            <a:r>
              <a:rPr lang="en-US" altLang="ko-KR" sz="800" dirty="0"/>
              <a:t>17</a:t>
            </a:r>
            <a:r>
              <a:rPr lang="ko-KR" altLang="en-US" sz="800" dirty="0"/>
              <a:t>개시도간 에너지 현황을 비교해봅니다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E1A6CDC-AC38-2C76-7FC8-1592C320ACD2}"/>
              </a:ext>
            </a:extLst>
          </p:cNvPr>
          <p:cNvSpPr/>
          <p:nvPr/>
        </p:nvSpPr>
        <p:spPr>
          <a:xfrm>
            <a:off x="7874001" y="-177800"/>
            <a:ext cx="2402839" cy="764271"/>
          </a:xfrm>
          <a:prstGeom prst="wedgeEllipseCallout">
            <a:avLst>
              <a:gd name="adj1" fmla="val -58521"/>
              <a:gd name="adj2" fmla="val 693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문구추가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차트가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개가 생겨서 </a:t>
            </a:r>
            <a:r>
              <a:rPr lang="ko-KR" altLang="en-US" sz="1100" dirty="0" err="1">
                <a:solidFill>
                  <a:schemeClr val="tx1"/>
                </a:solidFill>
              </a:rPr>
              <a:t>설명하는게</a:t>
            </a:r>
            <a:r>
              <a:rPr lang="ko-KR" altLang="en-US" sz="1100" dirty="0">
                <a:solidFill>
                  <a:schemeClr val="tx1"/>
                </a:solidFill>
              </a:rPr>
              <a:t> 필요할 것 </a:t>
            </a:r>
            <a:r>
              <a:rPr lang="ko-KR" altLang="en-US" sz="1100" dirty="0" err="1">
                <a:solidFill>
                  <a:schemeClr val="tx1"/>
                </a:solidFill>
              </a:rPr>
              <a:t>같아서요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82631-DC8D-A1ED-85C4-6AB71C255837}"/>
              </a:ext>
            </a:extLst>
          </p:cNvPr>
          <p:cNvSpPr txBox="1"/>
          <p:nvPr/>
        </p:nvSpPr>
        <p:spPr>
          <a:xfrm>
            <a:off x="6514212" y="2517456"/>
            <a:ext cx="263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 에너지 세부 현황</a:t>
            </a:r>
            <a:endParaRPr lang="en-US" altLang="ko-KR" sz="800" b="1" dirty="0"/>
          </a:p>
          <a:p>
            <a:r>
              <a:rPr lang="ko-KR" altLang="en-US" sz="800" dirty="0"/>
              <a:t>경기도의 부문별</a:t>
            </a:r>
            <a:r>
              <a:rPr lang="en-US" altLang="ko-KR" sz="800" dirty="0"/>
              <a:t>, </a:t>
            </a:r>
            <a:r>
              <a:rPr lang="ko-KR" altLang="en-US" sz="800" dirty="0"/>
              <a:t>에너지원별 사용현황을 살펴봅니다</a:t>
            </a:r>
            <a:r>
              <a:rPr lang="en-US" altLang="ko-KR" sz="800" dirty="0"/>
              <a:t>.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CAD95-AEE6-6F91-E662-CC49D6DFAE3B}"/>
              </a:ext>
            </a:extLst>
          </p:cNvPr>
          <p:cNvSpPr/>
          <p:nvPr/>
        </p:nvSpPr>
        <p:spPr>
          <a:xfrm>
            <a:off x="6538912" y="2483316"/>
            <a:ext cx="2503487" cy="18285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E5D29-8F5A-9226-80A1-4B5260CA03FF}"/>
              </a:ext>
            </a:extLst>
          </p:cNvPr>
          <p:cNvSpPr txBox="1"/>
          <p:nvPr/>
        </p:nvSpPr>
        <p:spPr>
          <a:xfrm>
            <a:off x="17934" y="2483316"/>
            <a:ext cx="4334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시군 에너지 비교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https://echarts.apache.org/examples/en/editor.html?c=map-bar-morph&amp;theme=dark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시군별 에너지원 </a:t>
            </a:r>
            <a:r>
              <a:rPr lang="en-US" altLang="ko-KR" dirty="0">
                <a:solidFill>
                  <a:srgbClr val="FF0000"/>
                </a:solidFill>
              </a:rPr>
              <a:t>radar chart</a:t>
            </a:r>
          </a:p>
          <a:p>
            <a:r>
              <a:rPr lang="en-US" altLang="ko-KR" dirty="0">
                <a:solidFill>
                  <a:srgbClr val="FF0000"/>
                </a:solidFill>
                <a:hlinkClick r:id="rId7"/>
              </a:rPr>
              <a:t>https://echarts.apache.org/examples/en/editor.html?c=radar&amp;theme=dark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에너지밸런스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hlinkClick r:id="rId8"/>
              </a:rPr>
              <a:t>https://echarts.apache.org/examples/en/editor.html?c=heatmap-cartesian&amp;theme=dark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지도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312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기본 지도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오른쪽에 많은 정보를 표시 하므로 에너지 현황에서의 왼쪽 지도는  심플한 형태 선택만 가능한 </a:t>
            </a:r>
            <a:r>
              <a:rPr lang="en-US" altLang="ko-KR" sz="1200" dirty="0"/>
              <a:t>1</a:t>
            </a:r>
            <a:r>
              <a:rPr lang="ko-KR" altLang="en-US" sz="1200" dirty="0"/>
              <a:t>안으로 가는 것으로 제안합니다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하위 </a:t>
            </a:r>
            <a:r>
              <a:rPr lang="en-US" altLang="ko-KR" sz="1200" dirty="0"/>
              <a:t>3</a:t>
            </a:r>
            <a:r>
              <a:rPr lang="ko-KR" altLang="en-US" sz="1200" dirty="0"/>
              <a:t>안 외의 차트는 샘플 주소에서 확인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508938"/>
            <a:ext cx="2033175" cy="2381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1465913"/>
            <a:ext cx="2349776" cy="242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777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통계 지도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49" y="1465913"/>
            <a:ext cx="1882248" cy="2635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8363" y="410106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순위 및 수치 지도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3312" y="4769708"/>
            <a:ext cx="908839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 샘플 주소 </a:t>
            </a:r>
            <a:r>
              <a:rPr lang="en-US" altLang="ko-KR" dirty="0"/>
              <a:t>: https://demo.riamore.net/HTML5demo/map/index.html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1474948"/>
            <a:ext cx="2189910" cy="26545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ko-KR" altLang="en-US" dirty="0"/>
              <a:t>부문별</a:t>
            </a:r>
            <a:r>
              <a:rPr lang="en-US" altLang="ko-KR" dirty="0"/>
              <a:t>, </a:t>
            </a:r>
            <a:r>
              <a:rPr lang="ko-KR" altLang="en-US" dirty="0" err="1"/>
              <a:t>에너지원별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079" y="3957517"/>
            <a:ext cx="314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선택하는 것에 해당하는 것을 지도에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선택하였을 경우 화면 오른쪽 차트들은 어떤 것을 보여줘야 될지</a:t>
            </a:r>
            <a:r>
              <a:rPr lang="en-US" altLang="ko-KR" dirty="0"/>
              <a:t> </a:t>
            </a:r>
            <a:r>
              <a:rPr lang="ko-KR" altLang="en-US" dirty="0"/>
              <a:t>애매합니다</a:t>
            </a:r>
            <a:r>
              <a:rPr lang="en-US" altLang="ko-KR" dirty="0"/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지도에 부문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에너지원을 선택하는 부분을 넣을 경우 부문에 산업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에너지원에 가스를 선택하는 경우 지도에 표시하는 부분이 애매합니다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지도 부분에 들어가면 선택 시 우측 항목들이 어떻게 표시 되는지도 애매하여 </a:t>
            </a:r>
            <a:r>
              <a:rPr lang="en-US" altLang="ko-KR" sz="1200" dirty="0"/>
              <a:t>‘</a:t>
            </a:r>
            <a:r>
              <a:rPr lang="ko-KR" altLang="en-US" sz="1200" dirty="0"/>
              <a:t>부문별</a:t>
            </a:r>
            <a:r>
              <a:rPr lang="en-US" altLang="ko-KR" sz="1200" dirty="0"/>
              <a:t>‘, ‘</a:t>
            </a:r>
            <a:r>
              <a:rPr lang="ko-KR" altLang="en-US" sz="1200" dirty="0" err="1"/>
              <a:t>에너지원별</a:t>
            </a:r>
            <a:r>
              <a:rPr lang="en-US" altLang="ko-KR" sz="1200" dirty="0"/>
              <a:t>’ </a:t>
            </a:r>
            <a:r>
              <a:rPr lang="ko-KR" altLang="en-US" sz="1200" dirty="0"/>
              <a:t>차트 부분에 범례로 들어가서 </a:t>
            </a:r>
            <a:r>
              <a:rPr lang="en-US" altLang="ko-KR" sz="1200" dirty="0"/>
              <a:t>ON/OFF </a:t>
            </a:r>
            <a:r>
              <a:rPr lang="ko-KR" altLang="en-US" sz="1200" dirty="0"/>
              <a:t>정도가 좋을 듯 합니다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1116044" y="1407650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96" y="1485559"/>
            <a:ext cx="1369685" cy="185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1165600" y="1485559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6" y="1255416"/>
            <a:ext cx="5378260" cy="17333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295" y="298880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우측차트에서 범례를 넣고 범례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산업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수송 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선택 시 해당하는 것만 차트에 표시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95" y="3957517"/>
            <a:ext cx="1882248" cy="2635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2249" y="4159340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2249" y="4328897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32248" y="449180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731219" y="4654233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31219" y="4816664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732249" y="3996435"/>
            <a:ext cx="40494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047736" y="4159340"/>
            <a:ext cx="60708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47736" y="4322245"/>
            <a:ext cx="607081" cy="142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에너지원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47736" y="3996435"/>
            <a:ext cx="60708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021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6" y="3816007"/>
            <a:ext cx="2753424" cy="1121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90" y="3907491"/>
            <a:ext cx="2897657" cy="1029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46692" y="3539648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인당 순위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901644" y="3539647"/>
            <a:ext cx="270922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GRDP</a:t>
            </a:r>
            <a:r>
              <a:rPr lang="ko-KR" altLang="en-US" sz="1100" dirty="0"/>
              <a:t>⁴ 당 순위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11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861485" y="3612120"/>
            <a:ext cx="2811161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85" y="3934353"/>
            <a:ext cx="2764897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30642" y="3612120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42" y="4026732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0642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40659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816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302614"/>
            <a:ext cx="4067743" cy="34866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/>
              <a:t>순위 차트 보기 선택 시 </a:t>
            </a:r>
            <a:r>
              <a:rPr lang="ko-KR" altLang="en-US" sz="1200" dirty="0" err="1"/>
              <a:t>모달로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표시</a:t>
            </a:r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3" y="3751231"/>
            <a:ext cx="268610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3" y="4073464"/>
            <a:ext cx="2686106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2" y="1302614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92" y="1646676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9998" y="1318603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381441" y="3751231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158540" y="1536421"/>
            <a:ext cx="307536" cy="2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4105781" flipV="1">
            <a:off x="3251803" y="2757299"/>
            <a:ext cx="1704208" cy="27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112843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Ⅰ-7-1 (</a:t>
            </a:r>
            <a:r>
              <a:rPr lang="ko-KR" altLang="en-US" sz="1200" dirty="0"/>
              <a:t>부문별 석탄소비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Ⅰ-7-2 (</a:t>
            </a:r>
            <a:r>
              <a:rPr lang="ko-KR" altLang="en-US" sz="1200" dirty="0"/>
              <a:t>부문별 석유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Ⅰ-7-3 (</a:t>
            </a:r>
            <a:r>
              <a:rPr lang="ko-KR" altLang="en-US" sz="1200" dirty="0"/>
              <a:t>부문별 도시가스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Ⅰ-7-4 (</a:t>
            </a:r>
            <a:r>
              <a:rPr lang="ko-KR" altLang="en-US" sz="1200" dirty="0"/>
              <a:t>부문별 전력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Ⅰ-7-5 (</a:t>
            </a:r>
            <a:r>
              <a:rPr lang="ko-KR" altLang="en-US" sz="1200" dirty="0"/>
              <a:t>부문별 열에너지 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25" y="240957"/>
            <a:ext cx="960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수집데이터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지역에너지통계연보</a:t>
            </a:r>
            <a:r>
              <a:rPr lang="en-US" altLang="ko-KR" dirty="0"/>
              <a:t>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r>
              <a:rPr lang="ko-KR" altLang="en-US" dirty="0"/>
              <a:t> 에너지수급통계</a:t>
            </a:r>
            <a:endParaRPr lang="en-US" altLang="ko-KR" dirty="0"/>
          </a:p>
          <a:p>
            <a:r>
              <a:rPr lang="en-US" altLang="ko-KR" dirty="0"/>
              <a:t>      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GRDP_</a:t>
            </a:r>
            <a:r>
              <a:rPr lang="ko-KR" altLang="en-US" dirty="0"/>
              <a:t>시</a:t>
            </a:r>
            <a:r>
              <a:rPr lang="en-US" altLang="ko-KR" dirty="0"/>
              <a:t>_</a:t>
            </a:r>
            <a:r>
              <a:rPr lang="ko-KR" altLang="en-US" dirty="0"/>
              <a:t>군</a:t>
            </a:r>
            <a:r>
              <a:rPr lang="en-US" altLang="ko-KR" dirty="0"/>
              <a:t>_</a:t>
            </a:r>
            <a:r>
              <a:rPr lang="ko-KR" altLang="en-US" dirty="0"/>
              <a:t>구</a:t>
            </a:r>
            <a:endParaRPr lang="en-US" altLang="ko-KR" dirty="0"/>
          </a:p>
          <a:p>
            <a:r>
              <a:rPr lang="en-US" altLang="ko-KR" dirty="0"/>
              <a:t>      https://kosis.kr/statHtml/statHtml.do?orgId=101&amp;tblId=DT_1C65_03E&amp;conn_path=I3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https://kosis.kr/statHtml/statHtml.do?orgId=101&amp;tblId=DT_1B040A3&amp;conn_path=I3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8A31E53-2C0C-ABC0-07A0-93A53003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D1631A86-CA23-A8C3-699C-146EAF66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744453"/>
            <a:ext cx="7825507" cy="53103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9EE48E-BF6A-556D-7D01-AA5B6B16275E}"/>
              </a:ext>
            </a:extLst>
          </p:cNvPr>
          <p:cNvSpPr/>
          <p:nvPr/>
        </p:nvSpPr>
        <p:spPr>
          <a:xfrm>
            <a:off x="4899919" y="1847329"/>
            <a:ext cx="1129247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0272E8-1B4C-BFFE-BDDE-0BEAE0B933DE}"/>
              </a:ext>
            </a:extLst>
          </p:cNvPr>
          <p:cNvSpPr/>
          <p:nvPr/>
        </p:nvSpPr>
        <p:spPr>
          <a:xfrm>
            <a:off x="6070665" y="1847329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4FAA15-6327-C579-CF8C-55F3E0869DD9}"/>
              </a:ext>
            </a:extLst>
          </p:cNvPr>
          <p:cNvSpPr/>
          <p:nvPr/>
        </p:nvSpPr>
        <p:spPr>
          <a:xfrm>
            <a:off x="6835602" y="1847329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DEFE46-5A05-81D1-F466-00D7F2A28166}"/>
              </a:ext>
            </a:extLst>
          </p:cNvPr>
          <p:cNvSpPr/>
          <p:nvPr/>
        </p:nvSpPr>
        <p:spPr>
          <a:xfrm>
            <a:off x="4314877" y="486928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23C7A-2763-E124-E35C-1239AD2DB4B2}"/>
              </a:ext>
            </a:extLst>
          </p:cNvPr>
          <p:cNvSpPr/>
          <p:nvPr/>
        </p:nvSpPr>
        <p:spPr>
          <a:xfrm>
            <a:off x="4310571" y="5664171"/>
            <a:ext cx="4112843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A6D53-4A4F-D97C-BB39-8A3C7475F977}"/>
              </a:ext>
            </a:extLst>
          </p:cNvPr>
          <p:cNvSpPr/>
          <p:nvPr/>
        </p:nvSpPr>
        <p:spPr>
          <a:xfrm>
            <a:off x="-3432960" y="259852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1</a:t>
            </a:r>
            <a:r>
              <a:rPr lang="ko-KR" altLang="en-US" sz="1200" dirty="0"/>
              <a:t>인당</a:t>
            </a:r>
            <a:r>
              <a:rPr lang="en-US" altLang="ko-KR" sz="1200" dirty="0"/>
              <a:t>_</a:t>
            </a:r>
            <a:r>
              <a:rPr lang="ko-KR" altLang="en-US" sz="1200" dirty="0"/>
              <a:t>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EADB67-D32F-C060-FC4E-C8E99457E1B4}"/>
              </a:ext>
            </a:extLst>
          </p:cNvPr>
          <p:cNvSpPr/>
          <p:nvPr/>
        </p:nvSpPr>
        <p:spPr>
          <a:xfrm>
            <a:off x="-3432960" y="540418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1DA75-07CB-CB83-6582-18F3E4AE146B}"/>
              </a:ext>
            </a:extLst>
          </p:cNvPr>
          <p:cNvSpPr/>
          <p:nvPr/>
        </p:nvSpPr>
        <p:spPr>
          <a:xfrm>
            <a:off x="-3432960" y="3394523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2D318-673F-5E7C-1A5A-805177FF92BC}"/>
              </a:ext>
            </a:extLst>
          </p:cNvPr>
          <p:cNvSpPr/>
          <p:nvPr/>
        </p:nvSpPr>
        <p:spPr>
          <a:xfrm>
            <a:off x="-3432960" y="463914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GRDP_</a:t>
            </a:r>
            <a:r>
              <a:rPr lang="ko-KR" altLang="en-US" sz="1200" dirty="0" err="1"/>
              <a:t>최종에너지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417FCD9B-BEEE-C26F-3BB4-148F9D92C36F}"/>
              </a:ext>
            </a:extLst>
          </p:cNvPr>
          <p:cNvSpPr/>
          <p:nvPr/>
        </p:nvSpPr>
        <p:spPr>
          <a:xfrm rot="18221288">
            <a:off x="1875705" y="6061419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5B99AD-78B2-0534-A5BD-93B69F5C56C0}"/>
              </a:ext>
            </a:extLst>
          </p:cNvPr>
          <p:cNvSpPr/>
          <p:nvPr/>
        </p:nvSpPr>
        <p:spPr>
          <a:xfrm>
            <a:off x="2321815" y="6008378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0C8AAC-759B-9004-96C3-8A2F0F64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7" y="2529483"/>
            <a:ext cx="3093904" cy="1259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07447-2FE2-AE6C-3FA4-7798487FAC25}"/>
              </a:ext>
            </a:extLst>
          </p:cNvPr>
          <p:cNvSpPr/>
          <p:nvPr/>
        </p:nvSpPr>
        <p:spPr>
          <a:xfrm>
            <a:off x="4314176" y="1845022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EC65BA-C90C-AF25-30DE-83E99AFFD33E}"/>
              </a:ext>
            </a:extLst>
          </p:cNvPr>
          <p:cNvSpPr/>
          <p:nvPr/>
        </p:nvSpPr>
        <p:spPr>
          <a:xfrm>
            <a:off x="4314176" y="2155995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516DC-4E0F-FEFE-D97B-BBDE0C25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0" y="4547493"/>
            <a:ext cx="3046611" cy="939889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2498472-CA49-4000-C72A-0A624B12C5B8}"/>
              </a:ext>
            </a:extLst>
          </p:cNvPr>
          <p:cNvSpPr/>
          <p:nvPr/>
        </p:nvSpPr>
        <p:spPr>
          <a:xfrm>
            <a:off x="-238887" y="3431126"/>
            <a:ext cx="914400" cy="612648"/>
          </a:xfrm>
          <a:prstGeom prst="wedgeEllipseCallout">
            <a:avLst>
              <a:gd name="adj1" fmla="val -74166"/>
              <a:gd name="adj2" fmla="val 3016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91F6D87-E608-F5A4-A935-8782E0A346F2}"/>
              </a:ext>
            </a:extLst>
          </p:cNvPr>
          <p:cNvSpPr/>
          <p:nvPr/>
        </p:nvSpPr>
        <p:spPr>
          <a:xfrm>
            <a:off x="-1378693" y="196813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4C9F6EDB-B128-EA88-BD5E-4CF9D12841CE}"/>
              </a:ext>
            </a:extLst>
          </p:cNvPr>
          <p:cNvSpPr/>
          <p:nvPr/>
        </p:nvSpPr>
        <p:spPr>
          <a:xfrm>
            <a:off x="-1378693" y="41997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0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2" y="508912"/>
            <a:ext cx="9449741" cy="46318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" y="1494908"/>
            <a:ext cx="2917586" cy="35366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1710533"/>
            <a:ext cx="2545492" cy="15611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82713" y="1431954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30546" y="-163582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30546" y="652293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1" y="5944998"/>
            <a:ext cx="2611806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1" y="5087502"/>
            <a:ext cx="5289530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36752" y="4767650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1517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72539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23561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74583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25605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14426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65448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16470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67492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18514" y="3589636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98605" y="740587"/>
            <a:ext cx="413952" cy="28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14425" y="5944998"/>
            <a:ext cx="2496585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순위 차트 보기</a:t>
            </a:r>
            <a:endParaRPr lang="en-US" altLang="ko-KR" sz="11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50E66D5-DD37-D42A-CB12-5180E5423E5B}"/>
              </a:ext>
            </a:extLst>
          </p:cNvPr>
          <p:cNvSpPr/>
          <p:nvPr/>
        </p:nvSpPr>
        <p:spPr>
          <a:xfrm>
            <a:off x="9656158" y="314304"/>
            <a:ext cx="914400" cy="612648"/>
          </a:xfrm>
          <a:prstGeom prst="wedgeEllipseCallout">
            <a:avLst>
              <a:gd name="adj1" fmla="val -131389"/>
              <a:gd name="adj2" fmla="val 6913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294502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4" y="1529370"/>
            <a:ext cx="2975471" cy="34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02" y="951470"/>
            <a:ext cx="5380376" cy="41360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5" y="1700381"/>
            <a:ext cx="2677725" cy="1483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2896" y="1431954"/>
            <a:ext cx="267811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29326" y="-175938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29326" y="639937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인구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GRDP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개 자료를 조합하여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21480" y="5944998"/>
            <a:ext cx="5289531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0" y="5087502"/>
            <a:ext cx="5289531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12038" y="4636328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4005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9107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42098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9312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4414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3567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8669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3771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8873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39758" y="3558272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순위 차트 보기</a:t>
            </a:r>
            <a:endParaRPr lang="en-US" altLang="ko-KR" sz="1100" dirty="0"/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2700312" y="1208058"/>
            <a:ext cx="1166410" cy="447792"/>
          </a:xfrm>
          <a:prstGeom prst="wedgeRoundRectCallout">
            <a:avLst>
              <a:gd name="adj1" fmla="val 19801"/>
              <a:gd name="adj2" fmla="val -902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 차트 표시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통계청 데이터 </a:t>
            </a:r>
            <a:r>
              <a:rPr lang="en-US" altLang="ko-KR" dirty="0"/>
              <a:t>(</a:t>
            </a:r>
            <a:r>
              <a:rPr lang="ko-KR" altLang="en-US" dirty="0"/>
              <a:t>인구</a:t>
            </a:r>
            <a:r>
              <a:rPr lang="en-US" altLang="ko-KR" dirty="0"/>
              <a:t>/GRDP)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2994" y="648885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로 경기도 및 </a:t>
            </a:r>
            <a:r>
              <a:rPr lang="en-US" altLang="ko-KR" sz="1200" dirty="0"/>
              <a:t>31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인구데이터만 수집이 가능하여 아래 형태로 수집하고자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 </a:t>
            </a:r>
            <a:r>
              <a:rPr lang="ko-KR" altLang="en-US" sz="1200" dirty="0"/>
              <a:t>스크립트 사용해서 수집하는 부분과 아래 내용이 상이한 부분이 있으면 확인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95" y="1476787"/>
            <a:ext cx="9551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  <a:endParaRPr lang="en-US" altLang="ko-KR" dirty="0"/>
          </a:p>
          <a:p>
            <a:r>
              <a:rPr lang="en-US" altLang="ko-KR" sz="1200" dirty="0"/>
              <a:t>  -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시군구</a:t>
            </a:r>
            <a:r>
              <a:rPr lang="en-US" altLang="ko-KR" sz="1200" dirty="0"/>
              <a:t>_</a:t>
            </a:r>
            <a:r>
              <a:rPr lang="ko-KR" altLang="en-US" sz="1200" dirty="0"/>
              <a:t>별</a:t>
            </a:r>
            <a:r>
              <a:rPr lang="en-US" altLang="ko-KR" sz="1200" dirty="0"/>
              <a:t>__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인구수</a:t>
            </a:r>
            <a:r>
              <a:rPr lang="en-US" altLang="ko-KR" sz="1200" dirty="0"/>
              <a:t>_20250123145402.xlsx</a:t>
            </a:r>
          </a:p>
          <a:p>
            <a:r>
              <a:rPr lang="en-US" altLang="ko-KR" sz="1200" dirty="0"/>
              <a:t>  - GRDP_</a:t>
            </a:r>
            <a:r>
              <a:rPr lang="ko-KR" altLang="en-US" sz="1200" dirty="0"/>
              <a:t>시</a:t>
            </a:r>
            <a:r>
              <a:rPr lang="en-US" altLang="ko-KR" sz="1200" dirty="0"/>
              <a:t>_</a:t>
            </a:r>
            <a:r>
              <a:rPr lang="ko-KR" altLang="en-US" sz="1200" dirty="0"/>
              <a:t>군</a:t>
            </a:r>
            <a:r>
              <a:rPr lang="en-US" altLang="ko-KR" sz="1200" dirty="0"/>
              <a:t>_</a:t>
            </a:r>
            <a:r>
              <a:rPr lang="ko-KR" altLang="en-US" sz="1200" dirty="0"/>
              <a:t>구</a:t>
            </a:r>
            <a:r>
              <a:rPr lang="en-US" altLang="ko-KR" sz="1200" dirty="0"/>
              <a:t>__20250123150928.xlsx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자료 구축 방안</a:t>
            </a:r>
            <a:endParaRPr lang="en-US" altLang="ko-KR" dirty="0"/>
          </a:p>
          <a:p>
            <a:r>
              <a:rPr lang="en-US" altLang="ko-KR" sz="1200" dirty="0"/>
              <a:t>- 2023</a:t>
            </a:r>
            <a:r>
              <a:rPr lang="ko-KR" altLang="en-US" sz="1200" dirty="0"/>
              <a:t> 년 이전 자료는 수동으로 등록</a:t>
            </a:r>
            <a:endParaRPr lang="en-US" altLang="ko-KR" sz="1200" dirty="0"/>
          </a:p>
          <a:p>
            <a:r>
              <a:rPr lang="en-US" altLang="ko-KR" sz="1200" dirty="0"/>
              <a:t>- 2024 </a:t>
            </a:r>
            <a:r>
              <a:rPr lang="ko-KR" altLang="en-US" sz="1200" dirty="0"/>
              <a:t>년 이후는 해당 년도 아래 </a:t>
            </a:r>
            <a:r>
              <a:rPr lang="en-US" altLang="ko-KR" sz="1200" dirty="0"/>
              <a:t>API</a:t>
            </a:r>
            <a:r>
              <a:rPr lang="ko-KR" altLang="en-US" sz="1200" dirty="0"/>
              <a:t>를 통해서 수집</a:t>
            </a:r>
            <a:endParaRPr lang="en-US" altLang="ko-KR" sz="1200" dirty="0"/>
          </a:p>
          <a:p>
            <a:r>
              <a:rPr lang="en-US" altLang="ko-KR" sz="1200" dirty="0"/>
              <a:t>https://kosis.kr/openapi/Param/statisticsParameterData.do?method=getList&amp;apiKey=OGZlODc1YzgwN2JlZjM5NGQ2MTYyOWU1Y2ZiMTY0YjE=&amp;itmId=T20+T21+T22+&amp;objL1=41+41110+41130+41150+41170+41190+41210+41220+41230+41250+41270+41280+41290+41310+41350+41360+41370+41390+41410+41430+41450+41460+41480+41500+41550+41570+41590+41610+41630+41650+41670+41710+41720+41730+41740+41750+41770+41790+41800+41810+41820+41830+41840+41850+41860+41870+41880+41890+&amp;objL2=&amp;objL3=&amp;objL4=&amp;objL5=&amp;objL6=&amp;objL7=&amp;objL8=&amp;format=json&amp;jsonVD=Y&amp;prdSe=Y&amp;newEstPrdCnt=1&amp;orgId=101&amp;tblId=DT_1B040A3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EFD5D51-DD67-DD2B-13F2-43AF8B335B31}"/>
              </a:ext>
            </a:extLst>
          </p:cNvPr>
          <p:cNvSpPr/>
          <p:nvPr/>
        </p:nvSpPr>
        <p:spPr>
          <a:xfrm>
            <a:off x="5621547" y="147678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전처리</a:t>
            </a:r>
            <a:r>
              <a:rPr lang="ko-KR" altLang="en-US" sz="1100" dirty="0">
                <a:solidFill>
                  <a:schemeClr val="tx1"/>
                </a:solidFill>
              </a:rPr>
              <a:t> 안하고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</a:t>
            </a:r>
            <a:r>
              <a:rPr lang="ko-KR" altLang="en-US" sz="1100" dirty="0" err="1">
                <a:solidFill>
                  <a:schemeClr val="tx1"/>
                </a:solidFill>
              </a:rPr>
              <a:t>시군데이터를</a:t>
            </a:r>
            <a:r>
              <a:rPr lang="ko-KR" altLang="en-US" sz="1100" dirty="0">
                <a:solidFill>
                  <a:schemeClr val="tx1"/>
                </a:solidFill>
              </a:rPr>
              <a:t> 바로 받을 수 있었군요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기본현황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93" y="4189017"/>
            <a:ext cx="955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경로</a:t>
            </a:r>
            <a:endParaRPr lang="en-US" altLang="ko-KR" dirty="0"/>
          </a:p>
          <a:p>
            <a:r>
              <a:rPr lang="ko-KR" altLang="en-US" sz="1200" dirty="0"/>
              <a:t>면적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https://kosis.kr/statHtml/statHtml.do?orgId=210&amp;tblId=DT_21002A002&amp;conn_path=I2</a:t>
            </a:r>
            <a:endParaRPr lang="en-US" altLang="ko-KR" sz="1200" dirty="0"/>
          </a:p>
          <a:p>
            <a:r>
              <a:rPr lang="ko-KR" altLang="en-US" sz="1200" dirty="0"/>
              <a:t>행정구역 </a:t>
            </a:r>
            <a:r>
              <a:rPr lang="en-US" altLang="ko-KR" sz="1200" dirty="0"/>
              <a:t>- https://kosis.kr/statHtml/statHtml.do?orgId=210&amp;tblId=DT_21002A001&amp;conn_path=I2</a:t>
            </a:r>
          </a:p>
          <a:p>
            <a:r>
              <a:rPr lang="ko-KR" altLang="en-US" sz="1200" dirty="0"/>
              <a:t>인구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3"/>
              </a:rPr>
              <a:t>https://kosis.kr/statHtml/statHtml.do?orgId=101&amp;tblId=DT_1B040A3&amp;conn_path=I3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인구밀도 </a:t>
            </a:r>
            <a:r>
              <a:rPr lang="en-US" altLang="ko-KR" sz="1200" dirty="0"/>
              <a:t>– </a:t>
            </a:r>
            <a:r>
              <a:rPr lang="ko-KR" altLang="en-US" sz="1200" dirty="0"/>
              <a:t>면적과 인구데이터로 계산</a:t>
            </a:r>
            <a:endParaRPr lang="en-US" altLang="ko-KR" sz="1200" dirty="0"/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기본현황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</a:t>
            </a:r>
            <a:r>
              <a:rPr lang="ko-KR" altLang="en-US" sz="1200" dirty="0">
                <a:solidFill>
                  <a:prstClr val="black"/>
                </a:solidFill>
              </a:rPr>
              <a:t>안 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 시 </a:t>
            </a:r>
            <a:r>
              <a:rPr lang="ko-KR" altLang="en-US" sz="1200" dirty="0" err="1">
                <a:solidFill>
                  <a:prstClr val="black"/>
                </a:solidFill>
              </a:rPr>
              <a:t>기본현황을</a:t>
            </a:r>
            <a:r>
              <a:rPr lang="ko-KR" altLang="en-US" sz="1200" dirty="0">
                <a:solidFill>
                  <a:prstClr val="black"/>
                </a:solidFill>
              </a:rPr>
              <a:t> 해당 년도 자료로 표시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</a:t>
            </a:r>
            <a:r>
              <a:rPr lang="ko-KR" altLang="en-US" sz="1200" dirty="0">
                <a:solidFill>
                  <a:prstClr val="black"/>
                </a:solidFill>
              </a:rPr>
              <a:t>안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선택과 관계없이 최신 데이터로 표시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/>
              <a:t>기본현황 부분 면적</a:t>
            </a:r>
            <a:r>
              <a:rPr lang="en-US" altLang="ko-KR" sz="1200" dirty="0"/>
              <a:t>,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, </a:t>
            </a:r>
            <a:r>
              <a:rPr lang="ko-KR" altLang="en-US" sz="1200" dirty="0"/>
              <a:t>인구</a:t>
            </a:r>
            <a:r>
              <a:rPr lang="en-US" altLang="ko-KR" sz="1200" dirty="0"/>
              <a:t>, </a:t>
            </a:r>
            <a:r>
              <a:rPr lang="ko-KR" altLang="en-US" sz="1200" dirty="0"/>
              <a:t>인구밀도 데이터 수집 경로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기본현황이</a:t>
            </a:r>
            <a:r>
              <a:rPr lang="ko-KR" altLang="en-US" sz="1200" dirty="0"/>
              <a:t> 년도 선택 시 해당 년도의 정보로 표시할지 최신 년도로 표시할지 여부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9" y="1502592"/>
            <a:ext cx="3991532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44" y="1453419"/>
            <a:ext cx="1908971" cy="2265788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6EF7619-EB5E-C8E4-F4A8-244FF2D49FCF}"/>
              </a:ext>
            </a:extLst>
          </p:cNvPr>
          <p:cNvSpPr/>
          <p:nvPr/>
        </p:nvSpPr>
        <p:spPr>
          <a:xfrm>
            <a:off x="6499095" y="165200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연도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8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1673</Words>
  <Application>Microsoft Office PowerPoint</Application>
  <PresentationFormat>A4 용지(210x297mm)</PresentationFormat>
  <Paragraphs>237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HY신명조</vt:lpstr>
      <vt:lpstr>Pretendard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339</cp:revision>
  <dcterms:created xsi:type="dcterms:W3CDTF">2021-05-17T05:54:11Z</dcterms:created>
  <dcterms:modified xsi:type="dcterms:W3CDTF">2025-02-03T04:39:56Z</dcterms:modified>
</cp:coreProperties>
</file>