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1" r:id="rId1"/>
  </p:sldMasterIdLst>
  <p:notesMasterIdLst>
    <p:notesMasterId r:id="rId17"/>
  </p:notesMasterIdLst>
  <p:handoutMasterIdLst>
    <p:handoutMasterId r:id="rId18"/>
  </p:handoutMasterIdLst>
  <p:sldIdLst>
    <p:sldId id="298" r:id="rId2"/>
    <p:sldId id="296" r:id="rId3"/>
    <p:sldId id="282" r:id="rId4"/>
    <p:sldId id="280" r:id="rId5"/>
    <p:sldId id="297" r:id="rId6"/>
    <p:sldId id="284" r:id="rId7"/>
    <p:sldId id="286" r:id="rId8"/>
    <p:sldId id="287" r:id="rId9"/>
    <p:sldId id="288" r:id="rId10"/>
    <p:sldId id="290" r:id="rId11"/>
    <p:sldId id="292" r:id="rId12"/>
    <p:sldId id="291" r:id="rId13"/>
    <p:sldId id="293" r:id="rId14"/>
    <p:sldId id="294" r:id="rId15"/>
    <p:sldId id="295" r:id="rId16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1F65EA-461F-D0EB-6C51-3934BAAE5602}" name="은희 이" initials="은이" userId="660d60ec1eacaf9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7E6E6"/>
    <a:srgbClr val="F2F2F2"/>
    <a:srgbClr val="FAFAFA"/>
    <a:srgbClr val="F4F8FB"/>
    <a:srgbClr val="D9D9D9"/>
    <a:srgbClr val="474747"/>
    <a:srgbClr val="FFFFF2"/>
    <a:srgbClr val="EEFCC2"/>
    <a:srgbClr val="1C3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5662" autoAdjust="0"/>
  </p:normalViewPr>
  <p:slideViewPr>
    <p:cSldViewPr snapToGrid="0">
      <p:cViewPr varScale="1">
        <p:scale>
          <a:sx n="152" d="100"/>
          <a:sy n="152" d="100"/>
        </p:scale>
        <p:origin x="9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76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CFB0-BCA9-4570-BBC6-9C2684F7EA6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6DF8-7629-4380-9CC5-68F1F104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0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F86A-8152-4198-942A-719B9DB7876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5236-8FE2-4904-90ED-5216C422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82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3306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BB435E3B-EECA-0CBF-1EF0-D1C61669F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9F654A2F-7650-6661-61DA-D4F463D259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1185DF52-B982-C529-412A-61EF060E38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144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339725" y="6257503"/>
            <a:ext cx="9226800" cy="13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V="1">
            <a:off x="353164" y="496610"/>
            <a:ext cx="9208349" cy="7620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8218978" y="265778"/>
            <a:ext cx="1357103" cy="2308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ko-KR" altLang="en-US" sz="900" baseline="0" dirty="0">
                <a:latin typeface="+mn-ea"/>
                <a:ea typeface="+mn-ea"/>
              </a:rPr>
              <a:t>화면목록정의서</a:t>
            </a:r>
            <a:r>
              <a:rPr lang="en-US" altLang="ko-KR" sz="900" baseline="0" dirty="0">
                <a:latin typeface="+mn-ea"/>
                <a:ea typeface="+mn-ea"/>
              </a:rPr>
              <a:t> [</a:t>
            </a:r>
            <a:r>
              <a:rPr lang="ko-KR" altLang="en-US" sz="900" baseline="0" dirty="0">
                <a:latin typeface="+mn-ea"/>
                <a:ea typeface="+mn-ea"/>
              </a:rPr>
              <a:t>업무명</a:t>
            </a:r>
            <a:r>
              <a:rPr lang="en-US" altLang="ko-KR" sz="900" baseline="0" dirty="0">
                <a:latin typeface="+mn-ea"/>
                <a:ea typeface="+mn-ea"/>
              </a:rPr>
              <a:t>]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3EA16-2991-4D90-BBAA-F02D0C5D77DE}"/>
              </a:ext>
            </a:extLst>
          </p:cNvPr>
          <p:cNvSpPr txBox="1"/>
          <p:nvPr userDrawn="1"/>
        </p:nvSpPr>
        <p:spPr>
          <a:xfrm>
            <a:off x="360784" y="265778"/>
            <a:ext cx="3505127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경기도 광역 도시생태현황지도 및 </a:t>
            </a:r>
            <a:r>
              <a:rPr lang="en-US" altLang="ko-KR" sz="900" dirty="0">
                <a:latin typeface="+mn-ea"/>
                <a:ea typeface="+mn-ea"/>
              </a:rPr>
              <a:t>RE100 </a:t>
            </a:r>
            <a:r>
              <a:rPr lang="ko-KR" altLang="en-US" sz="900" dirty="0">
                <a:latin typeface="+mn-ea"/>
                <a:ea typeface="+mn-ea"/>
              </a:rPr>
              <a:t>플랫폼 서비스 구축 사업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BA138D-8BF3-45AA-8C14-CD93FA70C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0" y="6325605"/>
            <a:ext cx="1464958" cy="25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A8652C38-20EA-4FC2-B912-FB11520522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4287" y="6361390"/>
            <a:ext cx="1357226" cy="2575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502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48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50"/>
            </a:lvl1pPr>
            <a:lvl2pPr lvl="1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25"/>
            </a:lvl2pPr>
            <a:lvl3pPr lvl="2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/>
            </a:lvl3pPr>
            <a:lvl4pPr lvl="3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34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 userDrawn="1">
          <p15:clr>
            <a:srgbClr val="F26B43"/>
          </p15:clr>
        </p15:guide>
        <p15:guide id="2" pos="6023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36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sis.kr/statHtml/statHtml.do?orgId=101&amp;tblId=DT_1B040A3&amp;conn_path=I3" TargetMode="External"/><Relationship Id="rId2" Type="http://schemas.openxmlformats.org/officeDocument/2006/relationships/hyperlink" Target="https://kosis.kr/statHtml/statHtml.do?orgId=210&amp;tblId=DT_21002A002&amp;conn_path=I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charts.apache.org/examples/en/editor.html?c=heatmap-cartesian&amp;theme=dark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echarts.apache.org/examples/en/editor.html?c=radar&amp;theme=dar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harts.apache.org/examples/en/editor.html?c=map-bar-morph&amp;theme=dark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sis.kr/statHtml/statHtml.do?orgId=101&amp;tblId=DT_1B040A3&amp;conn_path=I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6BA411-2E20-5133-DC94-BF1142456F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924571-F885-7B45-F006-5E7D7C2AD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95" y="0"/>
            <a:ext cx="7666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4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2. </a:t>
            </a:r>
            <a:r>
              <a:rPr lang="ko-KR" altLang="en-US" dirty="0"/>
              <a:t>기본현황 데이터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993" y="4189017"/>
            <a:ext cx="95517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수집 경로</a:t>
            </a:r>
            <a:endParaRPr lang="en-US" altLang="ko-KR" dirty="0"/>
          </a:p>
          <a:p>
            <a:r>
              <a:rPr lang="ko-KR" altLang="en-US" sz="1200" dirty="0"/>
              <a:t>면적 </a:t>
            </a:r>
            <a:r>
              <a:rPr lang="en-US" altLang="ko-KR" sz="1200" dirty="0"/>
              <a:t>- </a:t>
            </a:r>
            <a:r>
              <a:rPr lang="en-US" altLang="ko-KR" sz="1200" dirty="0">
                <a:hlinkClick r:id="rId2"/>
              </a:rPr>
              <a:t>https://kosis.kr/statHtml/statHtml.do?orgId=210&amp;tblId=DT_21002A002&amp;conn_path=I2</a:t>
            </a:r>
            <a:endParaRPr lang="en-US" altLang="ko-KR" sz="1200" dirty="0"/>
          </a:p>
          <a:p>
            <a:r>
              <a:rPr lang="ko-KR" altLang="en-US" sz="1200" dirty="0"/>
              <a:t>행정구역 </a:t>
            </a:r>
            <a:r>
              <a:rPr lang="en-US" altLang="ko-KR" sz="1200" dirty="0"/>
              <a:t>- https://kosis.kr/statHtml/statHtml.do?orgId=210&amp;tblId=DT_21002A001&amp;conn_path=I2</a:t>
            </a:r>
          </a:p>
          <a:p>
            <a:r>
              <a:rPr lang="ko-KR" altLang="en-US" sz="1200" dirty="0"/>
              <a:t>인구 </a:t>
            </a:r>
            <a:r>
              <a:rPr lang="en-US" altLang="ko-KR" sz="1200" dirty="0"/>
              <a:t>- </a:t>
            </a:r>
            <a:r>
              <a:rPr lang="en-US" altLang="ko-KR" sz="1200" dirty="0">
                <a:hlinkClick r:id="rId3"/>
              </a:rPr>
              <a:t>https://kosis.kr/statHtml/statHtml.do?orgId=101&amp;tblId=DT_1B040A3&amp;conn_path=I3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/>
              <a:t>인구밀도 </a:t>
            </a:r>
            <a:r>
              <a:rPr lang="en-US" altLang="ko-KR" sz="1200" dirty="0"/>
              <a:t>– </a:t>
            </a:r>
            <a:r>
              <a:rPr lang="ko-KR" altLang="en-US" sz="1200" dirty="0"/>
              <a:t>면적과 인구데이터로 계산</a:t>
            </a:r>
            <a:endParaRPr lang="en-US" altLang="ko-KR" sz="1200" dirty="0"/>
          </a:p>
          <a:p>
            <a:pPr lvl="0"/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dirty="0">
                <a:solidFill>
                  <a:prstClr val="black"/>
                </a:solidFill>
              </a:rPr>
              <a:t>2. </a:t>
            </a:r>
            <a:r>
              <a:rPr lang="ko-KR" altLang="en-US" dirty="0">
                <a:solidFill>
                  <a:prstClr val="black"/>
                </a:solidFill>
              </a:rPr>
              <a:t>기본현황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1</a:t>
            </a:r>
            <a:r>
              <a:rPr lang="ko-KR" altLang="en-US" sz="1200" dirty="0">
                <a:solidFill>
                  <a:prstClr val="black"/>
                </a:solidFill>
              </a:rPr>
              <a:t>안 </a:t>
            </a:r>
            <a:r>
              <a:rPr lang="en-US" altLang="ko-KR" sz="1200" dirty="0">
                <a:solidFill>
                  <a:prstClr val="black"/>
                </a:solidFill>
              </a:rPr>
              <a:t>) </a:t>
            </a:r>
            <a:r>
              <a:rPr lang="ko-KR" altLang="en-US" sz="1200" dirty="0">
                <a:solidFill>
                  <a:prstClr val="black"/>
                </a:solidFill>
              </a:rPr>
              <a:t>년도 선택 시 </a:t>
            </a:r>
            <a:r>
              <a:rPr lang="ko-KR" altLang="en-US" sz="1200" dirty="0" err="1">
                <a:solidFill>
                  <a:prstClr val="black"/>
                </a:solidFill>
              </a:rPr>
              <a:t>기본현황을</a:t>
            </a:r>
            <a:r>
              <a:rPr lang="ko-KR" altLang="en-US" sz="1200" dirty="0">
                <a:solidFill>
                  <a:prstClr val="black"/>
                </a:solidFill>
              </a:rPr>
              <a:t> 해당 년도 자료로 표시</a:t>
            </a:r>
            <a:endParaRPr lang="en-US" altLang="ko-KR" sz="1200" dirty="0">
              <a:solidFill>
                <a:prstClr val="black"/>
              </a:solidFill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</a:rPr>
              <a:t>2</a:t>
            </a:r>
            <a:r>
              <a:rPr lang="ko-KR" altLang="en-US" sz="1200" dirty="0">
                <a:solidFill>
                  <a:prstClr val="black"/>
                </a:solidFill>
              </a:rPr>
              <a:t>안</a:t>
            </a:r>
            <a:r>
              <a:rPr lang="en-US" altLang="ko-KR" sz="1200" dirty="0">
                <a:solidFill>
                  <a:prstClr val="black"/>
                </a:solidFill>
              </a:rPr>
              <a:t>) </a:t>
            </a:r>
            <a:r>
              <a:rPr lang="ko-KR" altLang="en-US" sz="1200" dirty="0">
                <a:solidFill>
                  <a:prstClr val="black"/>
                </a:solidFill>
              </a:rPr>
              <a:t>년도 선택과 관계없이 최신 데이터로 표시</a:t>
            </a:r>
            <a:endParaRPr lang="en-US" altLang="ko-KR" sz="1200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91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/>
              <a:t>기본현황 부분 면적</a:t>
            </a:r>
            <a:r>
              <a:rPr lang="en-US" altLang="ko-KR" sz="1200" dirty="0"/>
              <a:t>, </a:t>
            </a:r>
            <a:r>
              <a:rPr lang="ko-KR" altLang="en-US" sz="1200" dirty="0"/>
              <a:t>행정구역</a:t>
            </a:r>
            <a:r>
              <a:rPr lang="en-US" altLang="ko-KR" sz="1200" dirty="0"/>
              <a:t>, </a:t>
            </a:r>
            <a:r>
              <a:rPr lang="ko-KR" altLang="en-US" sz="1200" dirty="0"/>
              <a:t>인구</a:t>
            </a:r>
            <a:r>
              <a:rPr lang="en-US" altLang="ko-KR" sz="1200" dirty="0"/>
              <a:t>, </a:t>
            </a:r>
            <a:r>
              <a:rPr lang="ko-KR" altLang="en-US" sz="1200" dirty="0"/>
              <a:t>인구밀도 데이터 수집 경로 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 err="1"/>
              <a:t>기본현황이</a:t>
            </a:r>
            <a:r>
              <a:rPr lang="ko-KR" altLang="en-US" sz="1200" dirty="0"/>
              <a:t> 년도 선택 시 해당 년도의 정보로 표시할지 최신 년도로 표시할지 여부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139" y="1502592"/>
            <a:ext cx="3991532" cy="26864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744" y="1453419"/>
            <a:ext cx="1908971" cy="2265788"/>
          </a:xfrm>
          <a:prstGeom prst="rect">
            <a:avLst/>
          </a:prstGeom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A6EF7619-EB5E-C8E4-F4A8-244FF2D49FCF}"/>
              </a:ext>
            </a:extLst>
          </p:cNvPr>
          <p:cNvSpPr/>
          <p:nvPr/>
        </p:nvSpPr>
        <p:spPr>
          <a:xfrm>
            <a:off x="6499095" y="1652007"/>
            <a:ext cx="240485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연도 삭제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8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3. </a:t>
            </a:r>
            <a:r>
              <a:rPr lang="ko-KR" altLang="en-US" dirty="0"/>
              <a:t>지도 표시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312" y="4101061"/>
            <a:ext cx="175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안</a:t>
            </a:r>
            <a:r>
              <a:rPr lang="en-US" altLang="ko-KR" dirty="0"/>
              <a:t>) </a:t>
            </a:r>
            <a:r>
              <a:rPr lang="ko-KR" altLang="en-US" dirty="0"/>
              <a:t>기본 지도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91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오른쪽에 많은 정보를 표시 하므로 에너지 현황에서의 왼쪽 지도는  심플한 형태 선택만 가능한 </a:t>
            </a:r>
            <a:r>
              <a:rPr lang="en-US" altLang="ko-KR" sz="1200" dirty="0"/>
              <a:t>1</a:t>
            </a:r>
            <a:r>
              <a:rPr lang="ko-KR" altLang="en-US" sz="1200" dirty="0"/>
              <a:t>안으로 가는 것으로 제안합니다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하위 </a:t>
            </a:r>
            <a:r>
              <a:rPr lang="en-US" altLang="ko-KR" sz="1200" dirty="0"/>
              <a:t>3</a:t>
            </a:r>
            <a:r>
              <a:rPr lang="ko-KR" altLang="en-US" sz="1200" dirty="0"/>
              <a:t>안 외의 차트는 샘플 주소에서 확인 가능합니다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3" y="1508938"/>
            <a:ext cx="2033175" cy="23811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924" y="1465913"/>
            <a:ext cx="2349776" cy="24241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92777" y="4101061"/>
            <a:ext cx="175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안</a:t>
            </a:r>
            <a:r>
              <a:rPr lang="en-US" altLang="ko-KR" dirty="0"/>
              <a:t>) </a:t>
            </a:r>
            <a:r>
              <a:rPr lang="ko-KR" altLang="en-US" dirty="0"/>
              <a:t>통계 지도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649" y="1465913"/>
            <a:ext cx="1882248" cy="26351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68363" y="4101061"/>
            <a:ext cx="244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안</a:t>
            </a:r>
            <a:r>
              <a:rPr lang="en-US" altLang="ko-KR" dirty="0"/>
              <a:t>) </a:t>
            </a:r>
            <a:r>
              <a:rPr lang="ko-KR" altLang="en-US" dirty="0"/>
              <a:t>순위 및 수치 지도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253312" y="4769708"/>
            <a:ext cx="9088395" cy="438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차트 샘플 주소 </a:t>
            </a:r>
            <a:r>
              <a:rPr lang="en-US" altLang="ko-KR" dirty="0"/>
              <a:t>: https://demo.riamore.net/HTML5demo/map/index.html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656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13" y="1474948"/>
            <a:ext cx="2189910" cy="265459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4. </a:t>
            </a:r>
            <a:r>
              <a:rPr lang="ko-KR" altLang="en-US" dirty="0"/>
              <a:t>부문별</a:t>
            </a:r>
            <a:r>
              <a:rPr lang="en-US" altLang="ko-KR" dirty="0"/>
              <a:t>, </a:t>
            </a:r>
            <a:r>
              <a:rPr lang="ko-KR" altLang="en-US" dirty="0" err="1"/>
              <a:t>에너지원별</a:t>
            </a:r>
            <a:r>
              <a:rPr lang="ko-KR" altLang="en-US" dirty="0"/>
              <a:t> 선택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3079" y="3957517"/>
            <a:ext cx="3141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안</a:t>
            </a:r>
            <a:r>
              <a:rPr lang="en-US" altLang="ko-KR" dirty="0"/>
              <a:t>) </a:t>
            </a:r>
            <a:r>
              <a:rPr lang="ko-KR" altLang="en-US" dirty="0"/>
              <a:t>선택하는 것에 해당하는 것을 지도에 표시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선택하였을 경우 화면 오른쪽 차트들은 어떤 것을 보여줘야 될지</a:t>
            </a:r>
            <a:r>
              <a:rPr lang="en-US" altLang="ko-KR" dirty="0"/>
              <a:t> </a:t>
            </a:r>
            <a:r>
              <a:rPr lang="ko-KR" altLang="en-US" dirty="0"/>
              <a:t>애매합니다</a:t>
            </a:r>
            <a:r>
              <a:rPr lang="en-US" altLang="ko-KR" dirty="0"/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지도에 부문</a:t>
            </a:r>
            <a:r>
              <a:rPr lang="en-US" altLang="ko-KR" sz="1200" dirty="0"/>
              <a:t>, </a:t>
            </a:r>
            <a:r>
              <a:rPr lang="ko-KR" altLang="en-US" sz="1200" dirty="0"/>
              <a:t>에너지원을 선택하는 부분을 넣을 경우 부문에 산업</a:t>
            </a:r>
            <a:r>
              <a:rPr lang="en-US" altLang="ko-KR" sz="1200" dirty="0"/>
              <a:t>, </a:t>
            </a:r>
            <a:r>
              <a:rPr lang="ko-KR" altLang="en-US" sz="1200" dirty="0"/>
              <a:t>에너지원에 가스를 선택하는 경우 지도에 표시하는 부분이 애매합니다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지도 부분에 들어가면 선택 시 우측 항목들이 어떻게 표시 되는지도 애매하여 </a:t>
            </a:r>
            <a:r>
              <a:rPr lang="en-US" altLang="ko-KR" sz="1200" dirty="0"/>
              <a:t>‘</a:t>
            </a:r>
            <a:r>
              <a:rPr lang="ko-KR" altLang="en-US" sz="1200" dirty="0"/>
              <a:t>부문별</a:t>
            </a:r>
            <a:r>
              <a:rPr lang="en-US" altLang="ko-KR" sz="1200" dirty="0"/>
              <a:t>‘, ‘</a:t>
            </a:r>
            <a:r>
              <a:rPr lang="ko-KR" altLang="en-US" sz="1200" dirty="0" err="1"/>
              <a:t>에너지원별</a:t>
            </a:r>
            <a:r>
              <a:rPr lang="en-US" altLang="ko-KR" sz="1200" dirty="0"/>
              <a:t>’ </a:t>
            </a:r>
            <a:r>
              <a:rPr lang="ko-KR" altLang="en-US" sz="1200" dirty="0"/>
              <a:t>차트 부분에 범례로 들어가서 </a:t>
            </a:r>
            <a:r>
              <a:rPr lang="en-US" altLang="ko-KR" sz="1200" dirty="0"/>
              <a:t>ON/OFF </a:t>
            </a:r>
            <a:r>
              <a:rPr lang="ko-KR" altLang="en-US" sz="1200" dirty="0"/>
              <a:t>정도가 좋을 듯 합니다</a:t>
            </a:r>
            <a:r>
              <a:rPr lang="en-US" altLang="ko-KR" sz="1200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EAF24D-E45D-2247-AF23-1E71F33A01A7}"/>
              </a:ext>
            </a:extLst>
          </p:cNvPr>
          <p:cNvSpPr/>
          <p:nvPr/>
        </p:nvSpPr>
        <p:spPr>
          <a:xfrm>
            <a:off x="1116044" y="1407650"/>
            <a:ext cx="2258037" cy="185419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50A4DA-79E5-7DAC-4A5C-C9897DB6A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596" y="1485559"/>
            <a:ext cx="1369685" cy="18541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9BE2C68-E459-CFB9-A6A4-B17830FA23F3}"/>
              </a:ext>
            </a:extLst>
          </p:cNvPr>
          <p:cNvSpPr/>
          <p:nvPr/>
        </p:nvSpPr>
        <p:spPr>
          <a:xfrm>
            <a:off x="1165600" y="1485559"/>
            <a:ext cx="514623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506" y="1255416"/>
            <a:ext cx="5378260" cy="173339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478295" y="2988806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ko-KR" altLang="en-US" dirty="0">
                <a:solidFill>
                  <a:prstClr val="black"/>
                </a:solidFill>
              </a:rPr>
              <a:t>안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우측차트에서 범례를 넣고 범례</a:t>
            </a:r>
            <a:r>
              <a:rPr lang="en-US" altLang="ko-KR" dirty="0">
                <a:solidFill>
                  <a:prstClr val="black"/>
                </a:solidFill>
              </a:rPr>
              <a:t>(</a:t>
            </a:r>
            <a:r>
              <a:rPr lang="ko-KR" altLang="en-US" dirty="0">
                <a:solidFill>
                  <a:prstClr val="black"/>
                </a:solidFill>
              </a:rPr>
              <a:t>산업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>
                <a:solidFill>
                  <a:prstClr val="black"/>
                </a:solidFill>
              </a:rPr>
              <a:t>수송 등</a:t>
            </a:r>
            <a:r>
              <a:rPr lang="en-US" altLang="ko-KR" dirty="0">
                <a:solidFill>
                  <a:prstClr val="black"/>
                </a:solidFill>
              </a:rPr>
              <a:t>) </a:t>
            </a:r>
            <a:r>
              <a:rPr lang="ko-KR" altLang="en-US" dirty="0">
                <a:solidFill>
                  <a:prstClr val="black"/>
                </a:solidFill>
              </a:rPr>
              <a:t>선택 시 해당하는 것만 차트에 표시</a:t>
            </a:r>
            <a:endParaRPr lang="en-US" altLang="ko-KR" dirty="0">
              <a:solidFill>
                <a:prstClr val="black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295" y="3957517"/>
            <a:ext cx="1882248" cy="2635148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32249" y="4159340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산업</a:t>
            </a:r>
            <a:endParaRPr lang="ko-KR" altLang="en-US" sz="1100" dirty="0"/>
          </a:p>
        </p:txBody>
      </p:sp>
      <p:sp>
        <p:nvSpPr>
          <p:cNvPr id="15" name="직사각형 14"/>
          <p:cNvSpPr/>
          <p:nvPr/>
        </p:nvSpPr>
        <p:spPr>
          <a:xfrm>
            <a:off x="5732249" y="4328897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수송</a:t>
            </a:r>
            <a:endParaRPr lang="ko-KR" altLang="en-US" sz="1100" dirty="0"/>
          </a:p>
        </p:txBody>
      </p:sp>
      <p:sp>
        <p:nvSpPr>
          <p:cNvPr id="16" name="직사각형 15"/>
          <p:cNvSpPr/>
          <p:nvPr/>
        </p:nvSpPr>
        <p:spPr>
          <a:xfrm>
            <a:off x="5732248" y="449180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가정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5731219" y="4654233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상업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5731219" y="4816664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공공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5732249" y="3996435"/>
            <a:ext cx="404941" cy="1331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전체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5047736" y="4159340"/>
            <a:ext cx="60708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부문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5047736" y="4322245"/>
            <a:ext cx="607081" cy="1421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에너지원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5047736" y="3996435"/>
            <a:ext cx="607081" cy="13311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전체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2021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5. </a:t>
            </a:r>
            <a:r>
              <a:rPr lang="ko-KR" altLang="en-US" dirty="0"/>
              <a:t>시도 순위 차트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안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기본현황과</a:t>
            </a:r>
            <a:r>
              <a:rPr lang="ko-KR" altLang="en-US" sz="1200" dirty="0"/>
              <a:t> 부문별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에너지원별</a:t>
            </a:r>
            <a:r>
              <a:rPr lang="ko-KR" altLang="en-US" sz="1200" dirty="0"/>
              <a:t> 사이에 순위 차트 추가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2" y="1630512"/>
            <a:ext cx="5542005" cy="198160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66" y="3816007"/>
            <a:ext cx="2753424" cy="11213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990" y="3907491"/>
            <a:ext cx="2897657" cy="102982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1146692" y="3539648"/>
            <a:ext cx="2628298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1</a:t>
            </a:r>
            <a:r>
              <a:rPr lang="ko-KR" altLang="en-US" sz="1100" dirty="0"/>
              <a:t>인당 순위</a:t>
            </a:r>
            <a:endParaRPr lang="en-US" altLang="ko-KR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3901644" y="3539647"/>
            <a:ext cx="2709220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GRDP</a:t>
            </a:r>
            <a:r>
              <a:rPr lang="ko-KR" altLang="en-US" sz="1100" dirty="0"/>
              <a:t>⁴ 당 순위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3625114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5. </a:t>
            </a:r>
            <a:r>
              <a:rPr lang="ko-KR" altLang="en-US" dirty="0"/>
              <a:t>시도 순위 차트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2</a:t>
            </a:r>
            <a:r>
              <a:rPr lang="ko-KR" altLang="en-US" sz="1200" dirty="0"/>
              <a:t>안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기본현황과</a:t>
            </a:r>
            <a:r>
              <a:rPr lang="ko-KR" altLang="en-US" sz="1200" dirty="0"/>
              <a:t> 부문별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에너지원별</a:t>
            </a:r>
            <a:r>
              <a:rPr lang="ko-KR" altLang="en-US" sz="1200" dirty="0"/>
              <a:t> 사이에 </a:t>
            </a:r>
            <a:r>
              <a:rPr lang="ko-KR" altLang="en-US" sz="1200" dirty="0" err="1"/>
              <a:t>다이나믹</a:t>
            </a:r>
            <a:r>
              <a:rPr lang="ko-KR" altLang="en-US" sz="1200" dirty="0"/>
              <a:t> 순위 차트 추가</a:t>
            </a:r>
            <a:endParaRPr lang="en-US" altLang="ko-KR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42" y="1630512"/>
            <a:ext cx="5542005" cy="1981608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3861485" y="3612120"/>
            <a:ext cx="2811161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2-2</a:t>
            </a:r>
            <a:r>
              <a:rPr lang="ko-KR" altLang="en-US" sz="1100" dirty="0"/>
              <a:t>안</a:t>
            </a:r>
            <a:r>
              <a:rPr lang="en-US" altLang="ko-KR" sz="1100" dirty="0"/>
              <a:t>) </a:t>
            </a:r>
            <a:r>
              <a:rPr lang="ko-KR" altLang="en-US" sz="1100" dirty="0"/>
              <a:t>막대 순위 차트</a:t>
            </a:r>
            <a:endParaRPr lang="en-US" altLang="ko-KR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485" y="3934353"/>
            <a:ext cx="2764897" cy="1916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1130642" y="3612120"/>
            <a:ext cx="261345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2-1</a:t>
            </a:r>
            <a:r>
              <a:rPr lang="ko-KR" altLang="en-US" sz="1100" dirty="0"/>
              <a:t>안</a:t>
            </a:r>
            <a:r>
              <a:rPr lang="en-US" altLang="ko-KR" sz="1100" dirty="0"/>
              <a:t>) </a:t>
            </a:r>
            <a:r>
              <a:rPr lang="ko-KR" altLang="en-US" sz="1100" dirty="0"/>
              <a:t>선형 순위 차트</a:t>
            </a:r>
            <a:endParaRPr lang="en-US" altLang="ko-KR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642" y="4026732"/>
            <a:ext cx="2614535" cy="171046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130642" y="5922840"/>
            <a:ext cx="2804985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040659" y="5922840"/>
            <a:ext cx="2804985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78161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4" y="1302614"/>
            <a:ext cx="4067743" cy="348663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5. </a:t>
            </a:r>
            <a:r>
              <a:rPr lang="ko-KR" altLang="en-US" dirty="0"/>
              <a:t>시도 순위 차트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2994" y="606143"/>
            <a:ext cx="9551773" cy="60975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3</a:t>
            </a:r>
            <a:r>
              <a:rPr lang="ko-KR" altLang="en-US" sz="1200" dirty="0"/>
              <a:t>안</a:t>
            </a:r>
            <a:r>
              <a:rPr lang="en-US" altLang="ko-KR" sz="1200" dirty="0"/>
              <a:t>) </a:t>
            </a:r>
            <a:r>
              <a:rPr lang="ko-KR" altLang="en-US" sz="1200" dirty="0"/>
              <a:t>순위 차트 보기 선택 시 </a:t>
            </a:r>
            <a:r>
              <a:rPr lang="ko-KR" altLang="en-US" sz="1200" dirty="0" err="1"/>
              <a:t>모달로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다이나믹</a:t>
            </a:r>
            <a:r>
              <a:rPr lang="ko-KR" altLang="en-US" sz="1200" dirty="0"/>
              <a:t> 순위 차트 표시</a:t>
            </a:r>
            <a:endParaRPr lang="en-US" altLang="ko-KR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4543893" y="3751231"/>
            <a:ext cx="2686106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3-2</a:t>
            </a:r>
            <a:r>
              <a:rPr lang="ko-KR" altLang="en-US" sz="1100" dirty="0"/>
              <a:t>안</a:t>
            </a:r>
            <a:r>
              <a:rPr lang="en-US" altLang="ko-KR" sz="1100" dirty="0"/>
              <a:t>) </a:t>
            </a:r>
            <a:r>
              <a:rPr lang="ko-KR" altLang="en-US" sz="1100" dirty="0"/>
              <a:t>막대 순위 차트</a:t>
            </a:r>
            <a:endParaRPr lang="en-US" altLang="ko-KR" sz="11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893" y="4073464"/>
            <a:ext cx="2686106" cy="19167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4543892" y="1302614"/>
            <a:ext cx="261345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3-1</a:t>
            </a:r>
            <a:r>
              <a:rPr lang="ko-KR" altLang="en-US" sz="1100" dirty="0"/>
              <a:t>안</a:t>
            </a:r>
            <a:r>
              <a:rPr lang="en-US" altLang="ko-KR" sz="1100" dirty="0"/>
              <a:t>) </a:t>
            </a:r>
            <a:r>
              <a:rPr lang="ko-KR" altLang="en-US" sz="1100" dirty="0"/>
              <a:t>선형 순위 차트</a:t>
            </a:r>
            <a:endParaRPr lang="en-US" altLang="ko-KR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892" y="1646676"/>
            <a:ext cx="2614535" cy="1710467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229998" y="1318603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7381441" y="3751231"/>
            <a:ext cx="2343326" cy="12107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  <p:sp>
        <p:nvSpPr>
          <p:cNvPr id="8" name="오른쪽 화살표 7"/>
          <p:cNvSpPr/>
          <p:nvPr/>
        </p:nvSpPr>
        <p:spPr>
          <a:xfrm>
            <a:off x="4158540" y="1536421"/>
            <a:ext cx="307536" cy="22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 rot="4105781" flipV="1">
            <a:off x="3251803" y="2757299"/>
            <a:ext cx="1704208" cy="272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03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95486B-04A6-85A0-C594-2C7D94F1C0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1</a:t>
            </a:fld>
            <a:endParaRPr lang="ko-KR" altLang="en-US"/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B9A6C7EB-F04C-9C40-E884-51CFA538FD12}"/>
              </a:ext>
            </a:extLst>
          </p:cNvPr>
          <p:cNvSpPr/>
          <p:nvPr/>
        </p:nvSpPr>
        <p:spPr>
          <a:xfrm>
            <a:off x="84347" y="98691"/>
            <a:ext cx="130757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검토 의견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7474C-DD56-3A24-BDAA-BE5009C982AF}"/>
              </a:ext>
            </a:extLst>
          </p:cNvPr>
          <p:cNvSpPr txBox="1"/>
          <p:nvPr/>
        </p:nvSpPr>
        <p:spPr>
          <a:xfrm>
            <a:off x="135925" y="886117"/>
            <a:ext cx="4334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트리맵</a:t>
            </a:r>
            <a:r>
              <a:rPr lang="ko-KR" altLang="en-US" dirty="0"/>
              <a:t> 차트를 하나 더 넣으려고 합니다</a:t>
            </a:r>
            <a:r>
              <a:rPr lang="en-US" altLang="ko-KR" dirty="0"/>
              <a:t>.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7C5AC2-5101-16DF-201B-F48EC408D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887" y="661089"/>
            <a:ext cx="3359034" cy="22794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46D3CD-00C7-6056-3F87-DC39AF090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927" y="3112303"/>
            <a:ext cx="1748114" cy="1078697"/>
          </a:xfrm>
          <a:prstGeom prst="rect">
            <a:avLst/>
          </a:prstGeom>
        </p:spPr>
      </p:pic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227D98B5-B707-1533-7843-2AB7672B2FA5}"/>
              </a:ext>
            </a:extLst>
          </p:cNvPr>
          <p:cNvSpPr/>
          <p:nvPr/>
        </p:nvSpPr>
        <p:spPr>
          <a:xfrm>
            <a:off x="8524241" y="2967948"/>
            <a:ext cx="1752599" cy="612648"/>
          </a:xfrm>
          <a:prstGeom prst="wedgeEllipseCallout">
            <a:avLst>
              <a:gd name="adj1" fmla="val -61238"/>
              <a:gd name="adj2" fmla="val 4011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추가하는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</a:t>
            </a:r>
            <a:r>
              <a:rPr lang="ko-KR" altLang="en-US" sz="1100" dirty="0">
                <a:solidFill>
                  <a:schemeClr val="tx1"/>
                </a:solidFill>
              </a:rPr>
              <a:t> 위치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슬라이드 </a:t>
            </a:r>
            <a:r>
              <a:rPr lang="en-US" altLang="ko-KR" sz="1100" dirty="0">
                <a:solidFill>
                  <a:schemeClr val="tx1"/>
                </a:solidFill>
              </a:rPr>
              <a:t>1 </a:t>
            </a:r>
            <a:r>
              <a:rPr lang="ko-KR" altLang="en-US" sz="1100" dirty="0">
                <a:solidFill>
                  <a:schemeClr val="tx1"/>
                </a:solidFill>
              </a:rPr>
              <a:t>참고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EFFE21-667E-87E2-1E6E-F036F3BC4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927" y="1064875"/>
            <a:ext cx="1692233" cy="15728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8AC4BE4-4E8A-362E-4425-ED2BE79A2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928" y="2926726"/>
            <a:ext cx="1748114" cy="15213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8FD045-5433-02D8-EFA5-DA218C52F121}"/>
              </a:ext>
            </a:extLst>
          </p:cNvPr>
          <p:cNvSpPr txBox="1"/>
          <p:nvPr/>
        </p:nvSpPr>
        <p:spPr>
          <a:xfrm>
            <a:off x="6514211" y="695829"/>
            <a:ext cx="32558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전국대비 경기도 에너지 현황</a:t>
            </a:r>
            <a:endParaRPr lang="en-US" altLang="ko-KR" sz="800" b="1" dirty="0"/>
          </a:p>
          <a:p>
            <a:r>
              <a:rPr lang="en-US" altLang="ko-KR" sz="800" dirty="0"/>
              <a:t>17</a:t>
            </a:r>
            <a:r>
              <a:rPr lang="ko-KR" altLang="en-US" sz="800" dirty="0"/>
              <a:t>개시도간 에너지 현황을 비교해봅니다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20" name="말풍선: 타원형 19">
            <a:extLst>
              <a:ext uri="{FF2B5EF4-FFF2-40B4-BE49-F238E27FC236}">
                <a16:creationId xmlns:a16="http://schemas.microsoft.com/office/drawing/2014/main" id="{3E1A6CDC-AC38-2C76-7FC8-1592C320ACD2}"/>
              </a:ext>
            </a:extLst>
          </p:cNvPr>
          <p:cNvSpPr/>
          <p:nvPr/>
        </p:nvSpPr>
        <p:spPr>
          <a:xfrm>
            <a:off x="7874001" y="-177800"/>
            <a:ext cx="2402839" cy="764271"/>
          </a:xfrm>
          <a:prstGeom prst="wedgeEllipseCallout">
            <a:avLst>
              <a:gd name="adj1" fmla="val -58521"/>
              <a:gd name="adj2" fmla="val 6933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문구추가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트리맵</a:t>
            </a:r>
            <a:r>
              <a:rPr lang="ko-KR" altLang="en-US" sz="1100" dirty="0">
                <a:solidFill>
                  <a:schemeClr val="tx1"/>
                </a:solidFill>
              </a:rPr>
              <a:t> 차트가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개가 생겨서 </a:t>
            </a:r>
            <a:r>
              <a:rPr lang="ko-KR" altLang="en-US" sz="1100" dirty="0" err="1">
                <a:solidFill>
                  <a:schemeClr val="tx1"/>
                </a:solidFill>
              </a:rPr>
              <a:t>설명하는게</a:t>
            </a:r>
            <a:r>
              <a:rPr lang="ko-KR" altLang="en-US" sz="1100" dirty="0">
                <a:solidFill>
                  <a:schemeClr val="tx1"/>
                </a:solidFill>
              </a:rPr>
              <a:t> 필요할 것 </a:t>
            </a:r>
            <a:r>
              <a:rPr lang="ko-KR" altLang="en-US" sz="1100" dirty="0" err="1">
                <a:solidFill>
                  <a:schemeClr val="tx1"/>
                </a:solidFill>
              </a:rPr>
              <a:t>같아서요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682631-DC8D-A1ED-85C4-6AB71C255837}"/>
              </a:ext>
            </a:extLst>
          </p:cNvPr>
          <p:cNvSpPr txBox="1"/>
          <p:nvPr/>
        </p:nvSpPr>
        <p:spPr>
          <a:xfrm>
            <a:off x="6514212" y="2517456"/>
            <a:ext cx="2639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경기도 에너지 세부 현황</a:t>
            </a:r>
            <a:endParaRPr lang="en-US" altLang="ko-KR" sz="800" b="1" dirty="0"/>
          </a:p>
          <a:p>
            <a:r>
              <a:rPr lang="ko-KR" altLang="en-US" sz="800" dirty="0"/>
              <a:t>경기도의 부문별</a:t>
            </a:r>
            <a:r>
              <a:rPr lang="en-US" altLang="ko-KR" sz="800" dirty="0"/>
              <a:t>, </a:t>
            </a:r>
            <a:r>
              <a:rPr lang="ko-KR" altLang="en-US" sz="800" dirty="0"/>
              <a:t>에너지원별 사용현황을 살펴봅니다</a:t>
            </a:r>
            <a:r>
              <a:rPr lang="en-US" altLang="ko-KR" sz="800" dirty="0"/>
              <a:t>.</a:t>
            </a:r>
            <a:endParaRPr lang="ko-KR" altLang="en-US" sz="8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1CAD95-AEE6-6F91-E662-CC49D6DFAE3B}"/>
              </a:ext>
            </a:extLst>
          </p:cNvPr>
          <p:cNvSpPr/>
          <p:nvPr/>
        </p:nvSpPr>
        <p:spPr>
          <a:xfrm>
            <a:off x="6538912" y="2483316"/>
            <a:ext cx="2503487" cy="182856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E5D29-8F5A-9226-80A1-4B5260CA03FF}"/>
              </a:ext>
            </a:extLst>
          </p:cNvPr>
          <p:cNvSpPr txBox="1"/>
          <p:nvPr/>
        </p:nvSpPr>
        <p:spPr>
          <a:xfrm>
            <a:off x="17934" y="2483316"/>
            <a:ext cx="4334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시군 에너지 비교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https://echarts.apache.org/examples/en/editor.html?c=map-bar-morph&amp;theme=dark</a:t>
            </a:r>
            <a:endParaRPr lang="en-US" altLang="ko-KR" dirty="0"/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시군별 에너지원 </a:t>
            </a:r>
            <a:r>
              <a:rPr lang="en-US" altLang="ko-KR" dirty="0">
                <a:solidFill>
                  <a:srgbClr val="FF0000"/>
                </a:solidFill>
              </a:rPr>
              <a:t>radar chart</a:t>
            </a:r>
          </a:p>
          <a:p>
            <a:r>
              <a:rPr lang="en-US" altLang="ko-KR" dirty="0">
                <a:solidFill>
                  <a:srgbClr val="FF0000"/>
                </a:solidFill>
                <a:hlinkClick r:id="rId7"/>
              </a:rPr>
              <a:t>https://echarts.apache.org/examples/en/editor.html?c=radar&amp;theme=dark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에너지밸런스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  <a:hlinkClick r:id="rId8"/>
              </a:rPr>
              <a:t>https://echarts.apache.org/examples/en/editor.html?c=heatmap-cartesian&amp;theme=dark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8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16A1EEB0-D3EB-51DF-F7CA-3DF26E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7" y="4432016"/>
            <a:ext cx="4108537" cy="20538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70DC06-0024-511A-D47C-6FA7106A5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32" y="362755"/>
            <a:ext cx="3841628" cy="21232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812343E-074A-C743-7C04-18C79C3AC3A5}"/>
              </a:ext>
            </a:extLst>
          </p:cNvPr>
          <p:cNvSpPr/>
          <p:nvPr/>
        </p:nvSpPr>
        <p:spPr>
          <a:xfrm>
            <a:off x="63893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FE5E7A-3A9B-9146-B488-F48C3CB62DB9}"/>
              </a:ext>
            </a:extLst>
          </p:cNvPr>
          <p:cNvSpPr/>
          <p:nvPr/>
        </p:nvSpPr>
        <p:spPr>
          <a:xfrm>
            <a:off x="63462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435015-23B5-3F03-9BE2-11CD0AA211D0}"/>
              </a:ext>
            </a:extLst>
          </p:cNvPr>
          <p:cNvSpPr/>
          <p:nvPr/>
        </p:nvSpPr>
        <p:spPr>
          <a:xfrm>
            <a:off x="1224675" y="54089"/>
            <a:ext cx="1129247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AA7329-2D75-0766-6323-EB1F378C6107}"/>
              </a:ext>
            </a:extLst>
          </p:cNvPr>
          <p:cNvSpPr/>
          <p:nvPr/>
        </p:nvSpPr>
        <p:spPr>
          <a:xfrm>
            <a:off x="2395421" y="54089"/>
            <a:ext cx="719374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 </a:t>
            </a:r>
            <a:endParaRPr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C77600-F179-A286-5D37-2A87905CBDAD}"/>
              </a:ext>
            </a:extLst>
          </p:cNvPr>
          <p:cNvSpPr/>
          <p:nvPr/>
        </p:nvSpPr>
        <p:spPr>
          <a:xfrm>
            <a:off x="316035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CF1DDA-074C-1875-F19A-69EE29B86DD1}"/>
              </a:ext>
            </a:extLst>
          </p:cNvPr>
          <p:cNvSpPr/>
          <p:nvPr/>
        </p:nvSpPr>
        <p:spPr>
          <a:xfrm>
            <a:off x="63893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8FA9CD-605D-E2B7-09CE-30E0E472E037}"/>
              </a:ext>
            </a:extLst>
          </p:cNvPr>
          <p:cNvSpPr/>
          <p:nvPr/>
        </p:nvSpPr>
        <p:spPr>
          <a:xfrm>
            <a:off x="63893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71437D-023B-3C0C-5980-FE76E1A28F33}"/>
              </a:ext>
            </a:extLst>
          </p:cNvPr>
          <p:cNvSpPr txBox="1"/>
          <p:nvPr/>
        </p:nvSpPr>
        <p:spPr>
          <a:xfrm>
            <a:off x="117911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산업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549BBE-4C72-5D5C-020C-D541823A15BF}"/>
              </a:ext>
            </a:extLst>
          </p:cNvPr>
          <p:cNvSpPr txBox="1"/>
          <p:nvPr/>
        </p:nvSpPr>
        <p:spPr>
          <a:xfrm>
            <a:off x="2179789" y="5583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수송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25A03-3F86-B38F-1BBD-25044CBED00C}"/>
              </a:ext>
            </a:extLst>
          </p:cNvPr>
          <p:cNvSpPr txBox="1"/>
          <p:nvPr/>
        </p:nvSpPr>
        <p:spPr>
          <a:xfrm>
            <a:off x="2903894" y="558311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가정</a:t>
            </a:r>
            <a:r>
              <a:rPr lang="en-US" altLang="ko-KR" sz="1600" b="1" dirty="0">
                <a:solidFill>
                  <a:schemeClr val="bg1"/>
                </a:solidFill>
              </a:rPr>
              <a:t>·</a:t>
            </a:r>
            <a:r>
              <a:rPr lang="ko-KR" altLang="en-US" sz="1600" b="1" dirty="0">
                <a:solidFill>
                  <a:schemeClr val="bg1"/>
                </a:solidFill>
              </a:rPr>
              <a:t>상업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5B028-9E96-2844-4EA4-8965CA0A7752}"/>
              </a:ext>
            </a:extLst>
          </p:cNvPr>
          <p:cNvSpPr txBox="1"/>
          <p:nvPr/>
        </p:nvSpPr>
        <p:spPr>
          <a:xfrm>
            <a:off x="3889126" y="596716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공공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70BA2FF-88F6-59C8-4437-95694340D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092" y="362755"/>
            <a:ext cx="3841628" cy="212329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8999D-379F-315D-CB17-ABF01308115C}"/>
              </a:ext>
            </a:extLst>
          </p:cNvPr>
          <p:cNvSpPr/>
          <p:nvPr/>
        </p:nvSpPr>
        <p:spPr>
          <a:xfrm>
            <a:off x="509409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FA2459-8BF2-D772-5A96-E09ED82D08BD}"/>
              </a:ext>
            </a:extLst>
          </p:cNvPr>
          <p:cNvSpPr/>
          <p:nvPr/>
        </p:nvSpPr>
        <p:spPr>
          <a:xfrm>
            <a:off x="508978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138A7B-BB7B-F90A-2615-5FBE27077D72}"/>
              </a:ext>
            </a:extLst>
          </p:cNvPr>
          <p:cNvSpPr/>
          <p:nvPr/>
        </p:nvSpPr>
        <p:spPr>
          <a:xfrm>
            <a:off x="761551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7AEF7B-628A-865D-8F1F-02BBEDE4933E}"/>
              </a:ext>
            </a:extLst>
          </p:cNvPr>
          <p:cNvSpPr/>
          <p:nvPr/>
        </p:nvSpPr>
        <p:spPr>
          <a:xfrm>
            <a:off x="509409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901F2B-EC45-0DB3-5439-3B57BCCA590F}"/>
              </a:ext>
            </a:extLst>
          </p:cNvPr>
          <p:cNvSpPr/>
          <p:nvPr/>
        </p:nvSpPr>
        <p:spPr>
          <a:xfrm>
            <a:off x="509409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881B1-EFF7-3E06-727A-52B747EA81B8}"/>
              </a:ext>
            </a:extLst>
          </p:cNvPr>
          <p:cNvSpPr txBox="1"/>
          <p:nvPr/>
        </p:nvSpPr>
        <p:spPr>
          <a:xfrm>
            <a:off x="563427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석탄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3E5546-6B04-42B3-E321-D60E6DD7BBE9}"/>
              </a:ext>
            </a:extLst>
          </p:cNvPr>
          <p:cNvSpPr txBox="1"/>
          <p:nvPr/>
        </p:nvSpPr>
        <p:spPr>
          <a:xfrm>
            <a:off x="6745522" y="6396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석유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6D3050-9A6D-37DB-6FB7-1757F0744386}"/>
              </a:ext>
            </a:extLst>
          </p:cNvPr>
          <p:cNvSpPr txBox="1"/>
          <p:nvPr/>
        </p:nvSpPr>
        <p:spPr>
          <a:xfrm>
            <a:off x="7617389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가스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DADA69-E122-2B57-EE2F-7F34DC10E3A0}"/>
              </a:ext>
            </a:extLst>
          </p:cNvPr>
          <p:cNvSpPr/>
          <p:nvPr/>
        </p:nvSpPr>
        <p:spPr>
          <a:xfrm>
            <a:off x="6614855" y="54089"/>
            <a:ext cx="796148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원별 </a:t>
            </a:r>
            <a:endParaRPr lang="en-US" altLang="ko-KR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B32C73-ABA5-795E-962E-5596C02126C3}"/>
              </a:ext>
            </a:extLst>
          </p:cNvPr>
          <p:cNvSpPr/>
          <p:nvPr/>
        </p:nvSpPr>
        <p:spPr>
          <a:xfrm>
            <a:off x="5694704" y="5408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부문별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D2E3A1-07BD-93F3-83D7-F8BD7B24A3C4}"/>
              </a:ext>
            </a:extLst>
          </p:cNvPr>
          <p:cNvSpPr txBox="1"/>
          <p:nvPr/>
        </p:nvSpPr>
        <p:spPr>
          <a:xfrm>
            <a:off x="8283587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전력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822E94-7F26-F6EE-A3C2-0B587CA0D67B}"/>
              </a:ext>
            </a:extLst>
          </p:cNvPr>
          <p:cNvSpPr txBox="1"/>
          <p:nvPr/>
        </p:nvSpPr>
        <p:spPr>
          <a:xfrm>
            <a:off x="5339632" y="1389088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열에너지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F938DF-7033-09FA-7DE7-36861506E1E8}"/>
              </a:ext>
            </a:extLst>
          </p:cNvPr>
          <p:cNvSpPr txBox="1"/>
          <p:nvPr/>
        </p:nvSpPr>
        <p:spPr>
          <a:xfrm>
            <a:off x="6582051" y="1204489"/>
            <a:ext cx="1111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신재생및기타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247B6B-A569-3CBE-04B5-4055E859702D}"/>
              </a:ext>
            </a:extLst>
          </p:cNvPr>
          <p:cNvSpPr/>
          <p:nvPr/>
        </p:nvSpPr>
        <p:spPr>
          <a:xfrm>
            <a:off x="4902066" y="4888685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2BBDAF-1221-089F-D77D-A4DAA07BD154}"/>
              </a:ext>
            </a:extLst>
          </p:cNvPr>
          <p:cNvSpPr/>
          <p:nvPr/>
        </p:nvSpPr>
        <p:spPr>
          <a:xfrm>
            <a:off x="4897760" y="5608409"/>
            <a:ext cx="4112843" cy="11165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Ⅰ-7-1 (</a:t>
            </a:r>
            <a:r>
              <a:rPr lang="ko-KR" altLang="en-US" sz="1200" dirty="0"/>
              <a:t>부문별 석탄소비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Ⅰ-7-2 (</a:t>
            </a:r>
            <a:r>
              <a:rPr lang="ko-KR" altLang="en-US" sz="1200" dirty="0"/>
              <a:t>부문별 석유 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Ⅰ-7-3 (</a:t>
            </a:r>
            <a:r>
              <a:rPr lang="ko-KR" altLang="en-US" sz="1200" dirty="0"/>
              <a:t>부문별 도시가스 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Ⅰ-7-4 (</a:t>
            </a:r>
            <a:r>
              <a:rPr lang="ko-KR" altLang="en-US" sz="1200" dirty="0"/>
              <a:t>부문별 전력 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Ⅰ-7-5 (</a:t>
            </a:r>
            <a:r>
              <a:rPr lang="ko-KR" altLang="en-US" sz="1200" dirty="0"/>
              <a:t>부문별 열에너지 소비</a:t>
            </a:r>
            <a:r>
              <a:rPr lang="en-US" altLang="ko-KR" sz="1200" dirty="0"/>
              <a:t>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9131171-B164-F3FF-7C8D-8342ED2017D6}"/>
              </a:ext>
            </a:extLst>
          </p:cNvPr>
          <p:cNvSpPr/>
          <p:nvPr/>
        </p:nvSpPr>
        <p:spPr>
          <a:xfrm>
            <a:off x="700113" y="408879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3980-5147-B5BB-29D9-5FE799E2F93E}"/>
              </a:ext>
            </a:extLst>
          </p:cNvPr>
          <p:cNvSpPr/>
          <p:nvPr/>
        </p:nvSpPr>
        <p:spPr>
          <a:xfrm>
            <a:off x="700113" y="439976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999B8E-F2FA-E077-6514-61E666036FB2}"/>
              </a:ext>
            </a:extLst>
          </p:cNvPr>
          <p:cNvSpPr txBox="1"/>
          <p:nvPr/>
        </p:nvSpPr>
        <p:spPr>
          <a:xfrm>
            <a:off x="1119894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0641FF-7C44-E4CA-DD81-A0C058FEAE02}"/>
              </a:ext>
            </a:extLst>
          </p:cNvPr>
          <p:cNvSpPr txBox="1"/>
          <p:nvPr/>
        </p:nvSpPr>
        <p:spPr>
          <a:xfrm>
            <a:off x="1094409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6A83BE-F7EF-4F0F-A92B-F3AF1AD42143}"/>
              </a:ext>
            </a:extLst>
          </p:cNvPr>
          <p:cNvSpPr txBox="1"/>
          <p:nvPr/>
        </p:nvSpPr>
        <p:spPr>
          <a:xfrm>
            <a:off x="1220427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B9CF17-FA5B-BA42-53D8-07A0086F531D}"/>
              </a:ext>
            </a:extLst>
          </p:cNvPr>
          <p:cNvSpPr/>
          <p:nvPr/>
        </p:nvSpPr>
        <p:spPr>
          <a:xfrm>
            <a:off x="1300725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</a:t>
            </a:r>
            <a:endParaRPr lang="en-US" altLang="ko-KR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F76EA32-4EC5-9A06-D567-EA71CE9D11DD}"/>
              </a:ext>
            </a:extLst>
          </p:cNvPr>
          <p:cNvSpPr/>
          <p:nvPr/>
        </p:nvSpPr>
        <p:spPr>
          <a:xfrm>
            <a:off x="3001325" y="4091099"/>
            <a:ext cx="1479235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 </a:t>
            </a:r>
            <a:endParaRPr lang="en-US" altLang="ko-KR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567DA7-6B76-1350-485F-C860986FEA66}"/>
              </a:ext>
            </a:extLst>
          </p:cNvPr>
          <p:cNvSpPr/>
          <p:nvPr/>
        </p:nvSpPr>
        <p:spPr>
          <a:xfrm>
            <a:off x="2138183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</a:t>
            </a:r>
            <a:endParaRPr lang="en-US" altLang="ko-KR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0FFBF6-71F2-2F51-C8D8-0039D343ADB6}"/>
              </a:ext>
            </a:extLst>
          </p:cNvPr>
          <p:cNvSpPr txBox="1"/>
          <p:nvPr/>
        </p:nvSpPr>
        <p:spPr>
          <a:xfrm>
            <a:off x="1119894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E286FA-3AD9-F2B6-6497-2382A775C2D9}"/>
              </a:ext>
            </a:extLst>
          </p:cNvPr>
          <p:cNvSpPr txBox="1"/>
          <p:nvPr/>
        </p:nvSpPr>
        <p:spPr>
          <a:xfrm>
            <a:off x="23107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2AC41A-C316-BC7B-82D2-D60F5DC2CFDF}"/>
              </a:ext>
            </a:extLst>
          </p:cNvPr>
          <p:cNvSpPr txBox="1"/>
          <p:nvPr/>
        </p:nvSpPr>
        <p:spPr>
          <a:xfrm>
            <a:off x="22852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5CA2E8-F514-A54E-550A-0A8A7D630A3A}"/>
              </a:ext>
            </a:extLst>
          </p:cNvPr>
          <p:cNvSpPr txBox="1"/>
          <p:nvPr/>
        </p:nvSpPr>
        <p:spPr>
          <a:xfrm>
            <a:off x="24112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54DD3C-F1B8-111F-4CAE-B6EE7B3DF6E0}"/>
              </a:ext>
            </a:extLst>
          </p:cNvPr>
          <p:cNvSpPr txBox="1"/>
          <p:nvPr/>
        </p:nvSpPr>
        <p:spPr>
          <a:xfrm>
            <a:off x="23107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BB1373-CDA3-E418-298C-F0ACDF34FAD9}"/>
              </a:ext>
            </a:extLst>
          </p:cNvPr>
          <p:cNvSpPr txBox="1"/>
          <p:nvPr/>
        </p:nvSpPr>
        <p:spPr>
          <a:xfrm>
            <a:off x="33755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0921F6-0CF5-ACF8-AFC6-C07357118C97}"/>
              </a:ext>
            </a:extLst>
          </p:cNvPr>
          <p:cNvSpPr txBox="1"/>
          <p:nvPr/>
        </p:nvSpPr>
        <p:spPr>
          <a:xfrm>
            <a:off x="33500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9B16D0-5CB4-6930-8A75-E92C035A291E}"/>
              </a:ext>
            </a:extLst>
          </p:cNvPr>
          <p:cNvSpPr txBox="1"/>
          <p:nvPr/>
        </p:nvSpPr>
        <p:spPr>
          <a:xfrm>
            <a:off x="34760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EA25772-2602-D21A-5813-18201151300A}"/>
              </a:ext>
            </a:extLst>
          </p:cNvPr>
          <p:cNvSpPr txBox="1"/>
          <p:nvPr/>
        </p:nvSpPr>
        <p:spPr>
          <a:xfrm>
            <a:off x="33755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9180764-669C-2A45-D1C8-5E709F666284}"/>
              </a:ext>
            </a:extLst>
          </p:cNvPr>
          <p:cNvSpPr txBox="1"/>
          <p:nvPr/>
        </p:nvSpPr>
        <p:spPr>
          <a:xfrm>
            <a:off x="4201798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E7B9A3-23D5-2674-41F1-60A43570F326}"/>
              </a:ext>
            </a:extLst>
          </p:cNvPr>
          <p:cNvSpPr txBox="1"/>
          <p:nvPr/>
        </p:nvSpPr>
        <p:spPr>
          <a:xfrm>
            <a:off x="4176313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901665-3FA1-0CFD-FB5E-64B5B016CBCF}"/>
              </a:ext>
            </a:extLst>
          </p:cNvPr>
          <p:cNvSpPr txBox="1"/>
          <p:nvPr/>
        </p:nvSpPr>
        <p:spPr>
          <a:xfrm>
            <a:off x="4302331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514244-BD1A-7E70-83BC-FB304BB47D9C}"/>
              </a:ext>
            </a:extLst>
          </p:cNvPr>
          <p:cNvSpPr txBox="1"/>
          <p:nvPr/>
        </p:nvSpPr>
        <p:spPr>
          <a:xfrm>
            <a:off x="4201798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F0E98B-E51D-FE4D-F4E1-D0F863F66824}"/>
              </a:ext>
            </a:extLst>
          </p:cNvPr>
          <p:cNvSpPr txBox="1"/>
          <p:nvPr/>
        </p:nvSpPr>
        <p:spPr>
          <a:xfrm>
            <a:off x="1157606" y="4239302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산업</a:t>
            </a:r>
            <a:endParaRPr lang="ko-KR" altLang="en-US" sz="4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01F9B4-1B87-CD5F-9F50-6EE04FB44C46}"/>
              </a:ext>
            </a:extLst>
          </p:cNvPr>
          <p:cNvSpPr txBox="1"/>
          <p:nvPr/>
        </p:nvSpPr>
        <p:spPr>
          <a:xfrm>
            <a:off x="2158283" y="4265614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수송</a:t>
            </a:r>
            <a:endParaRPr lang="ko-KR" altLang="en-US" sz="4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4D18C5-8A54-19C8-33F8-4CC41A1EDD38}"/>
              </a:ext>
            </a:extLst>
          </p:cNvPr>
          <p:cNvSpPr txBox="1"/>
          <p:nvPr/>
        </p:nvSpPr>
        <p:spPr>
          <a:xfrm>
            <a:off x="3146653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가정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상업</a:t>
            </a:r>
            <a:endParaRPr lang="ko-KR" altLang="en-US" sz="4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BFD4B7C-2722-8254-1A21-A8B9C604BC8B}"/>
              </a:ext>
            </a:extLst>
          </p:cNvPr>
          <p:cNvSpPr txBox="1"/>
          <p:nvPr/>
        </p:nvSpPr>
        <p:spPr>
          <a:xfrm>
            <a:off x="4228382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공공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기타</a:t>
            </a:r>
            <a:endParaRPr lang="ko-KR" altLang="en-US" sz="4400" b="1" dirty="0"/>
          </a:p>
        </p:txBody>
      </p:sp>
      <p:sp>
        <p:nvSpPr>
          <p:cNvPr id="89" name="말풍선: 타원형 88">
            <a:extLst>
              <a:ext uri="{FF2B5EF4-FFF2-40B4-BE49-F238E27FC236}">
                <a16:creationId xmlns:a16="http://schemas.microsoft.com/office/drawing/2014/main" id="{79091D71-DC17-BA09-1BB4-FAA813FA2C7F}"/>
              </a:ext>
            </a:extLst>
          </p:cNvPr>
          <p:cNvSpPr/>
          <p:nvPr/>
        </p:nvSpPr>
        <p:spPr>
          <a:xfrm>
            <a:off x="8018406" y="2991040"/>
            <a:ext cx="3053079" cy="2195504"/>
          </a:xfrm>
          <a:prstGeom prst="wedgeEllipseCallout">
            <a:avLst>
              <a:gd name="adj1" fmla="val -149757"/>
              <a:gd name="adj2" fmla="val 278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가스</a:t>
            </a:r>
            <a:r>
              <a:rPr lang="en-US" altLang="ko-KR" sz="1100" dirty="0">
                <a:solidFill>
                  <a:schemeClr val="tx1"/>
                </a:solidFill>
              </a:rPr>
              <a:t>‘  </a:t>
            </a:r>
            <a:r>
              <a:rPr lang="ko-KR" altLang="en-US" sz="1100" dirty="0">
                <a:solidFill>
                  <a:schemeClr val="tx1"/>
                </a:solidFill>
              </a:rPr>
              <a:t>라는 표현이 맞지만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도시가스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라는 표현을 사용해야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항목이 있지만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항목이 </a:t>
            </a:r>
            <a:r>
              <a:rPr lang="ko-KR" altLang="en-US" sz="1100" dirty="0" err="1">
                <a:solidFill>
                  <a:schemeClr val="tx1"/>
                </a:solidFill>
              </a:rPr>
              <a:t>없는게</a:t>
            </a:r>
            <a:r>
              <a:rPr lang="ko-KR" altLang="en-US" sz="1100" dirty="0">
                <a:solidFill>
                  <a:schemeClr val="tx1"/>
                </a:solidFill>
              </a:rPr>
              <a:t> 맞습니다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2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5925" y="240957"/>
            <a:ext cx="96011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수집데이터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지역에너지통계연보</a:t>
            </a:r>
            <a:r>
              <a:rPr lang="en-US" altLang="ko-KR" dirty="0"/>
              <a:t>https://www.kesis.net/sub/sub_0003.jsp?M_MENU_ID=M_M_002&amp;S_MENU_ID=S_M_013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시군구</a:t>
            </a:r>
            <a:r>
              <a:rPr lang="ko-KR" altLang="en-US" dirty="0"/>
              <a:t> 에너지수급통계</a:t>
            </a:r>
            <a:endParaRPr lang="en-US" altLang="ko-KR" dirty="0"/>
          </a:p>
          <a:p>
            <a:r>
              <a:rPr lang="en-US" altLang="ko-KR" dirty="0"/>
              <a:t>      https://www.kesis.net/sub/sub_0003.jsp?M_MENU_ID=M_M_002&amp;S_MENU_ID=S_M_013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GRDP_</a:t>
            </a:r>
            <a:r>
              <a:rPr lang="ko-KR" altLang="en-US" dirty="0"/>
              <a:t>시</a:t>
            </a:r>
            <a:r>
              <a:rPr lang="en-US" altLang="ko-KR" dirty="0"/>
              <a:t>_</a:t>
            </a:r>
            <a:r>
              <a:rPr lang="ko-KR" altLang="en-US" dirty="0"/>
              <a:t>군</a:t>
            </a:r>
            <a:r>
              <a:rPr lang="en-US" altLang="ko-KR" dirty="0"/>
              <a:t>_</a:t>
            </a:r>
            <a:r>
              <a:rPr lang="ko-KR" altLang="en-US" dirty="0"/>
              <a:t>구</a:t>
            </a:r>
            <a:endParaRPr lang="en-US" altLang="ko-KR" dirty="0"/>
          </a:p>
          <a:p>
            <a:r>
              <a:rPr lang="en-US" altLang="ko-KR" dirty="0"/>
              <a:t>      https://kosis.kr/statHtml/statHtml.do?orgId=101&amp;tblId=DT_1C65_03E&amp;conn_path=I3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행정구역</a:t>
            </a:r>
            <a:r>
              <a:rPr lang="en-US" altLang="ko-KR" dirty="0"/>
              <a:t>_</a:t>
            </a:r>
            <a:r>
              <a:rPr lang="ko-KR" altLang="en-US" dirty="0" err="1"/>
              <a:t>시군구</a:t>
            </a:r>
            <a:r>
              <a:rPr lang="en-US" altLang="ko-KR" dirty="0"/>
              <a:t>_</a:t>
            </a:r>
            <a:r>
              <a:rPr lang="ko-KR" altLang="en-US" dirty="0"/>
              <a:t>별</a:t>
            </a:r>
            <a:r>
              <a:rPr lang="en-US" altLang="ko-KR" dirty="0"/>
              <a:t>__</a:t>
            </a:r>
            <a:r>
              <a:rPr lang="ko-KR" altLang="en-US" dirty="0"/>
              <a:t>성별</a:t>
            </a:r>
            <a:r>
              <a:rPr lang="en-US" altLang="ko-KR" dirty="0"/>
              <a:t>_</a:t>
            </a:r>
            <a:r>
              <a:rPr lang="ko-KR" altLang="en-US" dirty="0"/>
              <a:t>인구수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>
                <a:hlinkClick r:id="rId3"/>
              </a:rPr>
              <a:t>https://kosis.kr/statHtml/statHtml.do?orgId=101&amp;tblId=DT_1B040A3&amp;conn_path=I3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0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E8A31E53-2C0C-ABC0-07A0-93A53003C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D1631A86-CA23-A8C3-699C-146EAF66E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8" y="744453"/>
            <a:ext cx="7825507" cy="5310358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459EE48E-BF6A-556D-7D01-AA5B6B16275E}"/>
              </a:ext>
            </a:extLst>
          </p:cNvPr>
          <p:cNvSpPr/>
          <p:nvPr/>
        </p:nvSpPr>
        <p:spPr>
          <a:xfrm>
            <a:off x="4899919" y="1847329"/>
            <a:ext cx="1129247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20272E8-1B4C-BFFE-BDDE-0BEAE0B933DE}"/>
              </a:ext>
            </a:extLst>
          </p:cNvPr>
          <p:cNvSpPr/>
          <p:nvPr/>
        </p:nvSpPr>
        <p:spPr>
          <a:xfrm>
            <a:off x="6070665" y="1847329"/>
            <a:ext cx="719374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54FAA15-6327-C579-CF8C-55F3E0869DD9}"/>
              </a:ext>
            </a:extLst>
          </p:cNvPr>
          <p:cNvSpPr/>
          <p:nvPr/>
        </p:nvSpPr>
        <p:spPr>
          <a:xfrm>
            <a:off x="6835602" y="1847329"/>
            <a:ext cx="100859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DEFE46-5A05-81D1-F466-00D7F2A28166}"/>
              </a:ext>
            </a:extLst>
          </p:cNvPr>
          <p:cNvSpPr/>
          <p:nvPr/>
        </p:nvSpPr>
        <p:spPr>
          <a:xfrm>
            <a:off x="4314877" y="4869287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423C7A-2763-E124-E35C-1239AD2DB4B2}"/>
              </a:ext>
            </a:extLst>
          </p:cNvPr>
          <p:cNvSpPr/>
          <p:nvPr/>
        </p:nvSpPr>
        <p:spPr>
          <a:xfrm>
            <a:off x="4310571" y="5664171"/>
            <a:ext cx="4112843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I-5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3A6D53-4A4F-D97C-BB39-8A3C7475F977}"/>
              </a:ext>
            </a:extLst>
          </p:cNvPr>
          <p:cNvSpPr/>
          <p:nvPr/>
        </p:nvSpPr>
        <p:spPr>
          <a:xfrm>
            <a:off x="-3432960" y="2598527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</a:t>
            </a:r>
            <a:r>
              <a:rPr lang="ko-KR" altLang="en-US" sz="1200" dirty="0"/>
              <a:t>첨부파일 </a:t>
            </a:r>
            <a:r>
              <a:rPr lang="en-US" altLang="ko-KR" sz="1200" dirty="0"/>
              <a:t>: 1</a:t>
            </a:r>
            <a:r>
              <a:rPr lang="ko-KR" altLang="en-US" sz="1200" dirty="0"/>
              <a:t>인당</a:t>
            </a:r>
            <a:r>
              <a:rPr lang="en-US" altLang="ko-KR" sz="1200" dirty="0"/>
              <a:t>_</a:t>
            </a:r>
            <a:r>
              <a:rPr lang="ko-KR" altLang="en-US" sz="1200" dirty="0"/>
              <a:t>에너지</a:t>
            </a:r>
            <a:r>
              <a:rPr lang="en-US" altLang="ko-KR" sz="1200" dirty="0"/>
              <a:t>_</a:t>
            </a:r>
            <a:r>
              <a:rPr lang="ko-KR" altLang="en-US" sz="1200" dirty="0"/>
              <a:t>소비</a:t>
            </a:r>
            <a:r>
              <a:rPr lang="en-US" altLang="ko-KR" sz="1200" dirty="0"/>
              <a:t>.html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EADB67-D32F-C060-FC4E-C8E99457E1B4}"/>
              </a:ext>
            </a:extLst>
          </p:cNvPr>
          <p:cNvSpPr/>
          <p:nvPr/>
        </p:nvSpPr>
        <p:spPr>
          <a:xfrm>
            <a:off x="-3432960" y="540418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GRDP</a:t>
            </a:r>
            <a:r>
              <a:rPr lang="ko-KR" altLang="en-US" sz="1200" dirty="0"/>
              <a:t>⁴당 최종에너지소비</a:t>
            </a:r>
            <a:r>
              <a:rPr lang="en-US" altLang="ko-KR" sz="1200" dirty="0"/>
              <a:t>(Q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21DA75-07CB-CB83-6582-18F3E4AE146B}"/>
              </a:ext>
            </a:extLst>
          </p:cNvPr>
          <p:cNvSpPr/>
          <p:nvPr/>
        </p:nvSpPr>
        <p:spPr>
          <a:xfrm>
            <a:off x="-3432960" y="3394523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인당 </a:t>
            </a:r>
            <a:r>
              <a:rPr lang="ko-KR" altLang="en-US" sz="1200" dirty="0" err="1"/>
              <a:t>최종에너지</a:t>
            </a:r>
            <a:r>
              <a:rPr lang="ko-KR" altLang="en-US" sz="1200" dirty="0"/>
              <a:t> 소비</a:t>
            </a:r>
            <a:r>
              <a:rPr lang="en-US" altLang="ko-KR" sz="1200" dirty="0"/>
              <a:t>(N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D2D318-673F-5E7C-1A5A-805177FF92BC}"/>
              </a:ext>
            </a:extLst>
          </p:cNvPr>
          <p:cNvSpPr/>
          <p:nvPr/>
        </p:nvSpPr>
        <p:spPr>
          <a:xfrm>
            <a:off x="-3432960" y="4639145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</a:t>
            </a:r>
            <a:r>
              <a:rPr lang="ko-KR" altLang="en-US" sz="1200" dirty="0"/>
              <a:t>첨부파일 </a:t>
            </a:r>
            <a:r>
              <a:rPr lang="en-US" altLang="ko-KR" sz="1200" dirty="0"/>
              <a:t>: GRDP_</a:t>
            </a:r>
            <a:r>
              <a:rPr lang="ko-KR" altLang="en-US" sz="1200" dirty="0" err="1"/>
              <a:t>최종에너지</a:t>
            </a:r>
            <a:r>
              <a:rPr lang="en-US" altLang="ko-KR" sz="1200" dirty="0"/>
              <a:t>_</a:t>
            </a:r>
            <a:r>
              <a:rPr lang="ko-KR" altLang="en-US" sz="1200" dirty="0"/>
              <a:t>소비</a:t>
            </a:r>
            <a:r>
              <a:rPr lang="en-US" altLang="ko-KR" sz="1200" dirty="0"/>
              <a:t>.html</a:t>
            </a:r>
            <a:endParaRPr lang="ko-KR" altLang="en-US" sz="1200" dirty="0"/>
          </a:p>
        </p:txBody>
      </p:sp>
      <p:sp>
        <p:nvSpPr>
          <p:cNvPr id="4" name="아래쪽 화살표 3">
            <a:extLst>
              <a:ext uri="{FF2B5EF4-FFF2-40B4-BE49-F238E27FC236}">
                <a16:creationId xmlns:a16="http://schemas.microsoft.com/office/drawing/2014/main" id="{417FCD9B-BEEE-C26F-3BB4-148F9D92C36F}"/>
              </a:ext>
            </a:extLst>
          </p:cNvPr>
          <p:cNvSpPr/>
          <p:nvPr/>
        </p:nvSpPr>
        <p:spPr>
          <a:xfrm rot="18221288">
            <a:off x="1875705" y="6061419"/>
            <a:ext cx="464820" cy="39706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5B99AD-78B2-0534-A5BD-93B69F5C56C0}"/>
              </a:ext>
            </a:extLst>
          </p:cNvPr>
          <p:cNvSpPr/>
          <p:nvPr/>
        </p:nvSpPr>
        <p:spPr>
          <a:xfrm>
            <a:off x="2321815" y="6008378"/>
            <a:ext cx="4108537" cy="8052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링크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지역에너지</a:t>
            </a:r>
            <a:r>
              <a:rPr lang="ko-KR" altLang="en-US" sz="1200" dirty="0"/>
              <a:t> 통계연보</a:t>
            </a:r>
            <a:br>
              <a:rPr lang="en-US" altLang="ko-KR" sz="1200" dirty="0"/>
            </a:br>
            <a:r>
              <a:rPr lang="en-US" altLang="ko-KR" sz="1200" dirty="0"/>
              <a:t>https://www.kesis.net/sub/sub_0003.jsp?M_MENU_ID=M_M_002&amp;S_MENU_ID=S_M_013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0C8AAC-759B-9004-96C3-8A2F0F64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77" y="2529483"/>
            <a:ext cx="3093904" cy="125997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2407447-2FE2-AE6C-3FA4-7798487FAC25}"/>
              </a:ext>
            </a:extLst>
          </p:cNvPr>
          <p:cNvSpPr/>
          <p:nvPr/>
        </p:nvSpPr>
        <p:spPr>
          <a:xfrm>
            <a:off x="4314176" y="1845022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EC65BA-C90C-AF25-30DE-83E99AFFD33E}"/>
              </a:ext>
            </a:extLst>
          </p:cNvPr>
          <p:cNvSpPr/>
          <p:nvPr/>
        </p:nvSpPr>
        <p:spPr>
          <a:xfrm>
            <a:off x="4314176" y="2155995"/>
            <a:ext cx="540180" cy="653236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1516DC-4E0F-FEFE-D97B-BBDE0C25D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70" y="4547493"/>
            <a:ext cx="3046611" cy="939889"/>
          </a:xfrm>
          <a:prstGeom prst="rect">
            <a:avLst/>
          </a:prstGeom>
        </p:spPr>
      </p:pic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B2498472-CA49-4000-C72A-0A624B12C5B8}"/>
              </a:ext>
            </a:extLst>
          </p:cNvPr>
          <p:cNvSpPr/>
          <p:nvPr/>
        </p:nvSpPr>
        <p:spPr>
          <a:xfrm>
            <a:off x="-238887" y="3431126"/>
            <a:ext cx="914400" cy="612648"/>
          </a:xfrm>
          <a:prstGeom prst="wedgeEllipseCallout">
            <a:avLst>
              <a:gd name="adj1" fmla="val -74166"/>
              <a:gd name="adj2" fmla="val 3016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(X)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</a:t>
            </a:r>
            <a:r>
              <a:rPr lang="ko-KR" altLang="en-US" sz="1100" dirty="0">
                <a:solidFill>
                  <a:schemeClr val="tx1"/>
                </a:solidFill>
              </a:rPr>
              <a:t>열 </a:t>
            </a:r>
            <a:r>
              <a:rPr lang="en-US" altLang="ko-KR" sz="1100" dirty="0">
                <a:solidFill>
                  <a:schemeClr val="tx1"/>
                </a:solidFill>
              </a:rPr>
              <a:t>(O)</a:t>
            </a:r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F91F6D87-E608-F5A4-A935-8782E0A346F2}"/>
              </a:ext>
            </a:extLst>
          </p:cNvPr>
          <p:cNvSpPr/>
          <p:nvPr/>
        </p:nvSpPr>
        <p:spPr>
          <a:xfrm>
            <a:off x="-1378693" y="1968131"/>
            <a:ext cx="130757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다른 시각화 방법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4C9F6EDB-B128-EA88-BD5E-4CF9D12841CE}"/>
              </a:ext>
            </a:extLst>
          </p:cNvPr>
          <p:cNvSpPr/>
          <p:nvPr/>
        </p:nvSpPr>
        <p:spPr>
          <a:xfrm>
            <a:off x="-1378693" y="4199733"/>
            <a:ext cx="130757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다른 시각화 방법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0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964293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2135039" y="135918"/>
            <a:ext cx="71937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99976" y="135918"/>
            <a:ext cx="100859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382615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052E91EF-07CE-2392-BFF9-ABF14EB3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5" y="487405"/>
            <a:ext cx="4001414" cy="2483334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6388909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7559655" y="135918"/>
            <a:ext cx="719374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8324592" y="135918"/>
            <a:ext cx="1008590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5807231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5C40BED-7973-F743-E999-F8505F875C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143"/>
          <a:stretch/>
        </p:blipFill>
        <p:spPr>
          <a:xfrm>
            <a:off x="5612207" y="488465"/>
            <a:ext cx="3811897" cy="2610287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383163" y="3328584"/>
            <a:ext cx="4000866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5807230" y="3328584"/>
            <a:ext cx="3616873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82615" y="4186080"/>
            <a:ext cx="4001414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807231" y="4186080"/>
            <a:ext cx="3616872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42" y="508912"/>
            <a:ext cx="9449741" cy="463184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67" y="1494908"/>
            <a:ext cx="2917586" cy="353668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86" y="1710533"/>
            <a:ext cx="2545492" cy="15611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6882713" y="1431954"/>
            <a:ext cx="2628298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/>
              <a:t>년도별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인당 </a:t>
            </a:r>
            <a:r>
              <a:rPr lang="en-US" altLang="ko-KR" sz="1100" dirty="0"/>
              <a:t>/ GRDP</a:t>
            </a:r>
            <a:r>
              <a:rPr lang="ko-KR" altLang="en-US" sz="1100" dirty="0"/>
              <a:t>⁴ 당 에너지 소비 </a:t>
            </a:r>
            <a:endParaRPr lang="en-US" altLang="ko-KR" sz="1100" dirty="0"/>
          </a:p>
        </p:txBody>
      </p:sp>
      <p:sp>
        <p:nvSpPr>
          <p:cNvPr id="8" name="직사각형 7"/>
          <p:cNvSpPr/>
          <p:nvPr/>
        </p:nvSpPr>
        <p:spPr>
          <a:xfrm>
            <a:off x="6530546" y="-163582"/>
            <a:ext cx="2981685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https://echarts.apache.org/examples/en/editor.html?c=multiple-y-axis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530546" y="652293"/>
            <a:ext cx="2981685" cy="737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인당 </a:t>
            </a:r>
            <a:r>
              <a:rPr lang="ko-KR" altLang="en-US" sz="1200" dirty="0" err="1"/>
              <a:t>최종에너지</a:t>
            </a:r>
            <a:r>
              <a:rPr lang="ko-KR" altLang="en-US" sz="1200" dirty="0"/>
              <a:t> 소비</a:t>
            </a:r>
            <a:r>
              <a:rPr lang="en-US" altLang="ko-KR" sz="1200" dirty="0"/>
              <a:t>(N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GRDP</a:t>
            </a:r>
            <a:r>
              <a:rPr lang="ko-KR" altLang="en-US" sz="1200" dirty="0"/>
              <a:t>⁴당 최종에너지소비</a:t>
            </a:r>
            <a:r>
              <a:rPr lang="en-US" altLang="ko-KR" sz="1200" dirty="0"/>
              <a:t>(Q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4221481" y="5944998"/>
            <a:ext cx="2611806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221481" y="5087502"/>
            <a:ext cx="5289530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https://echarts.apache.org/examples/en/editor.html?c=bar-stack-normalization-and-variation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66700" y="1051560"/>
            <a:ext cx="1234440" cy="509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-1436752" y="4767650"/>
            <a:ext cx="2377529" cy="1308670"/>
          </a:xfrm>
          <a:prstGeom prst="wedgeRoundRectCallout">
            <a:avLst>
              <a:gd name="adj1" fmla="val 61923"/>
              <a:gd name="adj2" fmla="val -6539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시군 선택 시 </a:t>
            </a:r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시군 </a:t>
            </a:r>
            <a:r>
              <a:rPr kumimoji="1" lang="ko-KR" altLang="en-US" sz="12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하이라이팅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우측 항목 변경되고 빈 지도 영역 선택 시 시군 선택 해제되고 우측 항목은 경기도 내용으로 변경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21517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산업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4772539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수송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5223561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가정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5674583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상업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6125605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공공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7014426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석유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7465448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가스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7916470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전력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8367492" y="3589636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열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8818514" y="3589636"/>
            <a:ext cx="849782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신재생 및 기타</a:t>
            </a:r>
            <a:endParaRPr lang="ko-KR" altLang="en-US" sz="1100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86" y="755654"/>
            <a:ext cx="773317" cy="196606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198605" y="740587"/>
            <a:ext cx="413952" cy="289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014425" y="5944998"/>
            <a:ext cx="2496585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74058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1051560"/>
            <a:ext cx="540180" cy="653236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44270" y="740586"/>
            <a:ext cx="1087395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/>
              <a:t>순위 차트 보기</a:t>
            </a:r>
            <a:endParaRPr lang="en-US" altLang="ko-KR" sz="1100" dirty="0"/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D50E66D5-DD37-D42A-CB12-5180E5423E5B}"/>
              </a:ext>
            </a:extLst>
          </p:cNvPr>
          <p:cNvSpPr/>
          <p:nvPr/>
        </p:nvSpPr>
        <p:spPr>
          <a:xfrm>
            <a:off x="9656158" y="314304"/>
            <a:ext cx="914400" cy="612648"/>
          </a:xfrm>
          <a:prstGeom prst="wedgeEllipseCallout">
            <a:avLst>
              <a:gd name="adj1" fmla="val -131389"/>
              <a:gd name="adj2" fmla="val 69133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N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(X)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</a:t>
            </a:r>
            <a:r>
              <a:rPr lang="ko-KR" altLang="en-US" sz="1100" dirty="0">
                <a:solidFill>
                  <a:schemeClr val="tx1"/>
                </a:solidFill>
              </a:rPr>
              <a:t>열 </a:t>
            </a:r>
            <a:r>
              <a:rPr lang="en-US" altLang="ko-KR" sz="1100" dirty="0">
                <a:solidFill>
                  <a:schemeClr val="tx1"/>
                </a:solidFill>
              </a:rPr>
              <a:t>(O)</a:t>
            </a:r>
          </a:p>
        </p:txBody>
      </p:sp>
    </p:spTree>
    <p:extLst>
      <p:ext uri="{BB962C8B-B14F-4D97-AF65-F5344CB8AC3E}">
        <p14:creationId xmlns:p14="http://schemas.microsoft.com/office/powerpoint/2010/main" val="294502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14" y="1529370"/>
            <a:ext cx="2975471" cy="34847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002" y="951470"/>
            <a:ext cx="5380376" cy="413603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74058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245" y="1700381"/>
            <a:ext cx="2677725" cy="14836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6832896" y="1431954"/>
            <a:ext cx="2678116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/>
              <a:t>년도별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인당 </a:t>
            </a:r>
            <a:r>
              <a:rPr lang="en-US" altLang="ko-KR" sz="1100" dirty="0"/>
              <a:t>/ GRDP</a:t>
            </a:r>
            <a:r>
              <a:rPr lang="ko-KR" altLang="en-US" sz="1100" dirty="0"/>
              <a:t>⁴ 당 에너지 소비 </a:t>
            </a:r>
            <a:endParaRPr lang="en-US" altLang="ko-KR" sz="1100" dirty="0"/>
          </a:p>
        </p:txBody>
      </p:sp>
      <p:sp>
        <p:nvSpPr>
          <p:cNvPr id="8" name="직사각형 7"/>
          <p:cNvSpPr/>
          <p:nvPr/>
        </p:nvSpPr>
        <p:spPr>
          <a:xfrm>
            <a:off x="6529326" y="-175938"/>
            <a:ext cx="2981685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https://echarts.apache.org/examples/en/editor.html?c=multiple-y-axis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6529326" y="639937"/>
            <a:ext cx="2981685" cy="737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인구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GRDP</a:t>
            </a:r>
          </a:p>
          <a:p>
            <a:pPr algn="ctr"/>
            <a:r>
              <a:rPr lang="en-US" altLang="ko-KR" sz="1200" dirty="0"/>
              <a:t>3</a:t>
            </a:r>
            <a:r>
              <a:rPr lang="ko-KR" altLang="en-US" sz="1200" dirty="0"/>
              <a:t>개 자료를 조합하여 사용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221480" y="5944998"/>
            <a:ext cx="5289531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4221480" y="5087502"/>
            <a:ext cx="5289531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https://echarts.apache.org/examples/en/editor.html?c=bar-stack-normalization-and-variation</a:t>
            </a:r>
            <a:endParaRPr lang="ko-KR" altLang="en-US" sz="1200" dirty="0"/>
          </a:p>
        </p:txBody>
      </p:sp>
      <p:sp>
        <p:nvSpPr>
          <p:cNvPr id="2" name="직사각형 1"/>
          <p:cNvSpPr/>
          <p:nvPr/>
        </p:nvSpPr>
        <p:spPr>
          <a:xfrm>
            <a:off x="266700" y="1051560"/>
            <a:ext cx="1234440" cy="509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1321240" y="1051560"/>
            <a:ext cx="540180" cy="653236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-1412038" y="4636328"/>
            <a:ext cx="2377529" cy="1308670"/>
          </a:xfrm>
          <a:prstGeom prst="wedgeRoundRectCallout">
            <a:avLst>
              <a:gd name="adj1" fmla="val 61923"/>
              <a:gd name="adj2" fmla="val -6539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시군 선택 시 </a:t>
            </a:r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시군 </a:t>
            </a:r>
            <a:r>
              <a:rPr kumimoji="1" lang="ko-KR" altLang="en-US" sz="12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하이라이팅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우측 항목 변경되고 빈 지도 영역 선택 시 시군 선택 해제되고 우측 항목은 경기도 내용으로 변경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40054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산업</a:t>
            </a:r>
            <a:endParaRPr lang="ko-KR" altLang="en-US" sz="1100" dirty="0"/>
          </a:p>
        </p:txBody>
      </p:sp>
      <p:sp>
        <p:nvSpPr>
          <p:cNvPr id="18" name="직사각형 17"/>
          <p:cNvSpPr/>
          <p:nvPr/>
        </p:nvSpPr>
        <p:spPr>
          <a:xfrm>
            <a:off x="4791076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수송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5242098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가정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5693120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상업</a:t>
            </a:r>
            <a:endParaRPr lang="ko-KR" altLang="en-US" sz="1100" dirty="0"/>
          </a:p>
        </p:txBody>
      </p:sp>
      <p:sp>
        <p:nvSpPr>
          <p:cNvPr id="21" name="직사각형 20"/>
          <p:cNvSpPr/>
          <p:nvPr/>
        </p:nvSpPr>
        <p:spPr>
          <a:xfrm>
            <a:off x="6144142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공공</a:t>
            </a:r>
            <a:endParaRPr lang="ko-KR" altLang="en-US" sz="1100" dirty="0"/>
          </a:p>
        </p:txBody>
      </p:sp>
      <p:sp>
        <p:nvSpPr>
          <p:cNvPr id="22" name="직사각형 21"/>
          <p:cNvSpPr/>
          <p:nvPr/>
        </p:nvSpPr>
        <p:spPr>
          <a:xfrm>
            <a:off x="7035670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석유</a:t>
            </a:r>
            <a:endParaRPr lang="ko-KR" altLang="en-US" sz="1100" dirty="0"/>
          </a:p>
        </p:txBody>
      </p:sp>
      <p:sp>
        <p:nvSpPr>
          <p:cNvPr id="23" name="직사각형 22"/>
          <p:cNvSpPr/>
          <p:nvPr/>
        </p:nvSpPr>
        <p:spPr>
          <a:xfrm>
            <a:off x="7486692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가스</a:t>
            </a:r>
            <a:endParaRPr lang="ko-KR" altLang="en-US" sz="1100" dirty="0"/>
          </a:p>
        </p:txBody>
      </p:sp>
      <p:sp>
        <p:nvSpPr>
          <p:cNvPr id="24" name="직사각형 23"/>
          <p:cNvSpPr/>
          <p:nvPr/>
        </p:nvSpPr>
        <p:spPr>
          <a:xfrm>
            <a:off x="7937714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전력</a:t>
            </a:r>
            <a:endParaRPr lang="ko-KR" altLang="en-US" sz="1100" dirty="0"/>
          </a:p>
        </p:txBody>
      </p:sp>
      <p:sp>
        <p:nvSpPr>
          <p:cNvPr id="25" name="직사각형 24"/>
          <p:cNvSpPr/>
          <p:nvPr/>
        </p:nvSpPr>
        <p:spPr>
          <a:xfrm>
            <a:off x="8388736" y="3558272"/>
            <a:ext cx="404941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열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8839758" y="3558272"/>
            <a:ext cx="849782" cy="1331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신재생 및 기타</a:t>
            </a:r>
            <a:endParaRPr lang="ko-KR" altLang="en-US" sz="1100" dirty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86" y="755654"/>
            <a:ext cx="773317" cy="19660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44270" y="740586"/>
            <a:ext cx="1087395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순위 차트 보기</a:t>
            </a:r>
            <a:endParaRPr lang="en-US" altLang="ko-KR" sz="1100" dirty="0"/>
          </a:p>
        </p:txBody>
      </p:sp>
      <p:sp>
        <p:nvSpPr>
          <p:cNvPr id="32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 flipH="1">
            <a:off x="2700312" y="1208058"/>
            <a:ext cx="1166410" cy="447792"/>
          </a:xfrm>
          <a:prstGeom prst="wedgeRoundRectCallout">
            <a:avLst>
              <a:gd name="adj1" fmla="val 19801"/>
              <a:gd name="adj2" fmla="val -90229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 시 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순위 차트 표시 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5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995" y="148282"/>
            <a:ext cx="9551773" cy="3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1. </a:t>
            </a:r>
            <a:r>
              <a:rPr lang="ko-KR" altLang="en-US" dirty="0"/>
              <a:t>통계청 데이터 </a:t>
            </a:r>
            <a:r>
              <a:rPr lang="en-US" altLang="ko-KR" dirty="0"/>
              <a:t>(</a:t>
            </a:r>
            <a:r>
              <a:rPr lang="ko-KR" altLang="en-US" dirty="0"/>
              <a:t>인구</a:t>
            </a:r>
            <a:r>
              <a:rPr lang="en-US" altLang="ko-KR" dirty="0"/>
              <a:t>/GRDP)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72994" y="648885"/>
            <a:ext cx="9551773" cy="69182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API</a:t>
            </a:r>
            <a:r>
              <a:rPr lang="ko-KR" altLang="en-US" sz="1200" dirty="0"/>
              <a:t>로 경기도 및 </a:t>
            </a:r>
            <a:r>
              <a:rPr lang="en-US" altLang="ko-KR" sz="1200" dirty="0"/>
              <a:t>31</a:t>
            </a:r>
            <a:r>
              <a:rPr lang="ko-KR" altLang="en-US" sz="1200" dirty="0"/>
              <a:t>개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인구데이터만 수집이 가능하여 아래 형태로 수집하고자 합니다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r </a:t>
            </a:r>
            <a:r>
              <a:rPr lang="ko-KR" altLang="en-US" sz="1200" dirty="0"/>
              <a:t>스크립트 사용해서 수집하는 부분과 아래 내용이 상이한 부분이 있으면 확인 부탁드립니다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995" y="1476787"/>
            <a:ext cx="95517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첨부파일</a:t>
            </a:r>
            <a:endParaRPr lang="en-US" altLang="ko-KR" dirty="0"/>
          </a:p>
          <a:p>
            <a:r>
              <a:rPr lang="en-US" altLang="ko-KR" sz="1200" dirty="0"/>
              <a:t>  - </a:t>
            </a:r>
            <a:r>
              <a:rPr lang="ko-KR" altLang="en-US" sz="1200" dirty="0"/>
              <a:t>행정구역</a:t>
            </a:r>
            <a:r>
              <a:rPr lang="en-US" altLang="ko-KR" sz="1200" dirty="0"/>
              <a:t>_</a:t>
            </a:r>
            <a:r>
              <a:rPr lang="ko-KR" altLang="en-US" sz="1200" dirty="0" err="1"/>
              <a:t>시군구</a:t>
            </a:r>
            <a:r>
              <a:rPr lang="en-US" altLang="ko-KR" sz="1200" dirty="0"/>
              <a:t>_</a:t>
            </a:r>
            <a:r>
              <a:rPr lang="ko-KR" altLang="en-US" sz="1200" dirty="0"/>
              <a:t>별</a:t>
            </a:r>
            <a:r>
              <a:rPr lang="en-US" altLang="ko-KR" sz="1200" dirty="0"/>
              <a:t>__</a:t>
            </a:r>
            <a:r>
              <a:rPr lang="ko-KR" altLang="en-US" sz="1200" dirty="0"/>
              <a:t>성별</a:t>
            </a:r>
            <a:r>
              <a:rPr lang="en-US" altLang="ko-KR" sz="1200" dirty="0"/>
              <a:t>_</a:t>
            </a:r>
            <a:r>
              <a:rPr lang="ko-KR" altLang="en-US" sz="1200" dirty="0"/>
              <a:t>인구수</a:t>
            </a:r>
            <a:r>
              <a:rPr lang="en-US" altLang="ko-KR" sz="1200" dirty="0"/>
              <a:t>_20250123145402.xlsx</a:t>
            </a:r>
          </a:p>
          <a:p>
            <a:r>
              <a:rPr lang="en-US" altLang="ko-KR" sz="1200" dirty="0"/>
              <a:t>  - GRDP_</a:t>
            </a:r>
            <a:r>
              <a:rPr lang="ko-KR" altLang="en-US" sz="1200" dirty="0"/>
              <a:t>시</a:t>
            </a:r>
            <a:r>
              <a:rPr lang="en-US" altLang="ko-KR" sz="1200" dirty="0"/>
              <a:t>_</a:t>
            </a:r>
            <a:r>
              <a:rPr lang="ko-KR" altLang="en-US" sz="1200" dirty="0"/>
              <a:t>군</a:t>
            </a:r>
            <a:r>
              <a:rPr lang="en-US" altLang="ko-KR" sz="1200" dirty="0"/>
              <a:t>_</a:t>
            </a:r>
            <a:r>
              <a:rPr lang="ko-KR" altLang="en-US" sz="1200" dirty="0"/>
              <a:t>구</a:t>
            </a:r>
            <a:r>
              <a:rPr lang="en-US" altLang="ko-KR" sz="1200" dirty="0"/>
              <a:t>__20250123150928.xlsx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자료 구축 방안</a:t>
            </a:r>
            <a:endParaRPr lang="en-US" altLang="ko-KR" dirty="0"/>
          </a:p>
          <a:p>
            <a:r>
              <a:rPr lang="en-US" altLang="ko-KR" sz="1200" dirty="0"/>
              <a:t>- 2023</a:t>
            </a:r>
            <a:r>
              <a:rPr lang="ko-KR" altLang="en-US" sz="1200" dirty="0"/>
              <a:t> 년 이전 자료는 수동으로 등록</a:t>
            </a:r>
            <a:endParaRPr lang="en-US" altLang="ko-KR" sz="1200" dirty="0"/>
          </a:p>
          <a:p>
            <a:r>
              <a:rPr lang="en-US" altLang="ko-KR" sz="1200" dirty="0"/>
              <a:t>- 2024 </a:t>
            </a:r>
            <a:r>
              <a:rPr lang="ko-KR" altLang="en-US" sz="1200" dirty="0"/>
              <a:t>년 이후는 해당 년도 아래 </a:t>
            </a:r>
            <a:r>
              <a:rPr lang="en-US" altLang="ko-KR" sz="1200" dirty="0"/>
              <a:t>API</a:t>
            </a:r>
            <a:r>
              <a:rPr lang="ko-KR" altLang="en-US" sz="1200" dirty="0"/>
              <a:t>를 통해서 수집</a:t>
            </a:r>
            <a:endParaRPr lang="en-US" altLang="ko-KR" sz="1200" dirty="0"/>
          </a:p>
          <a:p>
            <a:r>
              <a:rPr lang="en-US" altLang="ko-KR" sz="1200" dirty="0"/>
              <a:t>https://kosis.kr/openapi/Param/statisticsParameterData.do?method=getList&amp;apiKey=OGZlODc1YzgwN2JlZjM5NGQ2MTYyOWU1Y2ZiMTY0YjE=&amp;itmId=T20+T21+T22+&amp;objL1=41+41110+41130+41150+41170+41190+41210+41220+41230+41250+41270+41280+41290+41310+41350+41360+41370+41390+41410+41430+41450+41460+41480+41500+41550+41570+41590+41610+41630+41650+41670+41710+41720+41730+41740+41750+41770+41790+41800+41810+41820+41830+41840+41850+41860+41870+41880+41890+&amp;objL2=&amp;objL3=&amp;objL4=&amp;objL5=&amp;objL6=&amp;objL7=&amp;objL8=&amp;format=json&amp;jsonVD=Y&amp;prdSe=Y&amp;newEstPrdCnt=1&amp;orgId=101&amp;tblId=DT_1B040A3</a:t>
            </a:r>
          </a:p>
        </p:txBody>
      </p:sp>
      <p:sp>
        <p:nvSpPr>
          <p:cNvPr id="4" name="말풍선: 타원형 3">
            <a:extLst>
              <a:ext uri="{FF2B5EF4-FFF2-40B4-BE49-F238E27FC236}">
                <a16:creationId xmlns:a16="http://schemas.microsoft.com/office/drawing/2014/main" id="{8EFD5D51-DD67-DD2B-13F2-43AF8B335B31}"/>
              </a:ext>
            </a:extLst>
          </p:cNvPr>
          <p:cNvSpPr/>
          <p:nvPr/>
        </p:nvSpPr>
        <p:spPr>
          <a:xfrm>
            <a:off x="5621547" y="1476787"/>
            <a:ext cx="2404853" cy="612648"/>
          </a:xfrm>
          <a:prstGeom prst="wedgeEllipseCallout">
            <a:avLst/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네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전처리</a:t>
            </a:r>
            <a:r>
              <a:rPr lang="ko-KR" altLang="en-US" sz="1100" dirty="0">
                <a:solidFill>
                  <a:schemeClr val="tx1"/>
                </a:solidFill>
              </a:rPr>
              <a:t> 안하고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</a:t>
            </a:r>
            <a:r>
              <a:rPr lang="ko-KR" altLang="en-US" sz="1100" dirty="0" err="1">
                <a:solidFill>
                  <a:schemeClr val="tx1"/>
                </a:solidFill>
              </a:rPr>
              <a:t>시군데이터를</a:t>
            </a:r>
            <a:r>
              <a:rPr lang="ko-KR" altLang="en-US" sz="1100" dirty="0">
                <a:solidFill>
                  <a:schemeClr val="tx1"/>
                </a:solidFill>
              </a:rPr>
              <a:t> 바로 받을 수 있었군요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5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3953</TotalTime>
  <Words>1674</Words>
  <Application>Microsoft Office PowerPoint</Application>
  <PresentationFormat>A4 용지(210x297mm)</PresentationFormat>
  <Paragraphs>238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HY신명조</vt:lpstr>
      <vt:lpstr>Pretendard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 승호</cp:lastModifiedBy>
  <cp:revision>340</cp:revision>
  <dcterms:created xsi:type="dcterms:W3CDTF">2021-05-17T05:54:11Z</dcterms:created>
  <dcterms:modified xsi:type="dcterms:W3CDTF">2025-02-03T08:23:23Z</dcterms:modified>
</cp:coreProperties>
</file>