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1" r:id="rId1"/>
  </p:sldMasterIdLst>
  <p:notesMasterIdLst>
    <p:notesMasterId r:id="rId14"/>
  </p:notesMasterIdLst>
  <p:handoutMasterIdLst>
    <p:handoutMasterId r:id="rId15"/>
  </p:handoutMasterIdLst>
  <p:sldIdLst>
    <p:sldId id="321" r:id="rId2"/>
    <p:sldId id="330" r:id="rId3"/>
    <p:sldId id="327" r:id="rId4"/>
    <p:sldId id="323" r:id="rId5"/>
    <p:sldId id="322" r:id="rId6"/>
    <p:sldId id="324" r:id="rId7"/>
    <p:sldId id="305" r:id="rId8"/>
    <p:sldId id="320" r:id="rId9"/>
    <p:sldId id="325" r:id="rId10"/>
    <p:sldId id="328" r:id="rId11"/>
    <p:sldId id="329" r:id="rId12"/>
    <p:sldId id="310" r:id="rId1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1F65EA-461F-D0EB-6C51-3934BAAE5602}" name="은희 이" initials="은이" userId="660d60ec1eacaf9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FFFFFF"/>
    <a:srgbClr val="5B9BD5"/>
    <a:srgbClr val="E7E6E6"/>
    <a:srgbClr val="F2F2F2"/>
    <a:srgbClr val="FAFAFA"/>
    <a:srgbClr val="F4F8FB"/>
    <a:srgbClr val="D9D9D9"/>
    <a:srgbClr val="474747"/>
    <a:srgbClr val="FFF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4" autoAdjust="0"/>
    <p:restoredTop sz="97384" autoAdjust="0"/>
  </p:normalViewPr>
  <p:slideViewPr>
    <p:cSldViewPr snapToGrid="0">
      <p:cViewPr>
        <p:scale>
          <a:sx n="125" d="100"/>
          <a:sy n="125" d="100"/>
        </p:scale>
        <p:origin x="2946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76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9CFB0-BCA9-4570-BBC6-9C2684F7EA69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C6DF8-7629-4380-9CC5-68F1F104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07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3F86A-8152-4198-942A-719B9DB78762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5236-8FE2-4904-90ED-5216C422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0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4CC3025E-9E50-9018-8148-95FC1EC87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2B3A56C2-7881-18F3-DD46-DFADDA4C07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711D30BD-6547-4EF2-516E-25F9E8AA4C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2664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B5236-8FE2-4904-90ED-5216C4222F8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88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339725" y="6257503"/>
            <a:ext cx="9226800" cy="137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 flipV="1">
            <a:off x="353164" y="496610"/>
            <a:ext cx="9208349" cy="7620"/>
          </a:xfrm>
          <a:prstGeom prst="line">
            <a:avLst/>
          </a:prstGeom>
          <a:ln w="254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8218978" y="265778"/>
            <a:ext cx="1357103" cy="23083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algn="r"/>
            <a:r>
              <a:rPr lang="ko-KR" altLang="en-US" sz="900" baseline="0" dirty="0">
                <a:latin typeface="+mn-ea"/>
                <a:ea typeface="+mn-ea"/>
              </a:rPr>
              <a:t>화면목록정의서</a:t>
            </a:r>
            <a:r>
              <a:rPr lang="en-US" altLang="ko-KR" sz="900" baseline="0" dirty="0">
                <a:latin typeface="+mn-ea"/>
                <a:ea typeface="+mn-ea"/>
              </a:rPr>
              <a:t> [</a:t>
            </a:r>
            <a:r>
              <a:rPr lang="ko-KR" altLang="en-US" sz="900" baseline="0" dirty="0">
                <a:latin typeface="+mn-ea"/>
                <a:ea typeface="+mn-ea"/>
              </a:rPr>
              <a:t>업무명</a:t>
            </a:r>
            <a:r>
              <a:rPr lang="en-US" altLang="ko-KR" sz="900" baseline="0" dirty="0">
                <a:latin typeface="+mn-ea"/>
                <a:ea typeface="+mn-ea"/>
              </a:rPr>
              <a:t>]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3EA16-2991-4D90-BBAA-F02D0C5D77DE}"/>
              </a:ext>
            </a:extLst>
          </p:cNvPr>
          <p:cNvSpPr txBox="1"/>
          <p:nvPr userDrawn="1"/>
        </p:nvSpPr>
        <p:spPr>
          <a:xfrm>
            <a:off x="360784" y="265778"/>
            <a:ext cx="3505127" cy="2308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경기도 광역 도시생태현황지도 및 </a:t>
            </a:r>
            <a:r>
              <a:rPr lang="en-US" altLang="ko-KR" sz="900" dirty="0">
                <a:latin typeface="+mn-ea"/>
                <a:ea typeface="+mn-ea"/>
              </a:rPr>
              <a:t>RE100 </a:t>
            </a:r>
            <a:r>
              <a:rPr lang="ko-KR" altLang="en-US" sz="900" dirty="0">
                <a:latin typeface="+mn-ea"/>
                <a:ea typeface="+mn-ea"/>
              </a:rPr>
              <a:t>플랫폼 서비스 구축 사업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4BA138D-8BF3-45AA-8C14-CD93FA70CA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0" y="6325605"/>
            <a:ext cx="1464958" cy="25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A8652C38-20EA-4FC2-B912-FB11520522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4287" y="6361390"/>
            <a:ext cx="1357226" cy="25759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502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48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950"/>
            </a:lvl1pPr>
            <a:lvl2pPr lvl="1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25"/>
            </a:lvl2pPr>
            <a:lvl3pPr lvl="2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63"/>
            </a:lvl3pPr>
            <a:lvl4pPr lvl="3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34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2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7" userDrawn="1">
          <p15:clr>
            <a:srgbClr val="F26B43"/>
          </p15:clr>
        </p15:guide>
        <p15:guide id="2" pos="6023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36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41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10BEEB03-CDBA-1148-DA6A-244D65F89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6506CADC-17F1-A4DE-D0A6-B6C41F8E07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60"/>
          <a:stretch/>
        </p:blipFill>
        <p:spPr>
          <a:xfrm>
            <a:off x="3896008" y="1004022"/>
            <a:ext cx="1816108" cy="184115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5584D9D-F567-7470-FA92-D69DFF3F0F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" r="1370"/>
          <a:stretch/>
        </p:blipFill>
        <p:spPr>
          <a:xfrm>
            <a:off x="953944" y="1002752"/>
            <a:ext cx="1815926" cy="184115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CC4F3B5-73E2-2F71-A06D-E0DC6CDAC0DF}"/>
              </a:ext>
            </a:extLst>
          </p:cNvPr>
          <p:cNvSpPr/>
          <p:nvPr/>
        </p:nvSpPr>
        <p:spPr>
          <a:xfrm>
            <a:off x="10516630" y="200406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7B0997-064D-D103-A31E-22AAFD7D5DF6}"/>
              </a:ext>
            </a:extLst>
          </p:cNvPr>
          <p:cNvSpPr/>
          <p:nvPr/>
        </p:nvSpPr>
        <p:spPr>
          <a:xfrm>
            <a:off x="11431030" y="200406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C3D64B-981B-B71D-2AE1-9CD155A5C52E}"/>
              </a:ext>
            </a:extLst>
          </p:cNvPr>
          <p:cNvSpPr/>
          <p:nvPr/>
        </p:nvSpPr>
        <p:spPr>
          <a:xfrm>
            <a:off x="10516630" y="291846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69A338-DE2A-C09A-5EEB-DAD4CB1916B2}"/>
              </a:ext>
            </a:extLst>
          </p:cNvPr>
          <p:cNvSpPr/>
          <p:nvPr/>
        </p:nvSpPr>
        <p:spPr>
          <a:xfrm>
            <a:off x="11431030" y="291846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래픽 12" descr="태양열 전지판 단색으로 채워진">
            <a:extLst>
              <a:ext uri="{FF2B5EF4-FFF2-40B4-BE49-F238E27FC236}">
                <a16:creationId xmlns:a16="http://schemas.microsoft.com/office/drawing/2014/main" id="{E5CA8230-FFDA-7234-3B2E-7403CB1E17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91327" y="295657"/>
            <a:ext cx="914400" cy="914400"/>
          </a:xfrm>
          <a:prstGeom prst="rect">
            <a:avLst/>
          </a:prstGeom>
        </p:spPr>
      </p:pic>
      <p:pic>
        <p:nvPicPr>
          <p:cNvPr id="15" name="그래픽 14" descr="어두움(작은 태양) 단색으로 채워진">
            <a:extLst>
              <a:ext uri="{FF2B5EF4-FFF2-40B4-BE49-F238E27FC236}">
                <a16:creationId xmlns:a16="http://schemas.microsoft.com/office/drawing/2014/main" id="{A43280F0-5E96-FAB6-0398-25DC5A729C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8388" y="-15240"/>
            <a:ext cx="914400" cy="914400"/>
          </a:xfrm>
          <a:prstGeom prst="rect">
            <a:avLst/>
          </a:prstGeom>
        </p:spPr>
      </p:pic>
      <p:pic>
        <p:nvPicPr>
          <p:cNvPr id="17" name="그래픽 16" descr="아래층 윤곽선">
            <a:extLst>
              <a:ext uri="{FF2B5EF4-FFF2-40B4-BE49-F238E27FC236}">
                <a16:creationId xmlns:a16="http://schemas.microsoft.com/office/drawing/2014/main" id="{B92C801D-18E4-F227-28C8-98EA3BA948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4058" y="439954"/>
            <a:ext cx="656764" cy="656764"/>
          </a:xfrm>
          <a:prstGeom prst="rect">
            <a:avLst/>
          </a:prstGeom>
        </p:spPr>
      </p:pic>
      <p:pic>
        <p:nvPicPr>
          <p:cNvPr id="19" name="그래픽 18" descr="건물 윤곽선">
            <a:extLst>
              <a:ext uri="{FF2B5EF4-FFF2-40B4-BE49-F238E27FC236}">
                <a16:creationId xmlns:a16="http://schemas.microsoft.com/office/drawing/2014/main" id="{2F9A79D5-0D4A-A8E3-6A03-3DFE619FC08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7527" y="2160082"/>
            <a:ext cx="621765" cy="621765"/>
          </a:xfrm>
          <a:prstGeom prst="rect">
            <a:avLst/>
          </a:prstGeom>
        </p:spPr>
      </p:pic>
      <p:pic>
        <p:nvPicPr>
          <p:cNvPr id="21" name="그래픽 20" descr="산 윤곽선">
            <a:extLst>
              <a:ext uri="{FF2B5EF4-FFF2-40B4-BE49-F238E27FC236}">
                <a16:creationId xmlns:a16="http://schemas.microsoft.com/office/drawing/2014/main" id="{ECECF1AC-75A5-6CAD-32AD-6C8375B194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75703" y="975360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1A239CA-98FE-8BF2-1F26-DFAED6FC8391}"/>
              </a:ext>
            </a:extLst>
          </p:cNvPr>
          <p:cNvSpPr txBox="1"/>
          <p:nvPr/>
        </p:nvSpPr>
        <p:spPr>
          <a:xfrm>
            <a:off x="661266" y="3198956"/>
            <a:ext cx="241532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/>
              <a:t>지표면에 도달하는 태양광 에너지를 </a:t>
            </a:r>
            <a:r>
              <a:rPr lang="ko-KR" altLang="en-US" sz="1100" u="sng" dirty="0"/>
              <a:t>어떠한 제약 없이 </a:t>
            </a:r>
            <a:endParaRPr lang="en-US" altLang="ko-KR" sz="1100" u="sng" dirty="0"/>
          </a:p>
          <a:p>
            <a:pPr algn="ctr"/>
            <a:r>
              <a:rPr lang="ko-KR" altLang="en-US" sz="1100" dirty="0"/>
              <a:t>모두 활용할 때의 에너지 양</a:t>
            </a:r>
            <a:endParaRPr lang="en-US" altLang="ko-KR" sz="1100" dirty="0"/>
          </a:p>
        </p:txBody>
      </p:sp>
      <p:pic>
        <p:nvPicPr>
          <p:cNvPr id="26" name="그래픽 25" descr="공원 장면 윤곽선">
            <a:extLst>
              <a:ext uri="{FF2B5EF4-FFF2-40B4-BE49-F238E27FC236}">
                <a16:creationId xmlns:a16="http://schemas.microsoft.com/office/drawing/2014/main" id="{A7FE1716-A7AE-0BB0-8237-49F7AEB47F0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38107" y="1981267"/>
            <a:ext cx="815340" cy="815340"/>
          </a:xfrm>
          <a:prstGeom prst="rect">
            <a:avLst/>
          </a:prstGeom>
        </p:spPr>
      </p:pic>
      <p:pic>
        <p:nvPicPr>
          <p:cNvPr id="28" name="그래픽 27" descr="길 윤곽선">
            <a:extLst>
              <a:ext uri="{FF2B5EF4-FFF2-40B4-BE49-F238E27FC236}">
                <a16:creationId xmlns:a16="http://schemas.microsoft.com/office/drawing/2014/main" id="{29868931-22F3-59FD-76B5-C2DB135854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17531" y="1070870"/>
            <a:ext cx="788409" cy="788409"/>
          </a:xfrm>
          <a:prstGeom prst="rect">
            <a:avLst/>
          </a:prstGeom>
        </p:spPr>
      </p:pic>
      <p:pic>
        <p:nvPicPr>
          <p:cNvPr id="30" name="그래픽 29" descr="어두움(작은 태양) 단색으로 채워진">
            <a:extLst>
              <a:ext uri="{FF2B5EF4-FFF2-40B4-BE49-F238E27FC236}">
                <a16:creationId xmlns:a16="http://schemas.microsoft.com/office/drawing/2014/main" id="{FFAA7596-1D1B-33DB-4851-790F6ABA3F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2885" y="-15240"/>
            <a:ext cx="914400" cy="914400"/>
          </a:xfrm>
          <a:prstGeom prst="rect">
            <a:avLst/>
          </a:prstGeom>
        </p:spPr>
      </p:pic>
      <p:pic>
        <p:nvPicPr>
          <p:cNvPr id="31" name="그래픽 30" descr="아래층 윤곽선">
            <a:extLst>
              <a:ext uri="{FF2B5EF4-FFF2-40B4-BE49-F238E27FC236}">
                <a16:creationId xmlns:a16="http://schemas.microsoft.com/office/drawing/2014/main" id="{0C0699BD-61CF-4DB9-6EDD-8B8971C488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08555" y="439954"/>
            <a:ext cx="656764" cy="656764"/>
          </a:xfrm>
          <a:prstGeom prst="rect">
            <a:avLst/>
          </a:prstGeom>
        </p:spPr>
      </p:pic>
      <p:pic>
        <p:nvPicPr>
          <p:cNvPr id="33" name="그래픽 32" descr="산 윤곽선">
            <a:extLst>
              <a:ext uri="{FF2B5EF4-FFF2-40B4-BE49-F238E27FC236}">
                <a16:creationId xmlns:a16="http://schemas.microsoft.com/office/drawing/2014/main" id="{49538428-68D8-2D81-D0D8-9E09C7E67C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00200" y="975360"/>
            <a:ext cx="914400" cy="914400"/>
          </a:xfrm>
          <a:prstGeom prst="rect">
            <a:avLst/>
          </a:prstGeom>
        </p:spPr>
      </p:pic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B828BE8D-283F-8071-08CC-10E3A8E77564}"/>
              </a:ext>
            </a:extLst>
          </p:cNvPr>
          <p:cNvSpPr/>
          <p:nvPr/>
        </p:nvSpPr>
        <p:spPr>
          <a:xfrm>
            <a:off x="3060735" y="1738951"/>
            <a:ext cx="651127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B9E695-26B1-24C5-1409-F5FFB0E44F91}"/>
              </a:ext>
            </a:extLst>
          </p:cNvPr>
          <p:cNvSpPr txBox="1"/>
          <p:nvPr/>
        </p:nvSpPr>
        <p:spPr>
          <a:xfrm>
            <a:off x="661266" y="2918460"/>
            <a:ext cx="23591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이론적 </a:t>
            </a:r>
            <a:r>
              <a:rPr lang="ko-KR" altLang="en-US" sz="1400" b="1" dirty="0" err="1"/>
              <a:t>잠재량</a:t>
            </a:r>
            <a:endParaRPr lang="en-US" altLang="ko-KR" sz="14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68F1D6-4196-44F3-1B98-AD909F176D07}"/>
              </a:ext>
            </a:extLst>
          </p:cNvPr>
          <p:cNvSpPr/>
          <p:nvPr/>
        </p:nvSpPr>
        <p:spPr>
          <a:xfrm>
            <a:off x="10516630" y="435102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C0C58DA-579A-B87F-1F6C-6F460D5915ED}"/>
              </a:ext>
            </a:extLst>
          </p:cNvPr>
          <p:cNvSpPr/>
          <p:nvPr/>
        </p:nvSpPr>
        <p:spPr>
          <a:xfrm>
            <a:off x="11431030" y="435102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19031CD-5F33-EA7A-B04E-91536EFD45C3}"/>
              </a:ext>
            </a:extLst>
          </p:cNvPr>
          <p:cNvSpPr/>
          <p:nvPr/>
        </p:nvSpPr>
        <p:spPr>
          <a:xfrm>
            <a:off x="10516630" y="526542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56A6EE9-76CE-EF28-3737-5C9BA73F4287}"/>
              </a:ext>
            </a:extLst>
          </p:cNvPr>
          <p:cNvSpPr/>
          <p:nvPr/>
        </p:nvSpPr>
        <p:spPr>
          <a:xfrm>
            <a:off x="11431030" y="5265420"/>
            <a:ext cx="914400" cy="914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래픽 43" descr="태양열 전지판 단색으로 채워진">
            <a:extLst>
              <a:ext uri="{FF2B5EF4-FFF2-40B4-BE49-F238E27FC236}">
                <a16:creationId xmlns:a16="http://schemas.microsoft.com/office/drawing/2014/main" id="{DE7E2CE3-8F69-5B39-4928-9C1083D93F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0489" y="448165"/>
            <a:ext cx="417708" cy="417708"/>
          </a:xfrm>
          <a:prstGeom prst="rect">
            <a:avLst/>
          </a:prstGeom>
        </p:spPr>
      </p:pic>
      <p:pic>
        <p:nvPicPr>
          <p:cNvPr id="45" name="그래픽 44" descr="태양열 전지판 단색으로 채워진">
            <a:extLst>
              <a:ext uri="{FF2B5EF4-FFF2-40B4-BE49-F238E27FC236}">
                <a16:creationId xmlns:a16="http://schemas.microsoft.com/office/drawing/2014/main" id="{87742B04-BE64-D651-F7CC-E4887FAE04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0489" y="1321243"/>
            <a:ext cx="417708" cy="417708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B93A7B-B1D3-C4DE-CF63-8B407F4866ED}"/>
              </a:ext>
            </a:extLst>
          </p:cNvPr>
          <p:cNvSpPr/>
          <p:nvPr/>
        </p:nvSpPr>
        <p:spPr>
          <a:xfrm>
            <a:off x="11112486" y="303331"/>
            <a:ext cx="357202" cy="2896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6D2CC4-6E32-DD1C-C938-C8FE9FD33D42}"/>
              </a:ext>
            </a:extLst>
          </p:cNvPr>
          <p:cNvSpPr txBox="1"/>
          <p:nvPr/>
        </p:nvSpPr>
        <p:spPr>
          <a:xfrm>
            <a:off x="3422885" y="3198956"/>
            <a:ext cx="255687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u="sng" dirty="0"/>
              <a:t>기술적 제약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예</a:t>
            </a:r>
            <a:r>
              <a:rPr lang="en-US" altLang="ko-KR" sz="1100" dirty="0"/>
              <a:t>: </a:t>
            </a:r>
            <a:r>
              <a:rPr lang="ko-KR" altLang="en-US" sz="1100" dirty="0"/>
              <a:t>태양광의 설비효율</a:t>
            </a:r>
            <a:r>
              <a:rPr lang="en-US" altLang="ko-KR" sz="1100" dirty="0"/>
              <a:t>)</a:t>
            </a:r>
            <a:r>
              <a:rPr lang="ko-KR" altLang="en-US" sz="1100" dirty="0"/>
              <a:t>과</a:t>
            </a:r>
            <a:endParaRPr lang="en-US" altLang="ko-KR" sz="1100" dirty="0"/>
          </a:p>
          <a:p>
            <a:pPr algn="ctr"/>
            <a:r>
              <a:rPr lang="ko-KR" altLang="en-US" sz="1100" u="sng" dirty="0"/>
              <a:t>지리적 제약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예</a:t>
            </a:r>
            <a:r>
              <a:rPr lang="en-US" altLang="ko-KR" sz="1100" dirty="0"/>
              <a:t>: </a:t>
            </a:r>
            <a:r>
              <a:rPr lang="ko-KR" altLang="en-US" sz="1100" dirty="0"/>
              <a:t>급경사지</a:t>
            </a:r>
            <a:r>
              <a:rPr lang="en-US" altLang="ko-KR" sz="1100" dirty="0"/>
              <a:t>)</a:t>
            </a:r>
          </a:p>
          <a:p>
            <a:pPr algn="ctr"/>
            <a:r>
              <a:rPr lang="ko-KR" altLang="en-US" sz="1100" dirty="0"/>
              <a:t>을 반영할 때의 </a:t>
            </a:r>
            <a:r>
              <a:rPr lang="ko-KR" altLang="en-US" sz="1100" dirty="0" err="1"/>
              <a:t>잠재량</a:t>
            </a:r>
            <a:endParaRPr lang="en-US" altLang="ko-KR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274799-57EA-7B06-7BD3-858D837062FA}"/>
              </a:ext>
            </a:extLst>
          </p:cNvPr>
          <p:cNvSpPr txBox="1"/>
          <p:nvPr/>
        </p:nvSpPr>
        <p:spPr>
          <a:xfrm>
            <a:off x="3620644" y="2918460"/>
            <a:ext cx="23591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기술적 </a:t>
            </a:r>
            <a:r>
              <a:rPr lang="ko-KR" altLang="en-US" sz="1400" b="1" dirty="0" err="1"/>
              <a:t>잠재량</a:t>
            </a:r>
            <a:endParaRPr lang="en-US" altLang="ko-KR" sz="1400" b="1" dirty="0"/>
          </a:p>
        </p:txBody>
      </p:sp>
      <p:pic>
        <p:nvPicPr>
          <p:cNvPr id="32" name="그래픽 31" descr="건물 윤곽선">
            <a:extLst>
              <a:ext uri="{FF2B5EF4-FFF2-40B4-BE49-F238E27FC236}">
                <a16:creationId xmlns:a16="http://schemas.microsoft.com/office/drawing/2014/main" id="{1CF3B0ED-6943-D79A-DCFD-EC894F419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32024" y="2160082"/>
            <a:ext cx="621765" cy="621765"/>
          </a:xfrm>
          <a:prstGeom prst="rect">
            <a:avLst/>
          </a:prstGeom>
        </p:spPr>
      </p:pic>
      <p:pic>
        <p:nvPicPr>
          <p:cNvPr id="35" name="그래픽 34" descr="공원 장면 윤곽선">
            <a:extLst>
              <a:ext uri="{FF2B5EF4-FFF2-40B4-BE49-F238E27FC236}">
                <a16:creationId xmlns:a16="http://schemas.microsoft.com/office/drawing/2014/main" id="{C1D46AFF-83CA-98CE-BED3-CECB2FC65DE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62604" y="1981267"/>
            <a:ext cx="815340" cy="815340"/>
          </a:xfrm>
          <a:prstGeom prst="rect">
            <a:avLst/>
          </a:prstGeom>
        </p:spPr>
      </p:pic>
      <p:pic>
        <p:nvPicPr>
          <p:cNvPr id="36" name="그래픽 35" descr="길 윤곽선">
            <a:extLst>
              <a:ext uri="{FF2B5EF4-FFF2-40B4-BE49-F238E27FC236}">
                <a16:creationId xmlns:a16="http://schemas.microsoft.com/office/drawing/2014/main" id="{A4E81764-2E59-F339-000E-D405C556A05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42028" y="1070870"/>
            <a:ext cx="788409" cy="788409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85973205-4217-F945-C036-D654B015158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45037" y="1659516"/>
            <a:ext cx="258511" cy="21786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E6AB32D5-4F3C-1BC9-BBEA-4A8DDFCA0BA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213650" y="1987617"/>
            <a:ext cx="258511" cy="21786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66788D1E-0DCA-5677-4DC9-7CD8D11A3D2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52477" y="1981267"/>
            <a:ext cx="258511" cy="217865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570E600D-ED8D-B12B-9A5B-7B1D29DD515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165878" y="1981267"/>
            <a:ext cx="258511" cy="217865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BF38FD7B-DDDB-B254-7BB1-D0970F3A8A7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66049" y="1029147"/>
            <a:ext cx="258511" cy="217865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8B7DB266-CFA0-DBD7-1E68-226D52A409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60"/>
          <a:stretch/>
        </p:blipFill>
        <p:spPr>
          <a:xfrm>
            <a:off x="6786298" y="1004022"/>
            <a:ext cx="1816108" cy="1841152"/>
          </a:xfrm>
          <a:prstGeom prst="rect">
            <a:avLst/>
          </a:prstGeom>
        </p:spPr>
      </p:pic>
      <p:pic>
        <p:nvPicPr>
          <p:cNvPr id="59" name="그래픽 58" descr="산 윤곽선">
            <a:extLst>
              <a:ext uri="{FF2B5EF4-FFF2-40B4-BE49-F238E27FC236}">
                <a16:creationId xmlns:a16="http://schemas.microsoft.com/office/drawing/2014/main" id="{59CD3F2F-7C76-0745-D55B-EDE316198B4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90490" y="975360"/>
            <a:ext cx="914400" cy="914400"/>
          </a:xfrm>
          <a:prstGeom prst="rect">
            <a:avLst/>
          </a:prstGeom>
        </p:spPr>
      </p:pic>
      <p:sp>
        <p:nvSpPr>
          <p:cNvPr id="60" name="화살표: 오른쪽 59">
            <a:extLst>
              <a:ext uri="{FF2B5EF4-FFF2-40B4-BE49-F238E27FC236}">
                <a16:creationId xmlns:a16="http://schemas.microsoft.com/office/drawing/2014/main" id="{9EF989BF-F8EC-84E4-C837-FA91F31A56E2}"/>
              </a:ext>
            </a:extLst>
          </p:cNvPr>
          <p:cNvSpPr/>
          <p:nvPr/>
        </p:nvSpPr>
        <p:spPr>
          <a:xfrm>
            <a:off x="5951025" y="1738951"/>
            <a:ext cx="651127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래픽 60" descr="건물 윤곽선">
            <a:extLst>
              <a:ext uri="{FF2B5EF4-FFF2-40B4-BE49-F238E27FC236}">
                <a16:creationId xmlns:a16="http://schemas.microsoft.com/office/drawing/2014/main" id="{CB406E65-59E5-C6D1-8BC2-51D59E9B1D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922314" y="2160082"/>
            <a:ext cx="621765" cy="621765"/>
          </a:xfrm>
          <a:prstGeom prst="rect">
            <a:avLst/>
          </a:prstGeom>
        </p:spPr>
      </p:pic>
      <p:pic>
        <p:nvPicPr>
          <p:cNvPr id="62" name="그래픽 61" descr="공원 장면 윤곽선">
            <a:extLst>
              <a:ext uri="{FF2B5EF4-FFF2-40B4-BE49-F238E27FC236}">
                <a16:creationId xmlns:a16="http://schemas.microsoft.com/office/drawing/2014/main" id="{3D7ED6FC-3D8C-8E7A-3488-BE2E4B4E0E7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52894" y="1981267"/>
            <a:ext cx="815340" cy="815340"/>
          </a:xfrm>
          <a:prstGeom prst="rect">
            <a:avLst/>
          </a:prstGeom>
        </p:spPr>
      </p:pic>
      <p:pic>
        <p:nvPicPr>
          <p:cNvPr id="63" name="그래픽 62" descr="길 윤곽선">
            <a:extLst>
              <a:ext uri="{FF2B5EF4-FFF2-40B4-BE49-F238E27FC236}">
                <a16:creationId xmlns:a16="http://schemas.microsoft.com/office/drawing/2014/main" id="{05437BB4-6A47-4CB3-1787-F7F430E949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832318" y="1070870"/>
            <a:ext cx="788409" cy="788409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DC50EED0-2689-F55C-971F-E1C6D07BAB9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430564" y="1659516"/>
            <a:ext cx="258511" cy="21786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4ACDC43A-C07D-1E17-5B59-F1F64FACCF9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56339" y="1029147"/>
            <a:ext cx="258511" cy="217865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3B4ED811-442F-A625-97CE-F3C1DBEA7CFA}"/>
              </a:ext>
            </a:extLst>
          </p:cNvPr>
          <p:cNvSpPr txBox="1"/>
          <p:nvPr/>
        </p:nvSpPr>
        <p:spPr>
          <a:xfrm>
            <a:off x="6326049" y="3198956"/>
            <a:ext cx="255687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u="sng" dirty="0"/>
              <a:t>경제적 제약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예</a:t>
            </a:r>
            <a:r>
              <a:rPr lang="en-US" altLang="ko-KR" sz="1100" dirty="0"/>
              <a:t>: </a:t>
            </a:r>
            <a:r>
              <a:rPr lang="ko-KR" altLang="en-US" sz="1100" dirty="0"/>
              <a:t>비용 경쟁력</a:t>
            </a:r>
            <a:r>
              <a:rPr lang="en-US" altLang="ko-KR" sz="1100" dirty="0"/>
              <a:t>),</a:t>
            </a:r>
          </a:p>
          <a:p>
            <a:pPr algn="ctr"/>
            <a:r>
              <a:rPr lang="ko-KR" altLang="en-US" sz="1100" u="sng" dirty="0"/>
              <a:t>정책적 제약</a:t>
            </a:r>
            <a:r>
              <a:rPr lang="ko-KR" altLang="en-US" sz="1100" dirty="0"/>
              <a:t> </a:t>
            </a:r>
            <a:r>
              <a:rPr lang="en-US" altLang="ko-KR" sz="1100" dirty="0"/>
              <a:t>(</a:t>
            </a:r>
            <a:r>
              <a:rPr lang="ko-KR" altLang="en-US" sz="1100" dirty="0"/>
              <a:t>예</a:t>
            </a:r>
            <a:r>
              <a:rPr lang="en-US" altLang="ko-KR" sz="1100" dirty="0"/>
              <a:t>: </a:t>
            </a:r>
            <a:r>
              <a:rPr lang="ko-KR" altLang="en-US" sz="1100" dirty="0"/>
              <a:t>개발불가 지역</a:t>
            </a:r>
            <a:r>
              <a:rPr lang="en-US" altLang="ko-KR" sz="1100" dirty="0"/>
              <a:t>)</a:t>
            </a:r>
          </a:p>
          <a:p>
            <a:pPr algn="ctr"/>
            <a:r>
              <a:rPr lang="ko-KR" altLang="en-US" sz="1100" dirty="0"/>
              <a:t>을 반영할 때의 </a:t>
            </a:r>
            <a:r>
              <a:rPr lang="ko-KR" altLang="en-US" sz="1100" dirty="0" err="1"/>
              <a:t>잠재량</a:t>
            </a:r>
            <a:endParaRPr lang="en-US" altLang="ko-KR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04574B7-690F-8817-E952-C45FD128CB45}"/>
              </a:ext>
            </a:extLst>
          </p:cNvPr>
          <p:cNvSpPr txBox="1"/>
          <p:nvPr/>
        </p:nvSpPr>
        <p:spPr>
          <a:xfrm>
            <a:off x="6523808" y="2918460"/>
            <a:ext cx="23591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시장 </a:t>
            </a:r>
            <a:r>
              <a:rPr lang="ko-KR" altLang="en-US" sz="1400" b="1" dirty="0" err="1"/>
              <a:t>잠재량</a:t>
            </a:r>
            <a:endParaRPr lang="en-US" altLang="ko-KR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6767E20-7002-1B94-4D37-69F161B31A92}"/>
              </a:ext>
            </a:extLst>
          </p:cNvPr>
          <p:cNvSpPr txBox="1"/>
          <p:nvPr/>
        </p:nvSpPr>
        <p:spPr>
          <a:xfrm>
            <a:off x="6901327" y="1950667"/>
            <a:ext cx="654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높은 </a:t>
            </a:r>
            <a:endParaRPr lang="en-US" altLang="ko-KR" sz="700" dirty="0"/>
          </a:p>
          <a:p>
            <a:pPr algn="ctr"/>
            <a:r>
              <a:rPr lang="ko-KR" altLang="en-US" sz="700" dirty="0"/>
              <a:t>설비투자비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1C812D3-3AA1-0872-425C-880BE789704C}"/>
              </a:ext>
            </a:extLst>
          </p:cNvPr>
          <p:cNvSpPr txBox="1"/>
          <p:nvPr/>
        </p:nvSpPr>
        <p:spPr>
          <a:xfrm>
            <a:off x="5130829" y="1075388"/>
            <a:ext cx="65469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지리적 제약</a:t>
            </a:r>
            <a:endParaRPr lang="en-US" altLang="ko-KR" sz="7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22F233D-4B9A-B995-008C-82548DB01633}"/>
              </a:ext>
            </a:extLst>
          </p:cNvPr>
          <p:cNvSpPr txBox="1"/>
          <p:nvPr/>
        </p:nvSpPr>
        <p:spPr>
          <a:xfrm>
            <a:off x="7750410" y="2014167"/>
            <a:ext cx="65469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 자연 공원</a:t>
            </a:r>
          </a:p>
        </p:txBody>
      </p:sp>
      <p:pic>
        <p:nvPicPr>
          <p:cNvPr id="76" name="그래픽 75" descr="어두움(작은 태양) 단색으로 채워진">
            <a:extLst>
              <a:ext uri="{FF2B5EF4-FFF2-40B4-BE49-F238E27FC236}">
                <a16:creationId xmlns:a16="http://schemas.microsoft.com/office/drawing/2014/main" id="{89FFCF30-E71A-0709-FA5E-42E24BDA52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19453" y="-15240"/>
            <a:ext cx="914400" cy="914400"/>
          </a:xfrm>
          <a:prstGeom prst="rect">
            <a:avLst/>
          </a:prstGeom>
        </p:spPr>
      </p:pic>
      <p:pic>
        <p:nvPicPr>
          <p:cNvPr id="77" name="그래픽 76" descr="아래층 윤곽선">
            <a:extLst>
              <a:ext uri="{FF2B5EF4-FFF2-40B4-BE49-F238E27FC236}">
                <a16:creationId xmlns:a16="http://schemas.microsoft.com/office/drawing/2014/main" id="{2008E75A-2AF7-96D2-4B12-415130A111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5123" y="439954"/>
            <a:ext cx="656764" cy="65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50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E3A503-0DF9-0919-9B1B-3C278F4294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18E140-38AC-1105-44D7-3838D68F4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948" y="646138"/>
            <a:ext cx="1545007" cy="18728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A39407-F3EF-0E33-63E1-39E2EF7F4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100" y="670838"/>
            <a:ext cx="1545007" cy="187285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6AEF11B3-5261-A81B-AAC6-0EBA785AA0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512" y="521224"/>
            <a:ext cx="854480" cy="129251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75C470B-0FB0-90A8-D951-FEBB24360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2616" y="530896"/>
            <a:ext cx="1037595" cy="136001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A258B0CE-0DFD-11F9-E54B-1E1C21111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3033" y="3228884"/>
            <a:ext cx="1581109" cy="109607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F99116A-E4D3-5EA5-B926-ADEEF6A031A1}"/>
              </a:ext>
            </a:extLst>
          </p:cNvPr>
          <p:cNvSpPr txBox="1"/>
          <p:nvPr/>
        </p:nvSpPr>
        <p:spPr>
          <a:xfrm>
            <a:off x="4274087" y="3013440"/>
            <a:ext cx="15742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발전량</a:t>
            </a:r>
            <a:endParaRPr lang="en-US" altLang="ko-KR" sz="8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11DA69-B988-51C1-053C-693AF2BE3DFE}"/>
              </a:ext>
            </a:extLst>
          </p:cNvPr>
          <p:cNvSpPr txBox="1"/>
          <p:nvPr/>
        </p:nvSpPr>
        <p:spPr>
          <a:xfrm>
            <a:off x="3942610" y="3161813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수원</a:t>
            </a:r>
            <a:endParaRPr lang="en-US" altLang="ko-KR" sz="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D94223-A887-9F5D-65EF-D9E020025002}"/>
              </a:ext>
            </a:extLst>
          </p:cNvPr>
          <p:cNvSpPr txBox="1"/>
          <p:nvPr/>
        </p:nvSpPr>
        <p:spPr>
          <a:xfrm>
            <a:off x="3942610" y="3330496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가평</a:t>
            </a:r>
            <a:endParaRPr lang="en-US" altLang="ko-KR" sz="6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7A32B6-D193-3E6D-F86E-71CD3053A1FC}"/>
              </a:ext>
            </a:extLst>
          </p:cNvPr>
          <p:cNvSpPr txBox="1"/>
          <p:nvPr/>
        </p:nvSpPr>
        <p:spPr>
          <a:xfrm>
            <a:off x="3942610" y="3534117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/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46C1E9-9A48-A924-63CA-BE6F9F317DDA}"/>
              </a:ext>
            </a:extLst>
          </p:cNvPr>
          <p:cNvSpPr txBox="1"/>
          <p:nvPr/>
        </p:nvSpPr>
        <p:spPr>
          <a:xfrm>
            <a:off x="3915675" y="3930159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화성</a:t>
            </a:r>
            <a:endParaRPr lang="en-US" altLang="ko-KR" sz="600" b="1" dirty="0"/>
          </a:p>
        </p:txBody>
      </p:sp>
      <p:sp>
        <p:nvSpPr>
          <p:cNvPr id="55" name="말풍선: 사각형 54">
            <a:extLst>
              <a:ext uri="{FF2B5EF4-FFF2-40B4-BE49-F238E27FC236}">
                <a16:creationId xmlns:a16="http://schemas.microsoft.com/office/drawing/2014/main" id="{2EA763D1-302A-260B-BA46-96133F97C7DB}"/>
              </a:ext>
            </a:extLst>
          </p:cNvPr>
          <p:cNvSpPr/>
          <p:nvPr/>
        </p:nvSpPr>
        <p:spPr>
          <a:xfrm>
            <a:off x="4173033" y="2326048"/>
            <a:ext cx="2211429" cy="607149"/>
          </a:xfrm>
          <a:prstGeom prst="wedgeRectCallout">
            <a:avLst>
              <a:gd name="adj1" fmla="val -15439"/>
              <a:gd name="adj2" fmla="val 6648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상단 옵션 선택에 따라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1100" b="1" dirty="0">
                <a:solidFill>
                  <a:schemeClr val="tx1"/>
                </a:solidFill>
              </a:rPr>
              <a:t>2</a:t>
            </a:r>
            <a:r>
              <a:rPr lang="ko-KR" altLang="en-US" sz="1100" b="1" dirty="0">
                <a:solidFill>
                  <a:schemeClr val="tx1"/>
                </a:solidFill>
              </a:rPr>
              <a:t>가지 </a:t>
            </a:r>
            <a:r>
              <a:rPr lang="en-US" altLang="ko-KR" sz="1100" b="1" dirty="0">
                <a:solidFill>
                  <a:schemeClr val="tx1"/>
                </a:solidFill>
              </a:rPr>
              <a:t>bar chart </a:t>
            </a:r>
            <a:r>
              <a:rPr lang="ko-KR" altLang="en-US" sz="1100" b="1" dirty="0">
                <a:solidFill>
                  <a:schemeClr val="tx1"/>
                </a:solidFill>
              </a:rPr>
              <a:t>모두 달라집니다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F1FD0DEE-D985-8312-DEE1-501568B888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97" y="3189053"/>
            <a:ext cx="1581109" cy="109607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683AE929-3DF1-E243-A54D-BF13D2929E24}"/>
              </a:ext>
            </a:extLst>
          </p:cNvPr>
          <p:cNvSpPr txBox="1"/>
          <p:nvPr/>
        </p:nvSpPr>
        <p:spPr>
          <a:xfrm>
            <a:off x="7103951" y="2973609"/>
            <a:ext cx="15742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발전량</a:t>
            </a:r>
            <a:endParaRPr lang="en-US" altLang="ko-KR" sz="8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D78AF1-79B2-13C2-0C57-124EBC70E3CE}"/>
              </a:ext>
            </a:extLst>
          </p:cNvPr>
          <p:cNvSpPr txBox="1"/>
          <p:nvPr/>
        </p:nvSpPr>
        <p:spPr>
          <a:xfrm>
            <a:off x="6772474" y="312198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수원</a:t>
            </a:r>
            <a:endParaRPr lang="en-US" altLang="ko-KR" sz="6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ED5F65D-F0A5-5A12-2EBC-D60226939148}"/>
              </a:ext>
            </a:extLst>
          </p:cNvPr>
          <p:cNvSpPr txBox="1"/>
          <p:nvPr/>
        </p:nvSpPr>
        <p:spPr>
          <a:xfrm>
            <a:off x="6772474" y="3290665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가평</a:t>
            </a:r>
            <a:endParaRPr lang="en-US" altLang="ko-KR" sz="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CD30CB-A366-0DD7-6C1D-2168AFB9E3F3}"/>
              </a:ext>
            </a:extLst>
          </p:cNvPr>
          <p:cNvSpPr txBox="1"/>
          <p:nvPr/>
        </p:nvSpPr>
        <p:spPr>
          <a:xfrm>
            <a:off x="6772474" y="3494286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/>
              <a:t>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130C64-8AB9-E235-CDC2-E5053F37EF7D}"/>
              </a:ext>
            </a:extLst>
          </p:cNvPr>
          <p:cNvSpPr txBox="1"/>
          <p:nvPr/>
        </p:nvSpPr>
        <p:spPr>
          <a:xfrm>
            <a:off x="6772474" y="4037675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화성</a:t>
            </a:r>
            <a:endParaRPr lang="en-US" altLang="ko-KR" sz="600" b="1" dirty="0"/>
          </a:p>
        </p:txBody>
      </p:sp>
      <p:sp>
        <p:nvSpPr>
          <p:cNvPr id="62" name="말풍선: 사각형 61">
            <a:extLst>
              <a:ext uri="{FF2B5EF4-FFF2-40B4-BE49-F238E27FC236}">
                <a16:creationId xmlns:a16="http://schemas.microsoft.com/office/drawing/2014/main" id="{5C10686E-EDC9-018C-8BB3-4A4D82DC03E9}"/>
              </a:ext>
            </a:extLst>
          </p:cNvPr>
          <p:cNvSpPr/>
          <p:nvPr/>
        </p:nvSpPr>
        <p:spPr>
          <a:xfrm>
            <a:off x="7002897" y="2286217"/>
            <a:ext cx="2211429" cy="607149"/>
          </a:xfrm>
          <a:prstGeom prst="wedgeRectCallout">
            <a:avLst>
              <a:gd name="adj1" fmla="val -15439"/>
              <a:gd name="adj2" fmla="val 6648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상단 옵션 선택에 따라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1100" b="1" dirty="0">
                <a:solidFill>
                  <a:schemeClr val="tx1"/>
                </a:solidFill>
              </a:rPr>
              <a:t>2</a:t>
            </a:r>
            <a:r>
              <a:rPr lang="ko-KR" altLang="en-US" sz="1100" b="1" dirty="0">
                <a:solidFill>
                  <a:schemeClr val="tx1"/>
                </a:solidFill>
              </a:rPr>
              <a:t>가지 </a:t>
            </a:r>
            <a:r>
              <a:rPr lang="en-US" altLang="ko-KR" sz="1100" b="1" dirty="0">
                <a:solidFill>
                  <a:schemeClr val="tx1"/>
                </a:solidFill>
              </a:rPr>
              <a:t>bar chart </a:t>
            </a:r>
            <a:r>
              <a:rPr lang="ko-KR" altLang="en-US" sz="1100" b="1" dirty="0">
                <a:solidFill>
                  <a:schemeClr val="tx1"/>
                </a:solidFill>
              </a:rPr>
              <a:t>모두 달라집니다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56B59EE-02DF-8D35-10C4-2008BD678433}"/>
              </a:ext>
            </a:extLst>
          </p:cNvPr>
          <p:cNvSpPr/>
          <p:nvPr/>
        </p:nvSpPr>
        <p:spPr>
          <a:xfrm>
            <a:off x="479475" y="871091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9138816-436A-E71D-8355-67D2B6958279}"/>
              </a:ext>
            </a:extLst>
          </p:cNvPr>
          <p:cNvSpPr txBox="1"/>
          <p:nvPr/>
        </p:nvSpPr>
        <p:spPr>
          <a:xfrm>
            <a:off x="436867" y="3184537"/>
            <a:ext cx="514304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수원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BE0711-C371-7EA6-D24A-65E3856B303F}"/>
              </a:ext>
            </a:extLst>
          </p:cNvPr>
          <p:cNvSpPr txBox="1"/>
          <p:nvPr/>
        </p:nvSpPr>
        <p:spPr>
          <a:xfrm>
            <a:off x="929005" y="3203722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가평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DB61B0A-602E-3C9C-A434-1AF9C3BF92B6}"/>
              </a:ext>
            </a:extLst>
          </p:cNvPr>
          <p:cNvSpPr txBox="1"/>
          <p:nvPr/>
        </p:nvSpPr>
        <p:spPr>
          <a:xfrm>
            <a:off x="2469045" y="3213404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화성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D2E7351-B72C-4009-357E-FB1CA85277C5}"/>
              </a:ext>
            </a:extLst>
          </p:cNvPr>
          <p:cNvSpPr txBox="1"/>
          <p:nvPr/>
        </p:nvSpPr>
        <p:spPr>
          <a:xfrm>
            <a:off x="1776730" y="3179478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A8730171-8775-5355-9D7C-56795D8D6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5217" y="1145964"/>
            <a:ext cx="2486483" cy="2043089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F29F6B77-7A0C-35DC-7660-8B9A58AACC1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9532" t="-42" r="35501" b="96679"/>
          <a:stretch/>
        </p:blipFill>
        <p:spPr>
          <a:xfrm>
            <a:off x="366578" y="1395278"/>
            <a:ext cx="3207854" cy="35501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142DA50-F12E-55BF-42A3-4B1899D480A5}"/>
              </a:ext>
            </a:extLst>
          </p:cNvPr>
          <p:cNvSpPr txBox="1"/>
          <p:nvPr/>
        </p:nvSpPr>
        <p:spPr>
          <a:xfrm>
            <a:off x="665978" y="1419629"/>
            <a:ext cx="707354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50" b="1" dirty="0"/>
              <a:t>전력 발전량</a:t>
            </a:r>
            <a:endParaRPr lang="en-US" altLang="ko-KR" sz="85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FC5518-3A57-B63D-0B42-C2EAC99D4336}"/>
              </a:ext>
            </a:extLst>
          </p:cNvPr>
          <p:cNvSpPr txBox="1"/>
          <p:nvPr/>
        </p:nvSpPr>
        <p:spPr>
          <a:xfrm>
            <a:off x="1739398" y="1419629"/>
            <a:ext cx="727085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50" b="1" dirty="0"/>
              <a:t>전력 소비량</a:t>
            </a:r>
            <a:endParaRPr lang="en-US" altLang="ko-KR" sz="85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0E0B893-A86B-C805-EFA0-DC211B7A4BDC}"/>
              </a:ext>
            </a:extLst>
          </p:cNvPr>
          <p:cNvSpPr txBox="1"/>
          <p:nvPr/>
        </p:nvSpPr>
        <p:spPr>
          <a:xfrm>
            <a:off x="2822103" y="1415861"/>
            <a:ext cx="984701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50" b="1" dirty="0"/>
              <a:t>전력 자급률</a:t>
            </a:r>
            <a:endParaRPr lang="en-US" altLang="ko-KR" sz="850" b="1" dirty="0"/>
          </a:p>
          <a:p>
            <a:r>
              <a:rPr lang="en-US" altLang="ko-KR" sz="850" b="1" dirty="0"/>
              <a:t>(</a:t>
            </a:r>
            <a:r>
              <a:rPr lang="ko-KR" altLang="en-US" sz="850" b="1" dirty="0"/>
              <a:t>발전량</a:t>
            </a:r>
            <a:r>
              <a:rPr lang="en-US" altLang="ko-KR" sz="850" b="1" dirty="0"/>
              <a:t>/</a:t>
            </a:r>
            <a:r>
              <a:rPr lang="ko-KR" altLang="en-US" sz="850" b="1" dirty="0"/>
              <a:t>소비량</a:t>
            </a:r>
            <a:r>
              <a:rPr lang="en-US" altLang="ko-KR" sz="850" b="1" dirty="0"/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94EB9B-A15E-EA63-57A4-A6B1C87FB09E}"/>
              </a:ext>
            </a:extLst>
          </p:cNvPr>
          <p:cNvSpPr txBox="1"/>
          <p:nvPr/>
        </p:nvSpPr>
        <p:spPr>
          <a:xfrm>
            <a:off x="436867" y="1146"/>
            <a:ext cx="2754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/>
              <a:t>경기도 시군 전력 발전 현황</a:t>
            </a:r>
            <a:endParaRPr lang="en-US" altLang="ko-KR" sz="1000" b="1" dirty="0"/>
          </a:p>
          <a:p>
            <a:r>
              <a:rPr lang="ko-KR" altLang="en-US" sz="800" b="1" dirty="0"/>
              <a:t>경기도 시군 전체에 대한 전력 발전현황을 살펴봅니다</a:t>
            </a:r>
            <a:r>
              <a:rPr lang="en-US" altLang="ko-KR" sz="800" b="1" dirty="0"/>
              <a:t>.</a:t>
            </a:r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F4009C28-42C4-3937-6CFB-D00709C556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26114" y="4619758"/>
            <a:ext cx="3283045" cy="2147815"/>
          </a:xfrm>
          <a:prstGeom prst="rect">
            <a:avLst/>
          </a:prstGeom>
        </p:spPr>
      </p:pic>
      <p:sp>
        <p:nvSpPr>
          <p:cNvPr id="78" name="직사각형 77">
            <a:extLst>
              <a:ext uri="{FF2B5EF4-FFF2-40B4-BE49-F238E27FC236}">
                <a16:creationId xmlns:a16="http://schemas.microsoft.com/office/drawing/2014/main" id="{372EF1FB-CBF3-841E-A723-942D1ED171FA}"/>
              </a:ext>
            </a:extLst>
          </p:cNvPr>
          <p:cNvSpPr/>
          <p:nvPr/>
        </p:nvSpPr>
        <p:spPr>
          <a:xfrm>
            <a:off x="2983356" y="4416137"/>
            <a:ext cx="796513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전력 발전량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1C88800-8240-C9F3-4F75-060A768C2705}"/>
              </a:ext>
            </a:extLst>
          </p:cNvPr>
          <p:cNvSpPr/>
          <p:nvPr/>
        </p:nvSpPr>
        <p:spPr>
          <a:xfrm>
            <a:off x="3879855" y="4419175"/>
            <a:ext cx="871601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전력 소비량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858224E-B3A6-AF7C-EB9D-FE051FCAC992}"/>
              </a:ext>
            </a:extLst>
          </p:cNvPr>
          <p:cNvSpPr/>
          <p:nvPr/>
        </p:nvSpPr>
        <p:spPr>
          <a:xfrm>
            <a:off x="4865180" y="4416137"/>
            <a:ext cx="773263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전력 자급률</a:t>
            </a:r>
            <a:endParaRPr lang="en-US" altLang="ko-KR" sz="800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EC6547-726F-5A54-885D-16B278B4FB51}"/>
              </a:ext>
            </a:extLst>
          </p:cNvPr>
          <p:cNvSpPr txBox="1"/>
          <p:nvPr/>
        </p:nvSpPr>
        <p:spPr>
          <a:xfrm>
            <a:off x="6125919" y="4738021"/>
            <a:ext cx="514304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600" dirty="0"/>
              <a:t>수원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43B74C3-AFA6-7E55-DA1F-86FC36357CFF}"/>
              </a:ext>
            </a:extLst>
          </p:cNvPr>
          <p:cNvSpPr txBox="1"/>
          <p:nvPr/>
        </p:nvSpPr>
        <p:spPr>
          <a:xfrm rot="16200000">
            <a:off x="6023454" y="5189937"/>
            <a:ext cx="514304" cy="25391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3D00D28-D38C-6E0E-D0A6-ECF362275D46}"/>
              </a:ext>
            </a:extLst>
          </p:cNvPr>
          <p:cNvSpPr txBox="1"/>
          <p:nvPr/>
        </p:nvSpPr>
        <p:spPr>
          <a:xfrm>
            <a:off x="6125919" y="5914429"/>
            <a:ext cx="514304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600" dirty="0"/>
              <a:t>화성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C21022-3EA5-8337-5079-6649077E94E9}"/>
              </a:ext>
            </a:extLst>
          </p:cNvPr>
          <p:cNvSpPr txBox="1"/>
          <p:nvPr/>
        </p:nvSpPr>
        <p:spPr>
          <a:xfrm>
            <a:off x="3959301" y="212546"/>
            <a:ext cx="27549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/>
              <a:t>에너지원별 발전량</a:t>
            </a:r>
            <a:endParaRPr lang="en-US" altLang="ko-KR" sz="1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C98BD-1764-8D7A-382E-435D143EFCED}"/>
              </a:ext>
            </a:extLst>
          </p:cNvPr>
          <p:cNvSpPr txBox="1"/>
          <p:nvPr/>
        </p:nvSpPr>
        <p:spPr>
          <a:xfrm>
            <a:off x="6986974" y="212546"/>
            <a:ext cx="275491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/>
              <a:t>신재생에너지 세부원별 발전량</a:t>
            </a:r>
            <a:endParaRPr lang="en-US" altLang="ko-KR" sz="10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F714BB-E763-8F1E-DFC0-AF5FFBD56E62}"/>
              </a:ext>
            </a:extLst>
          </p:cNvPr>
          <p:cNvSpPr/>
          <p:nvPr/>
        </p:nvSpPr>
        <p:spPr>
          <a:xfrm>
            <a:off x="7168541" y="5068571"/>
            <a:ext cx="4112843" cy="6683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메일로 </a:t>
            </a:r>
            <a:r>
              <a:rPr lang="ko-KR" altLang="en-US" sz="1200" dirty="0" err="1"/>
              <a:t>전달드린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전치리된</a:t>
            </a:r>
            <a:r>
              <a:rPr lang="ko-KR" altLang="en-US" sz="1200" dirty="0"/>
              <a:t> </a:t>
            </a:r>
            <a:r>
              <a:rPr lang="en-US" altLang="ko-KR" sz="1200" dirty="0"/>
              <a:t>data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3DFE7D-7C14-0516-69D7-32C2D2AA98C7}"/>
              </a:ext>
            </a:extLst>
          </p:cNvPr>
          <p:cNvSpPr/>
          <p:nvPr/>
        </p:nvSpPr>
        <p:spPr>
          <a:xfrm>
            <a:off x="115160" y="3581474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https://echarts.apache.org/examples/en/editor.html?c=mix-line-bar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A645B-A9BD-E5B4-7BDB-6E3C96ECB710}"/>
              </a:ext>
            </a:extLst>
          </p:cNvPr>
          <p:cNvSpPr/>
          <p:nvPr/>
        </p:nvSpPr>
        <p:spPr>
          <a:xfrm>
            <a:off x="479475" y="5556268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21071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08982-750A-A34E-95B9-2FAB6700D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5B239B-4C61-9A4F-E442-95F7B741C9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10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0947F3-3EA8-B91F-2ACB-397DD80DFC47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</a:t>
            </a:r>
            <a:r>
              <a:rPr lang="ko-KR" altLang="en-US" sz="4000" dirty="0" err="1"/>
              <a:t>시군별</a:t>
            </a:r>
            <a:r>
              <a:rPr lang="ko-KR" altLang="en-US" sz="4000" dirty="0"/>
              <a:t> 전력 발전현황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경기도 </a:t>
            </a:r>
            <a:r>
              <a:rPr lang="en-US" altLang="ko-KR" sz="2400" dirty="0"/>
              <a:t>31</a:t>
            </a:r>
            <a:r>
              <a:rPr lang="ko-KR" altLang="en-US" sz="2400" dirty="0"/>
              <a:t>개 시군 전체를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851643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0D288929-E3F4-4565-14DD-D9513923BBF4}"/>
              </a:ext>
            </a:extLst>
          </p:cNvPr>
          <p:cNvSpPr/>
          <p:nvPr/>
        </p:nvSpPr>
        <p:spPr>
          <a:xfrm>
            <a:off x="5388511" y="469587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https://echarts.apache.org/examples/en/editor.html?c=area-stack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5428E3-674E-6A26-E26A-17E646370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" y="1449797"/>
            <a:ext cx="3265483" cy="39584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0EF424-4200-683D-3AC8-2CDB3B617419}"/>
              </a:ext>
            </a:extLst>
          </p:cNvPr>
          <p:cNvSpPr txBox="1"/>
          <p:nvPr/>
        </p:nvSpPr>
        <p:spPr>
          <a:xfrm>
            <a:off x="566229" y="189445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시군별</a:t>
            </a:r>
            <a:r>
              <a:rPr lang="ko-KR" altLang="en-US" sz="1400" dirty="0"/>
              <a:t> 전력 발전 현황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5F37D-26DA-927A-89FE-401A777BF9AB}"/>
              </a:ext>
            </a:extLst>
          </p:cNvPr>
          <p:cNvSpPr txBox="1"/>
          <p:nvPr/>
        </p:nvSpPr>
        <p:spPr>
          <a:xfrm>
            <a:off x="613171" y="464149"/>
            <a:ext cx="258620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각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기본 현황 및 에너지 소비 현황의 과거추이를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43349F46-AD50-A09B-152E-DBF3FCD90737}"/>
              </a:ext>
            </a:extLst>
          </p:cNvPr>
          <p:cNvSpPr/>
          <p:nvPr/>
        </p:nvSpPr>
        <p:spPr>
          <a:xfrm>
            <a:off x="-2973485" y="791725"/>
            <a:ext cx="5946969" cy="430988"/>
          </a:xfrm>
          <a:prstGeom prst="wedgeRectCallout">
            <a:avLst>
              <a:gd name="adj1" fmla="val 25065"/>
              <a:gd name="adj2" fmla="val 11464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여기 지도는 시군 선택용 입니다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하이라이트만 되고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어떤 값이 표출되지는 않습니다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31CD09A-EC3A-E05F-7846-02D2910A9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359"/>
          <a:stretch/>
        </p:blipFill>
        <p:spPr>
          <a:xfrm>
            <a:off x="3647553" y="1964871"/>
            <a:ext cx="2420392" cy="2072644"/>
          </a:xfrm>
          <a:prstGeom prst="rect">
            <a:avLst/>
          </a:prstGeom>
        </p:spPr>
      </p:pic>
      <p:sp>
        <p:nvSpPr>
          <p:cNvPr id="17" name="텍스트 상자 1">
            <a:extLst>
              <a:ext uri="{FF2B5EF4-FFF2-40B4-BE49-F238E27FC236}">
                <a16:creationId xmlns:a16="http://schemas.microsoft.com/office/drawing/2014/main" id="{B780B6E5-9779-A683-2B6E-82F70499B00E}"/>
              </a:ext>
            </a:extLst>
          </p:cNvPr>
          <p:cNvSpPr txBox="1">
            <a:spLocks/>
          </p:cNvSpPr>
          <p:nvPr/>
        </p:nvSpPr>
        <p:spPr>
          <a:xfrm>
            <a:off x="3647553" y="1669051"/>
            <a:ext cx="797020" cy="278281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12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수원시</a:t>
            </a:r>
          </a:p>
        </p:txBody>
      </p:sp>
      <p:sp>
        <p:nvSpPr>
          <p:cNvPr id="22" name="텍스트 상자 1">
            <a:extLst>
              <a:ext uri="{FF2B5EF4-FFF2-40B4-BE49-F238E27FC236}">
                <a16:creationId xmlns:a16="http://schemas.microsoft.com/office/drawing/2014/main" id="{7F0ABDC0-C179-E26C-DC0B-E0982548BC2C}"/>
              </a:ext>
            </a:extLst>
          </p:cNvPr>
          <p:cNvSpPr txBox="1">
            <a:spLocks/>
          </p:cNvSpPr>
          <p:nvPr/>
        </p:nvSpPr>
        <p:spPr>
          <a:xfrm>
            <a:off x="3662219" y="1947332"/>
            <a:ext cx="797020" cy="216726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8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전력 발전량</a:t>
            </a:r>
          </a:p>
        </p:txBody>
      </p:sp>
      <p:sp>
        <p:nvSpPr>
          <p:cNvPr id="23" name="텍스트 상자 1">
            <a:extLst>
              <a:ext uri="{FF2B5EF4-FFF2-40B4-BE49-F238E27FC236}">
                <a16:creationId xmlns:a16="http://schemas.microsoft.com/office/drawing/2014/main" id="{92A829D3-2892-5BDA-6259-0581A84EB2B9}"/>
              </a:ext>
            </a:extLst>
          </p:cNvPr>
          <p:cNvSpPr txBox="1">
            <a:spLocks/>
          </p:cNvSpPr>
          <p:nvPr/>
        </p:nvSpPr>
        <p:spPr>
          <a:xfrm>
            <a:off x="4534865" y="2164058"/>
            <a:ext cx="797020" cy="216726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MWh</a:t>
            </a:r>
            <a:endParaRPr lang="ko-KR" altLang="en-US" sz="8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텍스트 상자 1">
            <a:extLst>
              <a:ext uri="{FF2B5EF4-FFF2-40B4-BE49-F238E27FC236}">
                <a16:creationId xmlns:a16="http://schemas.microsoft.com/office/drawing/2014/main" id="{2B510C53-BF4C-8357-24A9-5B1583497A9F}"/>
              </a:ext>
            </a:extLst>
          </p:cNvPr>
          <p:cNvSpPr txBox="1">
            <a:spLocks/>
          </p:cNvSpPr>
          <p:nvPr/>
        </p:nvSpPr>
        <p:spPr>
          <a:xfrm>
            <a:off x="4796814" y="2409295"/>
            <a:ext cx="512211" cy="216726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MWh</a:t>
            </a:r>
            <a:endParaRPr lang="ko-KR" altLang="en-US" sz="8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텍스트 상자 1">
            <a:extLst>
              <a:ext uri="{FF2B5EF4-FFF2-40B4-BE49-F238E27FC236}">
                <a16:creationId xmlns:a16="http://schemas.microsoft.com/office/drawing/2014/main" id="{4579CEA6-8FFA-D9D8-A4FD-DFA596EB2D34}"/>
              </a:ext>
            </a:extLst>
          </p:cNvPr>
          <p:cNvSpPr txBox="1">
            <a:spLocks/>
          </p:cNvSpPr>
          <p:nvPr/>
        </p:nvSpPr>
        <p:spPr>
          <a:xfrm>
            <a:off x="4796814" y="2716845"/>
            <a:ext cx="512211" cy="216726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MWh</a:t>
            </a:r>
            <a:endParaRPr lang="ko-KR" altLang="en-US" sz="8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텍스트 상자 1">
            <a:extLst>
              <a:ext uri="{FF2B5EF4-FFF2-40B4-BE49-F238E27FC236}">
                <a16:creationId xmlns:a16="http://schemas.microsoft.com/office/drawing/2014/main" id="{2B85053A-EE10-DD14-32BE-621690A871D7}"/>
              </a:ext>
            </a:extLst>
          </p:cNvPr>
          <p:cNvSpPr txBox="1">
            <a:spLocks/>
          </p:cNvSpPr>
          <p:nvPr/>
        </p:nvSpPr>
        <p:spPr>
          <a:xfrm>
            <a:off x="4796814" y="2981905"/>
            <a:ext cx="512211" cy="216726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MWh</a:t>
            </a:r>
            <a:endParaRPr lang="ko-KR" altLang="en-US" sz="8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텍스트 상자 1">
            <a:extLst>
              <a:ext uri="{FF2B5EF4-FFF2-40B4-BE49-F238E27FC236}">
                <a16:creationId xmlns:a16="http://schemas.microsoft.com/office/drawing/2014/main" id="{FA49FA7E-A3F7-E6FB-2EB5-DD0DE45A6CDA}"/>
              </a:ext>
            </a:extLst>
          </p:cNvPr>
          <p:cNvSpPr txBox="1">
            <a:spLocks/>
          </p:cNvSpPr>
          <p:nvPr/>
        </p:nvSpPr>
        <p:spPr>
          <a:xfrm>
            <a:off x="4796814" y="3279034"/>
            <a:ext cx="512211" cy="216726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MWh</a:t>
            </a:r>
            <a:endParaRPr lang="ko-KR" altLang="en-US" sz="8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6585D3-01F9-0FA5-2923-563B8CE530FC}"/>
              </a:ext>
            </a:extLst>
          </p:cNvPr>
          <p:cNvSpPr txBox="1"/>
          <p:nvPr/>
        </p:nvSpPr>
        <p:spPr>
          <a:xfrm>
            <a:off x="-1417344" y="2562165"/>
            <a:ext cx="960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</a:t>
            </a:r>
            <a:endParaRPr lang="ko-KR" altLang="en-US" sz="4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BA08CD-CBF9-F1BF-FAE1-E6F62DEA691C}"/>
              </a:ext>
            </a:extLst>
          </p:cNvPr>
          <p:cNvSpPr txBox="1"/>
          <p:nvPr/>
        </p:nvSpPr>
        <p:spPr>
          <a:xfrm>
            <a:off x="-1750443" y="464005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유류</a:t>
            </a:r>
            <a:endParaRPr lang="ko-KR" altLang="en-US" sz="4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D01176-6C79-D1CB-F6BE-B82BABB92696}"/>
              </a:ext>
            </a:extLst>
          </p:cNvPr>
          <p:cNvSpPr txBox="1"/>
          <p:nvPr/>
        </p:nvSpPr>
        <p:spPr>
          <a:xfrm>
            <a:off x="-1417344" y="3997982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가스</a:t>
            </a:r>
            <a:endParaRPr lang="ko-KR" altLang="en-US" sz="44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07F085-E2FD-C91C-740D-80EBEF6CD4F3}"/>
              </a:ext>
            </a:extLst>
          </p:cNvPr>
          <p:cNvSpPr txBox="1"/>
          <p:nvPr/>
        </p:nvSpPr>
        <p:spPr>
          <a:xfrm>
            <a:off x="-1492550" y="5487002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기타</a:t>
            </a:r>
            <a:endParaRPr lang="ko-KR" altLang="en-US" sz="4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117DF9-86CE-3BAF-204B-C3AB5940AC71}"/>
              </a:ext>
            </a:extLst>
          </p:cNvPr>
          <p:cNvSpPr txBox="1"/>
          <p:nvPr/>
        </p:nvSpPr>
        <p:spPr>
          <a:xfrm>
            <a:off x="-1417344" y="3115426"/>
            <a:ext cx="960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35" name="텍스트 상자 1">
            <a:extLst>
              <a:ext uri="{FF2B5EF4-FFF2-40B4-BE49-F238E27FC236}">
                <a16:creationId xmlns:a16="http://schemas.microsoft.com/office/drawing/2014/main" id="{715E9A60-2463-BF86-5BCF-39D9D03473DB}"/>
              </a:ext>
            </a:extLst>
          </p:cNvPr>
          <p:cNvSpPr txBox="1">
            <a:spLocks/>
          </p:cNvSpPr>
          <p:nvPr/>
        </p:nvSpPr>
        <p:spPr>
          <a:xfrm>
            <a:off x="3846249" y="2409295"/>
            <a:ext cx="335592" cy="185948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석탄</a:t>
            </a:r>
          </a:p>
        </p:txBody>
      </p:sp>
      <p:sp>
        <p:nvSpPr>
          <p:cNvPr id="36" name="텍스트 상자 1">
            <a:extLst>
              <a:ext uri="{FF2B5EF4-FFF2-40B4-BE49-F238E27FC236}">
                <a16:creationId xmlns:a16="http://schemas.microsoft.com/office/drawing/2014/main" id="{20852292-BE4F-76E3-A116-555A32C94391}"/>
              </a:ext>
            </a:extLst>
          </p:cNvPr>
          <p:cNvSpPr txBox="1">
            <a:spLocks/>
          </p:cNvSpPr>
          <p:nvPr/>
        </p:nvSpPr>
        <p:spPr>
          <a:xfrm>
            <a:off x="3846248" y="2698112"/>
            <a:ext cx="477239" cy="185948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600" b="1">
                <a:latin typeface="Noto Sans KR" panose="020B0200000000000000" pitchFamily="50" charset="-127"/>
                <a:ea typeface="Noto Sans KR" panose="020B0200000000000000" pitchFamily="50" charset="-127"/>
              </a:rPr>
              <a:t>가스</a:t>
            </a:r>
            <a:endParaRPr lang="ko-KR" altLang="en-US" sz="6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텍스트 상자 1">
            <a:extLst>
              <a:ext uri="{FF2B5EF4-FFF2-40B4-BE49-F238E27FC236}">
                <a16:creationId xmlns:a16="http://schemas.microsoft.com/office/drawing/2014/main" id="{CDEA7B0F-C5DE-1AAF-DC9A-DFDDF16195FA}"/>
              </a:ext>
            </a:extLst>
          </p:cNvPr>
          <p:cNvSpPr txBox="1">
            <a:spLocks/>
          </p:cNvSpPr>
          <p:nvPr/>
        </p:nvSpPr>
        <p:spPr>
          <a:xfrm>
            <a:off x="3846248" y="2961480"/>
            <a:ext cx="477239" cy="185948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600" b="1">
                <a:latin typeface="Noto Sans KR" panose="020B0200000000000000" pitchFamily="50" charset="-127"/>
                <a:ea typeface="Noto Sans KR" panose="020B0200000000000000" pitchFamily="50" charset="-127"/>
              </a:rPr>
              <a:t>양수</a:t>
            </a:r>
            <a:endParaRPr lang="ko-KR" altLang="en-US" sz="6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텍스트 상자 1">
            <a:extLst>
              <a:ext uri="{FF2B5EF4-FFF2-40B4-BE49-F238E27FC236}">
                <a16:creationId xmlns:a16="http://schemas.microsoft.com/office/drawing/2014/main" id="{E51E6403-B3F5-44E5-5775-1AD6FEC427F7}"/>
              </a:ext>
            </a:extLst>
          </p:cNvPr>
          <p:cNvSpPr txBox="1">
            <a:spLocks/>
          </p:cNvSpPr>
          <p:nvPr/>
        </p:nvSpPr>
        <p:spPr>
          <a:xfrm>
            <a:off x="3846248" y="3267221"/>
            <a:ext cx="477239" cy="185948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신재생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1C5CDB0-7ECC-684A-F192-39C3C39B2A38}"/>
              </a:ext>
            </a:extLst>
          </p:cNvPr>
          <p:cNvSpPr/>
          <p:nvPr/>
        </p:nvSpPr>
        <p:spPr>
          <a:xfrm>
            <a:off x="3827279" y="3712990"/>
            <a:ext cx="2115046" cy="406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A1A1858-3DBB-4D29-289F-3874F595095C}"/>
              </a:ext>
            </a:extLst>
          </p:cNvPr>
          <p:cNvSpPr/>
          <p:nvPr/>
        </p:nvSpPr>
        <p:spPr>
          <a:xfrm>
            <a:off x="3752354" y="3499186"/>
            <a:ext cx="2115046" cy="7810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상자 1">
            <a:extLst>
              <a:ext uri="{FF2B5EF4-FFF2-40B4-BE49-F238E27FC236}">
                <a16:creationId xmlns:a16="http://schemas.microsoft.com/office/drawing/2014/main" id="{BB82A289-D458-C1AF-F60C-A6A9C0F79E38}"/>
              </a:ext>
            </a:extLst>
          </p:cNvPr>
          <p:cNvSpPr txBox="1">
            <a:spLocks/>
          </p:cNvSpPr>
          <p:nvPr/>
        </p:nvSpPr>
        <p:spPr>
          <a:xfrm>
            <a:off x="4796814" y="3549911"/>
            <a:ext cx="512211" cy="216726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MWh</a:t>
            </a:r>
            <a:endParaRPr lang="ko-KR" altLang="en-US" sz="8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C1B82D6D-A735-D35D-B187-97A93D6821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359" t="76969" b="10503"/>
          <a:stretch/>
        </p:blipFill>
        <p:spPr>
          <a:xfrm>
            <a:off x="3890089" y="3541777"/>
            <a:ext cx="2115046" cy="259653"/>
          </a:xfrm>
          <a:prstGeom prst="rect">
            <a:avLst/>
          </a:prstGeom>
        </p:spPr>
      </p:pic>
      <p:sp>
        <p:nvSpPr>
          <p:cNvPr id="42" name="텍스트 상자 1">
            <a:extLst>
              <a:ext uri="{FF2B5EF4-FFF2-40B4-BE49-F238E27FC236}">
                <a16:creationId xmlns:a16="http://schemas.microsoft.com/office/drawing/2014/main" id="{C6908C65-6F20-BB93-3554-6DC149C6382A}"/>
              </a:ext>
            </a:extLst>
          </p:cNvPr>
          <p:cNvSpPr txBox="1">
            <a:spLocks/>
          </p:cNvSpPr>
          <p:nvPr/>
        </p:nvSpPr>
        <p:spPr>
          <a:xfrm>
            <a:off x="4181840" y="3549911"/>
            <a:ext cx="477239" cy="185948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태양광</a:t>
            </a:r>
          </a:p>
        </p:txBody>
      </p:sp>
      <p:sp>
        <p:nvSpPr>
          <p:cNvPr id="43" name="텍스트 상자 1">
            <a:extLst>
              <a:ext uri="{FF2B5EF4-FFF2-40B4-BE49-F238E27FC236}">
                <a16:creationId xmlns:a16="http://schemas.microsoft.com/office/drawing/2014/main" id="{DF29630D-D015-2CC4-B779-6D814C3EBCC3}"/>
              </a:ext>
            </a:extLst>
          </p:cNvPr>
          <p:cNvSpPr txBox="1">
            <a:spLocks/>
          </p:cNvSpPr>
          <p:nvPr/>
        </p:nvSpPr>
        <p:spPr>
          <a:xfrm>
            <a:off x="4876300" y="3523163"/>
            <a:ext cx="512211" cy="216726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MWh</a:t>
            </a:r>
            <a:endParaRPr lang="ko-KR" altLang="en-US" sz="8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0" name="텍스트 상자 1">
            <a:extLst>
              <a:ext uri="{FF2B5EF4-FFF2-40B4-BE49-F238E27FC236}">
                <a16:creationId xmlns:a16="http://schemas.microsoft.com/office/drawing/2014/main" id="{DA8A120E-7A42-B4D6-BEE1-9915807DDE8E}"/>
              </a:ext>
            </a:extLst>
          </p:cNvPr>
          <p:cNvSpPr txBox="1">
            <a:spLocks/>
          </p:cNvSpPr>
          <p:nvPr/>
        </p:nvSpPr>
        <p:spPr>
          <a:xfrm>
            <a:off x="4796814" y="3770688"/>
            <a:ext cx="512211" cy="216726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MWh</a:t>
            </a:r>
            <a:endParaRPr lang="ko-KR" altLang="en-US" sz="8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8C51CD16-E93D-DAAA-80A5-090D36E86F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359" t="76969" b="10503"/>
          <a:stretch/>
        </p:blipFill>
        <p:spPr>
          <a:xfrm>
            <a:off x="3890089" y="3762554"/>
            <a:ext cx="2115046" cy="259653"/>
          </a:xfrm>
          <a:prstGeom prst="rect">
            <a:avLst/>
          </a:prstGeom>
        </p:spPr>
      </p:pic>
      <p:sp>
        <p:nvSpPr>
          <p:cNvPr id="52" name="텍스트 상자 1">
            <a:extLst>
              <a:ext uri="{FF2B5EF4-FFF2-40B4-BE49-F238E27FC236}">
                <a16:creationId xmlns:a16="http://schemas.microsoft.com/office/drawing/2014/main" id="{ACA592E5-147E-FFC7-FE4B-59A07B7B329B}"/>
              </a:ext>
            </a:extLst>
          </p:cNvPr>
          <p:cNvSpPr txBox="1">
            <a:spLocks/>
          </p:cNvSpPr>
          <p:nvPr/>
        </p:nvSpPr>
        <p:spPr>
          <a:xfrm>
            <a:off x="4181840" y="3770688"/>
            <a:ext cx="477239" cy="185948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풍력</a:t>
            </a:r>
          </a:p>
        </p:txBody>
      </p:sp>
      <p:sp>
        <p:nvSpPr>
          <p:cNvPr id="53" name="텍스트 상자 1">
            <a:extLst>
              <a:ext uri="{FF2B5EF4-FFF2-40B4-BE49-F238E27FC236}">
                <a16:creationId xmlns:a16="http://schemas.microsoft.com/office/drawing/2014/main" id="{D053E0E6-ECE4-20AB-F9FD-FBA0645745C9}"/>
              </a:ext>
            </a:extLst>
          </p:cNvPr>
          <p:cNvSpPr txBox="1">
            <a:spLocks/>
          </p:cNvSpPr>
          <p:nvPr/>
        </p:nvSpPr>
        <p:spPr>
          <a:xfrm>
            <a:off x="4876300" y="3743940"/>
            <a:ext cx="512211" cy="216726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MWh</a:t>
            </a:r>
            <a:endParaRPr lang="ko-KR" altLang="en-US" sz="8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1E7EF57-F7F3-B99F-D668-E8833C2D5896}"/>
              </a:ext>
            </a:extLst>
          </p:cNvPr>
          <p:cNvSpPr/>
          <p:nvPr/>
        </p:nvSpPr>
        <p:spPr>
          <a:xfrm>
            <a:off x="3963391" y="3698373"/>
            <a:ext cx="376834" cy="641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CC3E316-1CE4-63FF-C3FF-571424BD75AB}"/>
              </a:ext>
            </a:extLst>
          </p:cNvPr>
          <p:cNvSpPr/>
          <p:nvPr/>
        </p:nvSpPr>
        <p:spPr>
          <a:xfrm>
            <a:off x="3963391" y="3935649"/>
            <a:ext cx="376834" cy="101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텍스트 상자 1">
            <a:extLst>
              <a:ext uri="{FF2B5EF4-FFF2-40B4-BE49-F238E27FC236}">
                <a16:creationId xmlns:a16="http://schemas.microsoft.com/office/drawing/2014/main" id="{6BD6B10F-80FA-849C-BC06-4C2A0F0C0417}"/>
              </a:ext>
            </a:extLst>
          </p:cNvPr>
          <p:cNvSpPr txBox="1">
            <a:spLocks/>
          </p:cNvSpPr>
          <p:nvPr/>
        </p:nvSpPr>
        <p:spPr>
          <a:xfrm rot="5400000">
            <a:off x="4247186" y="3969385"/>
            <a:ext cx="258070" cy="185948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….</a:t>
            </a:r>
            <a:endParaRPr lang="ko-KR" altLang="en-US" sz="6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8" name="말풍선: 사각형 57">
            <a:extLst>
              <a:ext uri="{FF2B5EF4-FFF2-40B4-BE49-F238E27FC236}">
                <a16:creationId xmlns:a16="http://schemas.microsoft.com/office/drawing/2014/main" id="{AA23FB5C-005D-AF26-D830-950D8D79BA73}"/>
              </a:ext>
            </a:extLst>
          </p:cNvPr>
          <p:cNvSpPr/>
          <p:nvPr/>
        </p:nvSpPr>
        <p:spPr>
          <a:xfrm>
            <a:off x="3757399" y="565888"/>
            <a:ext cx="1972150" cy="882385"/>
          </a:xfrm>
          <a:prstGeom prst="wedgeRectCallout">
            <a:avLst>
              <a:gd name="adj1" fmla="val 26030"/>
              <a:gd name="adj2" fmla="val 287990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800" dirty="0">
                <a:solidFill>
                  <a:schemeClr val="tx1"/>
                </a:solidFill>
              </a:rPr>
              <a:t>신재생의 하부 항목이 들어가야 합니다</a:t>
            </a:r>
            <a:r>
              <a:rPr lang="en-US" altLang="ko-KR" sz="800" dirty="0">
                <a:solidFill>
                  <a:schemeClr val="tx1"/>
                </a:solidFill>
              </a:rPr>
              <a:t>. </a:t>
            </a:r>
            <a:r>
              <a:rPr lang="ko-KR" altLang="en-US" sz="800" dirty="0">
                <a:solidFill>
                  <a:schemeClr val="tx1"/>
                </a:solidFill>
              </a:rPr>
              <a:t>하부 항목에 대한 비중은 괄호안에 </a:t>
            </a:r>
            <a:r>
              <a:rPr lang="ko-KR" altLang="en-US" sz="800" dirty="0" err="1">
                <a:solidFill>
                  <a:schemeClr val="tx1"/>
                </a:solidFill>
              </a:rPr>
              <a:t>넣는게</a:t>
            </a:r>
            <a:r>
              <a:rPr lang="ko-KR" altLang="en-US" sz="800" dirty="0">
                <a:solidFill>
                  <a:schemeClr val="tx1"/>
                </a:solidFill>
              </a:rPr>
              <a:t> 나을까요</a:t>
            </a:r>
            <a:r>
              <a:rPr lang="en-US" altLang="ko-KR" sz="800" dirty="0">
                <a:solidFill>
                  <a:schemeClr val="tx1"/>
                </a:solidFill>
              </a:rPr>
              <a:t>? (</a:t>
            </a:r>
            <a:r>
              <a:rPr lang="ko-KR" altLang="en-US" sz="800" dirty="0">
                <a:solidFill>
                  <a:schemeClr val="tx1"/>
                </a:solidFill>
              </a:rPr>
              <a:t>태양광이 신재생 내에서 차지하는 비중이 있고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태양광이 수원시 전체 </a:t>
            </a:r>
            <a:r>
              <a:rPr lang="ko-KR" altLang="en-US" sz="800" dirty="0" err="1">
                <a:solidFill>
                  <a:schemeClr val="tx1"/>
                </a:solidFill>
              </a:rPr>
              <a:t>전력발전량에서</a:t>
            </a:r>
            <a:r>
              <a:rPr lang="ko-KR" altLang="en-US" sz="800" dirty="0">
                <a:solidFill>
                  <a:schemeClr val="tx1"/>
                </a:solidFill>
              </a:rPr>
              <a:t> 차지하는 비중이 </a:t>
            </a:r>
            <a:r>
              <a:rPr lang="ko-KR" altLang="en-US" sz="800" dirty="0" err="1">
                <a:solidFill>
                  <a:schemeClr val="tx1"/>
                </a:solidFill>
              </a:rPr>
              <a:t>있을텐데</a:t>
            </a:r>
            <a:r>
              <a:rPr lang="en-US" altLang="ko-KR" sz="800" dirty="0">
                <a:solidFill>
                  <a:schemeClr val="tx1"/>
                </a:solidFill>
              </a:rPr>
              <a:t>) </a:t>
            </a:r>
            <a:r>
              <a:rPr lang="ko-KR" altLang="en-US" sz="800" dirty="0">
                <a:solidFill>
                  <a:schemeClr val="tx1"/>
                </a:solidFill>
              </a:rPr>
              <a:t>어떻게 </a:t>
            </a:r>
            <a:r>
              <a:rPr lang="ko-KR" altLang="en-US" sz="800" dirty="0" err="1">
                <a:solidFill>
                  <a:schemeClr val="tx1"/>
                </a:solidFill>
              </a:rPr>
              <a:t>표현하는게</a:t>
            </a:r>
            <a:r>
              <a:rPr lang="ko-KR" altLang="en-US" sz="800" dirty="0">
                <a:solidFill>
                  <a:schemeClr val="tx1"/>
                </a:solidFill>
              </a:rPr>
              <a:t> 좋을지 모르겠네요</a:t>
            </a:r>
            <a:r>
              <a:rPr lang="en-US" altLang="ko-KR" sz="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9" name="텍스트 상자 1">
            <a:extLst>
              <a:ext uri="{FF2B5EF4-FFF2-40B4-BE49-F238E27FC236}">
                <a16:creationId xmlns:a16="http://schemas.microsoft.com/office/drawing/2014/main" id="{B602552E-E7EB-884C-03F3-BD8B32839426}"/>
              </a:ext>
            </a:extLst>
          </p:cNvPr>
          <p:cNvSpPr txBox="1">
            <a:spLocks/>
          </p:cNvSpPr>
          <p:nvPr/>
        </p:nvSpPr>
        <p:spPr>
          <a:xfrm>
            <a:off x="5655961" y="3549911"/>
            <a:ext cx="477239" cy="185948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(xx %)</a:t>
            </a:r>
            <a:endParaRPr lang="ko-KR" altLang="en-US" sz="6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0" name="텍스트 상자 1">
            <a:extLst>
              <a:ext uri="{FF2B5EF4-FFF2-40B4-BE49-F238E27FC236}">
                <a16:creationId xmlns:a16="http://schemas.microsoft.com/office/drawing/2014/main" id="{426C54F1-D3EB-14EC-E90B-3BCAC0272846}"/>
              </a:ext>
            </a:extLst>
          </p:cNvPr>
          <p:cNvSpPr txBox="1">
            <a:spLocks/>
          </p:cNvSpPr>
          <p:nvPr/>
        </p:nvSpPr>
        <p:spPr>
          <a:xfrm>
            <a:off x="5655961" y="3791933"/>
            <a:ext cx="477239" cy="185948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en-US" altLang="ko-KR" sz="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(xx %)</a:t>
            </a:r>
            <a:endParaRPr lang="ko-KR" altLang="en-US" sz="6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88D69A4B-05E8-DE99-23F9-68082692B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754" y="1743283"/>
            <a:ext cx="3630860" cy="2826967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AD7FF28-6143-BD88-0CDF-49E76DE12804}"/>
              </a:ext>
            </a:extLst>
          </p:cNvPr>
          <p:cNvSpPr txBox="1"/>
          <p:nvPr/>
        </p:nvSpPr>
        <p:spPr>
          <a:xfrm>
            <a:off x="6324991" y="6235602"/>
            <a:ext cx="727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2010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67D2054-5B14-640A-EA92-2631F1A9697D}"/>
              </a:ext>
            </a:extLst>
          </p:cNvPr>
          <p:cNvSpPr txBox="1"/>
          <p:nvPr/>
        </p:nvSpPr>
        <p:spPr>
          <a:xfrm>
            <a:off x="11862879" y="6235602"/>
            <a:ext cx="727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2022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C8BD0B3-17E0-EACC-3263-272AF2905DF8}"/>
              </a:ext>
            </a:extLst>
          </p:cNvPr>
          <p:cNvSpPr txBox="1"/>
          <p:nvPr/>
        </p:nvSpPr>
        <p:spPr>
          <a:xfrm>
            <a:off x="8885981" y="3960466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pc="-15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태양광</a:t>
            </a:r>
            <a:endParaRPr lang="ko-KR" altLang="en-US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1BD0D81-32A7-5C42-00F1-AA778C2CB343}"/>
              </a:ext>
            </a:extLst>
          </p:cNvPr>
          <p:cNvSpPr txBox="1"/>
          <p:nvPr/>
        </p:nvSpPr>
        <p:spPr>
          <a:xfrm>
            <a:off x="8885981" y="4285432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pc="-15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풍력</a:t>
            </a:r>
            <a:endParaRPr lang="ko-KR" altLang="en-US" sz="11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0E52DF4-0DEB-5504-6097-70407301D8A5}"/>
              </a:ext>
            </a:extLst>
          </p:cNvPr>
          <p:cNvSpPr txBox="1"/>
          <p:nvPr/>
        </p:nvSpPr>
        <p:spPr>
          <a:xfrm>
            <a:off x="8885981" y="4610398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pc="-15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수력</a:t>
            </a:r>
            <a:endParaRPr lang="ko-KR" altLang="en-US" sz="11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639319E-76E6-6ADA-8141-C7DD2E26D8CB}"/>
              </a:ext>
            </a:extLst>
          </p:cNvPr>
          <p:cNvSpPr txBox="1"/>
          <p:nvPr/>
        </p:nvSpPr>
        <p:spPr>
          <a:xfrm>
            <a:off x="8885981" y="4935364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해양</a:t>
            </a:r>
            <a:endParaRPr lang="ko-KR" altLang="en-US" sz="11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D1CDE81-BEAC-ACF1-F4EF-266FB44FCFAD}"/>
              </a:ext>
            </a:extLst>
          </p:cNvPr>
          <p:cNvSpPr txBox="1"/>
          <p:nvPr/>
        </p:nvSpPr>
        <p:spPr>
          <a:xfrm>
            <a:off x="8885981" y="5227203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pc="-15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바이오</a:t>
            </a:r>
            <a:endParaRPr lang="ko-KR" altLang="en-US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4853D6C-0EB8-C564-0869-063E978817BF}"/>
              </a:ext>
            </a:extLst>
          </p:cNvPr>
          <p:cNvSpPr txBox="1"/>
          <p:nvPr/>
        </p:nvSpPr>
        <p:spPr>
          <a:xfrm>
            <a:off x="8885981" y="5519042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폐기물</a:t>
            </a:r>
            <a:endParaRPr lang="ko-KR" altLang="en-US" sz="11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924A36-6466-D53B-05F3-198CBD908D9F}"/>
              </a:ext>
            </a:extLst>
          </p:cNvPr>
          <p:cNvSpPr txBox="1"/>
          <p:nvPr/>
        </p:nvSpPr>
        <p:spPr>
          <a:xfrm>
            <a:off x="8885981" y="2350413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ea typeface="Noto Sans KR" panose="020B0200000000000000" pitchFamily="50" charset="-127"/>
              </a:rPr>
              <a:t>석탄</a:t>
            </a:r>
            <a:endParaRPr lang="ko-KR" altLang="en-US" sz="11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3E61A57-F70E-47C2-409F-7A6EF32F94DB}"/>
              </a:ext>
            </a:extLst>
          </p:cNvPr>
          <p:cNvSpPr txBox="1"/>
          <p:nvPr/>
        </p:nvSpPr>
        <p:spPr>
          <a:xfrm>
            <a:off x="8885981" y="2675379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가스</a:t>
            </a:r>
            <a:endParaRPr lang="ko-KR" altLang="en-US" sz="11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1C80C8E-5707-BD8D-58D9-EEE4CD703732}"/>
              </a:ext>
            </a:extLst>
          </p:cNvPr>
          <p:cNvSpPr txBox="1"/>
          <p:nvPr/>
        </p:nvSpPr>
        <p:spPr>
          <a:xfrm>
            <a:off x="8885981" y="3000345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유류</a:t>
            </a:r>
            <a:endParaRPr lang="ko-KR" altLang="en-US" sz="11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7FDFBEC-3E9A-F1AC-308F-005739A5E0E3}"/>
              </a:ext>
            </a:extLst>
          </p:cNvPr>
          <p:cNvSpPr txBox="1"/>
          <p:nvPr/>
        </p:nvSpPr>
        <p:spPr>
          <a:xfrm>
            <a:off x="8885981" y="3292184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양수</a:t>
            </a:r>
            <a:endParaRPr lang="ko-KR" altLang="en-US" sz="11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ECCF2A-CEFD-D0ED-3CD8-98D1D64B18C8}"/>
              </a:ext>
            </a:extLst>
          </p:cNvPr>
          <p:cNvSpPr txBox="1"/>
          <p:nvPr/>
        </p:nvSpPr>
        <p:spPr>
          <a:xfrm>
            <a:off x="8885981" y="3584023"/>
            <a:ext cx="100647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/>
              <a:t>기타</a:t>
            </a:r>
          </a:p>
        </p:txBody>
      </p:sp>
      <p:sp>
        <p:nvSpPr>
          <p:cNvPr id="88" name="말풍선: 사각형 87">
            <a:extLst>
              <a:ext uri="{FF2B5EF4-FFF2-40B4-BE49-F238E27FC236}">
                <a16:creationId xmlns:a16="http://schemas.microsoft.com/office/drawing/2014/main" id="{C40813B6-FC3A-45BB-2E7D-58E5DA097AF4}"/>
              </a:ext>
            </a:extLst>
          </p:cNvPr>
          <p:cNvSpPr/>
          <p:nvPr/>
        </p:nvSpPr>
        <p:spPr>
          <a:xfrm>
            <a:off x="2158920" y="5584142"/>
            <a:ext cx="5946969" cy="430988"/>
          </a:xfrm>
          <a:prstGeom prst="wedgeRectCallout">
            <a:avLst>
              <a:gd name="adj1" fmla="val 63344"/>
              <a:gd name="adj2" fmla="val -39365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태양광</a:t>
            </a:r>
            <a:r>
              <a:rPr lang="en-US" altLang="ko-KR" sz="1100" b="1" dirty="0">
                <a:solidFill>
                  <a:schemeClr val="tx1"/>
                </a:solidFill>
              </a:rPr>
              <a:t>~</a:t>
            </a:r>
            <a:r>
              <a:rPr lang="ko-KR" altLang="en-US" sz="1100" b="1" dirty="0">
                <a:solidFill>
                  <a:schemeClr val="tx1"/>
                </a:solidFill>
              </a:rPr>
              <a:t>폐기물  은 신재생의 한 종류로서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같은 톤의 색깔로 표현되면 좋겠습니다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61E533C-77EA-9C4F-5802-4C8CBD87B17D}"/>
              </a:ext>
            </a:extLst>
          </p:cNvPr>
          <p:cNvSpPr/>
          <p:nvPr/>
        </p:nvSpPr>
        <p:spPr>
          <a:xfrm>
            <a:off x="5793157" y="137022"/>
            <a:ext cx="4112843" cy="6683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메일로 </a:t>
            </a:r>
            <a:r>
              <a:rPr lang="ko-KR" altLang="en-US" sz="1200" dirty="0" err="1"/>
              <a:t>전달드린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전치리된</a:t>
            </a:r>
            <a:r>
              <a:rPr lang="ko-KR" altLang="en-US" sz="1200" dirty="0"/>
              <a:t> </a:t>
            </a:r>
            <a:r>
              <a:rPr lang="en-US" altLang="ko-KR" sz="1200" dirty="0"/>
              <a:t>data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564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00F6C-A442-2254-F24B-5982304D29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11A894-EFA4-B88E-29FC-760E1A6F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983"/>
            <a:ext cx="5920740" cy="3489347"/>
          </a:xfrm>
          <a:prstGeom prst="rect">
            <a:avLst/>
          </a:prstGeom>
        </p:spPr>
      </p:pic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FF2301E-F261-B91D-173B-145BE36AF14C}"/>
              </a:ext>
            </a:extLst>
          </p:cNvPr>
          <p:cNvSpPr/>
          <p:nvPr/>
        </p:nvSpPr>
        <p:spPr>
          <a:xfrm>
            <a:off x="220980" y="4304527"/>
            <a:ext cx="2266950" cy="2233216"/>
          </a:xfrm>
          <a:prstGeom prst="wedgeRectCallout">
            <a:avLst>
              <a:gd name="adj1" fmla="val -21826"/>
              <a:gd name="adj2" fmla="val -125898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맨처음에는 경기도 전역 지도에서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시군구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 단위로 표출이 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2. ‘</a:t>
            </a:r>
            <a:r>
              <a:rPr lang="ko-KR" altLang="en-US" sz="1100" dirty="0">
                <a:solidFill>
                  <a:schemeClr val="tx1"/>
                </a:solidFill>
              </a:rPr>
              <a:t>화성시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지역을 누르면 위와 같은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읍면동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단위로 지도가 표출이 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3. ‘</a:t>
            </a:r>
            <a:r>
              <a:rPr lang="ko-KR" altLang="en-US" sz="1100" dirty="0">
                <a:solidFill>
                  <a:schemeClr val="tx1"/>
                </a:solidFill>
              </a:rPr>
              <a:t>송산면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지역을 누르면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여전히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읍면동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지도가 유지되지만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송산면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지역이 하이라이트 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48ED892B-2B15-214A-FE82-CE52E2B5AD64}"/>
              </a:ext>
            </a:extLst>
          </p:cNvPr>
          <p:cNvSpPr/>
          <p:nvPr/>
        </p:nvSpPr>
        <p:spPr>
          <a:xfrm>
            <a:off x="2762250" y="4304527"/>
            <a:ext cx="2373630" cy="2233216"/>
          </a:xfrm>
          <a:prstGeom prst="wedgeRectCallout">
            <a:avLst>
              <a:gd name="adj1" fmla="val 16285"/>
              <a:gd name="adj2" fmla="val -60471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 err="1">
                <a:solidFill>
                  <a:schemeClr val="tx1"/>
                </a:solidFill>
              </a:rPr>
              <a:t>시군구</a:t>
            </a:r>
            <a:r>
              <a:rPr lang="ko-KR" altLang="en-US" sz="1100" dirty="0">
                <a:solidFill>
                  <a:schemeClr val="tx1"/>
                </a:solidFill>
              </a:rPr>
              <a:t> 단위로 구분된 경기도 전역지도가 보일 때는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경기도 전체의 잠재량들의 수치가 나옵니다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2. ‘</a:t>
            </a:r>
            <a:r>
              <a:rPr lang="ko-KR" altLang="en-US" sz="1100" dirty="0" err="1">
                <a:solidFill>
                  <a:schemeClr val="tx1"/>
                </a:solidFill>
              </a:rPr>
              <a:t>읍면동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단위로 구분된</a:t>
            </a:r>
            <a:r>
              <a:rPr lang="en-US" altLang="ko-KR" sz="1100" dirty="0">
                <a:solidFill>
                  <a:schemeClr val="tx1"/>
                </a:solidFill>
              </a:rPr>
              <a:t> ‘</a:t>
            </a:r>
            <a:r>
              <a:rPr lang="ko-KR" altLang="en-US" sz="1100" dirty="0">
                <a:solidFill>
                  <a:schemeClr val="tx1"/>
                </a:solidFill>
              </a:rPr>
              <a:t>화성시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지도가 보일 때는 화성시의 잠재량들의 수치가 나옵니다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3. ‘</a:t>
            </a:r>
            <a:r>
              <a:rPr lang="ko-KR" altLang="en-US" sz="1100" dirty="0">
                <a:solidFill>
                  <a:schemeClr val="tx1"/>
                </a:solidFill>
              </a:rPr>
              <a:t>송산면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지역이 하이라이트 된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화성시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지도가 보일 때는 송산면의 잠재량들의 수치가 나옵니다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FA1B5781-E5AF-A6A4-0415-3D1E9EE0DCD7}"/>
              </a:ext>
            </a:extLst>
          </p:cNvPr>
          <p:cNvSpPr/>
          <p:nvPr/>
        </p:nvSpPr>
        <p:spPr>
          <a:xfrm>
            <a:off x="3261360" y="242647"/>
            <a:ext cx="2190750" cy="373459"/>
          </a:xfrm>
          <a:prstGeom prst="wedgeRectCallout">
            <a:avLst>
              <a:gd name="adj1" fmla="val -61106"/>
              <a:gd name="adj2" fmla="val 92885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지도 </a:t>
            </a:r>
            <a:r>
              <a:rPr lang="ko-KR" altLang="en-US" sz="1100" dirty="0" err="1">
                <a:solidFill>
                  <a:schemeClr val="tx1"/>
                </a:solidFill>
              </a:rPr>
              <a:t>선택할때</a:t>
            </a:r>
            <a:r>
              <a:rPr lang="ko-KR" altLang="en-US" sz="1100" dirty="0">
                <a:solidFill>
                  <a:schemeClr val="tx1"/>
                </a:solidFill>
              </a:rPr>
              <a:t> 마다 이름 변경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E58CE87E-5766-A9D7-1E93-9E913A424CD5}"/>
              </a:ext>
            </a:extLst>
          </p:cNvPr>
          <p:cNvSpPr/>
          <p:nvPr/>
        </p:nvSpPr>
        <p:spPr>
          <a:xfrm>
            <a:off x="624840" y="242647"/>
            <a:ext cx="2011680" cy="267336"/>
          </a:xfrm>
          <a:prstGeom prst="wedgeRectCallout">
            <a:avLst>
              <a:gd name="adj1" fmla="val -46996"/>
              <a:gd name="adj2" fmla="val 128802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이 기능은 필요 없을 것 같습니다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0B6A31EA-75D5-F5FD-FB69-701300BA27F0}"/>
              </a:ext>
            </a:extLst>
          </p:cNvPr>
          <p:cNvSpPr/>
          <p:nvPr/>
        </p:nvSpPr>
        <p:spPr>
          <a:xfrm>
            <a:off x="6421754" y="993645"/>
            <a:ext cx="2897505" cy="566487"/>
          </a:xfrm>
          <a:prstGeom prst="wedgeRectCallout">
            <a:avLst>
              <a:gd name="adj1" fmla="val -19642"/>
              <a:gd name="adj2" fmla="val 9776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기술적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잠재량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시장 잠재량의 경우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아래와 같이 지상형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옥상형으로 나뉘어져야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이론적 잠재량은 나뉘지 않음</a:t>
            </a:r>
            <a:r>
              <a:rPr lang="en-US" altLang="ko-KR" sz="1100" dirty="0">
                <a:solidFill>
                  <a:schemeClr val="tx1"/>
                </a:solidFill>
              </a:rPr>
              <a:t>.)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CF667C5-3868-A00D-0A10-1DD121E1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042" t="40539" b="52267"/>
          <a:stretch/>
        </p:blipFill>
        <p:spPr>
          <a:xfrm>
            <a:off x="6482715" y="1835556"/>
            <a:ext cx="3194685" cy="25101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F0D433B-1AB2-CB4B-7E95-1E3FCA3026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994" t="47374" b="40156"/>
          <a:stretch/>
        </p:blipFill>
        <p:spPr>
          <a:xfrm>
            <a:off x="6482714" y="2916341"/>
            <a:ext cx="3197577" cy="43512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D195565-D181-03F1-996D-20A40420AA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994" t="47374" b="40156"/>
          <a:stretch/>
        </p:blipFill>
        <p:spPr>
          <a:xfrm>
            <a:off x="6482714" y="2288552"/>
            <a:ext cx="3197577" cy="4351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B0CFAE-8BCF-4F6F-DF16-027283197C52}"/>
              </a:ext>
            </a:extLst>
          </p:cNvPr>
          <p:cNvSpPr txBox="1"/>
          <p:nvPr/>
        </p:nvSpPr>
        <p:spPr>
          <a:xfrm>
            <a:off x="6530340" y="2112614"/>
            <a:ext cx="72284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지상형 태양광</a:t>
            </a:r>
            <a:endParaRPr lang="en-US" altLang="ko-KR" sz="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CC67FE-F9C5-D6F1-9E5B-BE44C3D30C16}"/>
              </a:ext>
            </a:extLst>
          </p:cNvPr>
          <p:cNvSpPr txBox="1"/>
          <p:nvPr/>
        </p:nvSpPr>
        <p:spPr>
          <a:xfrm>
            <a:off x="6530339" y="2741000"/>
            <a:ext cx="72284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옥상형 태양광</a:t>
            </a:r>
            <a:endParaRPr lang="en-US" altLang="ko-KR" sz="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79B269C-2226-E269-4C49-E408C72F1664}"/>
              </a:ext>
            </a:extLst>
          </p:cNvPr>
          <p:cNvSpPr/>
          <p:nvPr/>
        </p:nvSpPr>
        <p:spPr>
          <a:xfrm>
            <a:off x="6530340" y="1856399"/>
            <a:ext cx="3114200" cy="1495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49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83B33-4C03-BCAA-4430-42862E0DA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말풍선: 사각형 76">
            <a:extLst>
              <a:ext uri="{FF2B5EF4-FFF2-40B4-BE49-F238E27FC236}">
                <a16:creationId xmlns:a16="http://schemas.microsoft.com/office/drawing/2014/main" id="{6E9A9F20-D337-56EF-6D27-BFA641F835AA}"/>
              </a:ext>
            </a:extLst>
          </p:cNvPr>
          <p:cNvSpPr/>
          <p:nvPr/>
        </p:nvSpPr>
        <p:spPr>
          <a:xfrm>
            <a:off x="1833424" y="-1094903"/>
            <a:ext cx="2857694" cy="992145"/>
          </a:xfrm>
          <a:prstGeom prst="wedgeRectCallout">
            <a:avLst>
              <a:gd name="adj1" fmla="val -13090"/>
              <a:gd name="adj2" fmla="val 203872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전국 석탄 발전량에서 경기도 석탄 발전량을 차감한 값입니다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194,932,561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(=1,870,760(</a:t>
            </a:r>
            <a:r>
              <a:rPr lang="ko-KR" altLang="en-US" sz="1100" dirty="0">
                <a:solidFill>
                  <a:schemeClr val="tx1"/>
                </a:solidFill>
              </a:rPr>
              <a:t>전국 무연탄</a:t>
            </a:r>
            <a:r>
              <a:rPr lang="en-US" altLang="ko-KR" sz="1100" dirty="0">
                <a:solidFill>
                  <a:schemeClr val="tx1"/>
                </a:solidFill>
              </a:rPr>
              <a:t>) + 194,789,746(</a:t>
            </a:r>
            <a:r>
              <a:rPr lang="ko-KR" altLang="en-US" sz="1100" dirty="0">
                <a:solidFill>
                  <a:schemeClr val="tx1"/>
                </a:solidFill>
              </a:rPr>
              <a:t>전국 유연탄</a:t>
            </a:r>
            <a:r>
              <a:rPr lang="en-US" altLang="ko-KR" sz="1100" dirty="0">
                <a:solidFill>
                  <a:schemeClr val="tx1"/>
                </a:solidFill>
              </a:rPr>
              <a:t>) – 1,727,945(</a:t>
            </a:r>
            <a:r>
              <a:rPr lang="ko-KR" altLang="en-US" sz="1100" dirty="0">
                <a:solidFill>
                  <a:schemeClr val="tx1"/>
                </a:solidFill>
              </a:rPr>
              <a:t>경기유연탄</a:t>
            </a:r>
            <a:r>
              <a:rPr lang="en-US" altLang="ko-KR" sz="1100" dirty="0">
                <a:solidFill>
                  <a:schemeClr val="tx1"/>
                </a:solidFill>
              </a:rPr>
              <a:t>))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2544F5-FD0D-A7A9-BDCE-E929838EC7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DC227E-2663-2755-242D-D0D97A00BEFD}"/>
              </a:ext>
            </a:extLst>
          </p:cNvPr>
          <p:cNvSpPr/>
          <p:nvPr/>
        </p:nvSpPr>
        <p:spPr>
          <a:xfrm>
            <a:off x="438664" y="398247"/>
            <a:ext cx="2286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73B90-E744-927A-92F4-80ECC93FEB79}"/>
              </a:ext>
            </a:extLst>
          </p:cNvPr>
          <p:cNvSpPr txBox="1"/>
          <p:nvPr/>
        </p:nvSpPr>
        <p:spPr>
          <a:xfrm>
            <a:off x="116973" y="651111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F1E48E-1101-6290-99D0-7A570B3F594C}"/>
              </a:ext>
            </a:extLst>
          </p:cNvPr>
          <p:cNvSpPr/>
          <p:nvPr/>
        </p:nvSpPr>
        <p:spPr>
          <a:xfrm>
            <a:off x="3731851" y="64873"/>
            <a:ext cx="256213" cy="55716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D10A2E-546B-6D59-2E4A-801A07A99ED8}"/>
              </a:ext>
            </a:extLst>
          </p:cNvPr>
          <p:cNvSpPr txBox="1"/>
          <p:nvPr/>
        </p:nvSpPr>
        <p:spPr>
          <a:xfrm>
            <a:off x="3663614" y="1852371"/>
            <a:ext cx="3523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발전량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315C64-1CAC-2C09-BE3E-1D8DE2DE7F0E}"/>
              </a:ext>
            </a:extLst>
          </p:cNvPr>
          <p:cNvSpPr/>
          <p:nvPr/>
        </p:nvSpPr>
        <p:spPr>
          <a:xfrm>
            <a:off x="6556967" y="64873"/>
            <a:ext cx="228600" cy="659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DA69C95-1318-C3FA-BCCB-FCC1734BE405}"/>
              </a:ext>
            </a:extLst>
          </p:cNvPr>
          <p:cNvSpPr/>
          <p:nvPr/>
        </p:nvSpPr>
        <p:spPr>
          <a:xfrm>
            <a:off x="6556967" y="878427"/>
            <a:ext cx="228600" cy="117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3394D-434B-265F-5B0A-0B90DA3B976D}"/>
              </a:ext>
            </a:extLst>
          </p:cNvPr>
          <p:cNvSpPr txBox="1"/>
          <p:nvPr/>
        </p:nvSpPr>
        <p:spPr>
          <a:xfrm>
            <a:off x="6809885" y="1231741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경기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8CF708-6C0B-6F96-6F2A-51F923C94569}"/>
              </a:ext>
            </a:extLst>
          </p:cNvPr>
          <p:cNvSpPr txBox="1"/>
          <p:nvPr/>
        </p:nvSpPr>
        <p:spPr>
          <a:xfrm>
            <a:off x="6049285" y="988507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산업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B2036E-13BE-F215-8AC5-3BD772625F00}"/>
              </a:ext>
            </a:extLst>
          </p:cNvPr>
          <p:cNvSpPr txBox="1"/>
          <p:nvPr/>
        </p:nvSpPr>
        <p:spPr>
          <a:xfrm>
            <a:off x="6049285" y="1222485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수송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B85A9C-0B2B-CE09-0951-02DDD69EE675}"/>
              </a:ext>
            </a:extLst>
          </p:cNvPr>
          <p:cNvSpPr txBox="1"/>
          <p:nvPr/>
        </p:nvSpPr>
        <p:spPr>
          <a:xfrm>
            <a:off x="6049285" y="1531404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가정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0DE246-76F8-6A35-B516-FA2E1C47A0ED}"/>
              </a:ext>
            </a:extLst>
          </p:cNvPr>
          <p:cNvSpPr txBox="1"/>
          <p:nvPr/>
        </p:nvSpPr>
        <p:spPr>
          <a:xfrm>
            <a:off x="6049284" y="1866236"/>
            <a:ext cx="664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상업</a:t>
            </a:r>
            <a:r>
              <a:rPr lang="en-US" altLang="ko-KR" sz="800" dirty="0"/>
              <a:t>·</a:t>
            </a:r>
            <a:r>
              <a:rPr lang="ko-KR" altLang="en-US" sz="800" dirty="0"/>
              <a:t>공공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CF40F3-DA15-E9D6-68FB-92BC631F05AA}"/>
              </a:ext>
            </a:extLst>
          </p:cNvPr>
          <p:cNvSpPr/>
          <p:nvPr/>
        </p:nvSpPr>
        <p:spPr>
          <a:xfrm>
            <a:off x="438664" y="1568324"/>
            <a:ext cx="228600" cy="406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9CE128-7E98-E8E4-5040-C58EACA88B4C}"/>
              </a:ext>
            </a:extLst>
          </p:cNvPr>
          <p:cNvSpPr txBox="1"/>
          <p:nvPr/>
        </p:nvSpPr>
        <p:spPr>
          <a:xfrm>
            <a:off x="708137" y="2399441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석탄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F0A286-61C5-3333-D1FE-99FF2B5F7039}"/>
              </a:ext>
            </a:extLst>
          </p:cNvPr>
          <p:cNvSpPr txBox="1"/>
          <p:nvPr/>
        </p:nvSpPr>
        <p:spPr>
          <a:xfrm>
            <a:off x="708137" y="3011586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LNG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54E8A3-493E-72ED-38F1-BF28D97ACE92}"/>
              </a:ext>
            </a:extLst>
          </p:cNvPr>
          <p:cNvSpPr txBox="1"/>
          <p:nvPr/>
        </p:nvSpPr>
        <p:spPr>
          <a:xfrm>
            <a:off x="708137" y="3623731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신재생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E4397A-1B99-391B-2F11-8010250F76DB}"/>
              </a:ext>
            </a:extLst>
          </p:cNvPr>
          <p:cNvSpPr txBox="1"/>
          <p:nvPr/>
        </p:nvSpPr>
        <p:spPr>
          <a:xfrm>
            <a:off x="708137" y="4235876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유류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C6C9D4-70D8-CFD5-9D2A-1709E564EF57}"/>
              </a:ext>
            </a:extLst>
          </p:cNvPr>
          <p:cNvSpPr txBox="1"/>
          <p:nvPr/>
        </p:nvSpPr>
        <p:spPr>
          <a:xfrm>
            <a:off x="708137" y="4848021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양수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208996-C032-27CB-BF08-54F0B58EEF68}"/>
              </a:ext>
            </a:extLst>
          </p:cNvPr>
          <p:cNvSpPr txBox="1"/>
          <p:nvPr/>
        </p:nvSpPr>
        <p:spPr>
          <a:xfrm>
            <a:off x="708137" y="5460167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기타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04E80F-9495-4559-E222-3617372D5BB7}"/>
              </a:ext>
            </a:extLst>
          </p:cNvPr>
          <p:cNvSpPr txBox="1"/>
          <p:nvPr/>
        </p:nvSpPr>
        <p:spPr>
          <a:xfrm>
            <a:off x="3304795" y="317499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원자력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0E343C0-B98D-D9DB-D4CB-3CD7008E8D7E}"/>
              </a:ext>
            </a:extLst>
          </p:cNvPr>
          <p:cNvSpPr txBox="1"/>
          <p:nvPr/>
        </p:nvSpPr>
        <p:spPr>
          <a:xfrm>
            <a:off x="3304795" y="2739822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신재생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366C477-1076-1C22-A1C9-A6A86A08B4F2}"/>
              </a:ext>
            </a:extLst>
          </p:cNvPr>
          <p:cNvSpPr txBox="1"/>
          <p:nvPr/>
        </p:nvSpPr>
        <p:spPr>
          <a:xfrm>
            <a:off x="3304795" y="3547263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유류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5B1866-89F0-9B26-B911-E68E6780C5BB}"/>
              </a:ext>
            </a:extLst>
          </p:cNvPr>
          <p:cNvSpPr txBox="1"/>
          <p:nvPr/>
        </p:nvSpPr>
        <p:spPr>
          <a:xfrm>
            <a:off x="3304795" y="4354704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/>
              <a:t>양수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8E2AD1-93D1-915B-1DB7-5CAE595BD8A7}"/>
              </a:ext>
            </a:extLst>
          </p:cNvPr>
          <p:cNvSpPr txBox="1"/>
          <p:nvPr/>
        </p:nvSpPr>
        <p:spPr>
          <a:xfrm>
            <a:off x="3304795" y="5162147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기타</a:t>
            </a:r>
          </a:p>
        </p:txBody>
      </p:sp>
      <p:cxnSp>
        <p:nvCxnSpPr>
          <p:cNvPr id="55" name="연결선: 구부러짐 54">
            <a:extLst>
              <a:ext uri="{FF2B5EF4-FFF2-40B4-BE49-F238E27FC236}">
                <a16:creationId xmlns:a16="http://schemas.microsoft.com/office/drawing/2014/main" id="{36DD2BD3-EECA-7DE6-0A7B-1FB3EB1FD684}"/>
              </a:ext>
            </a:extLst>
          </p:cNvPr>
          <p:cNvCxnSpPr>
            <a:cxnSpLocks/>
            <a:stCxn id="3" idx="3"/>
            <a:endCxn id="53" idx="1"/>
          </p:cNvCxnSpPr>
          <p:nvPr/>
        </p:nvCxnSpPr>
        <p:spPr>
          <a:xfrm>
            <a:off x="1228973" y="409766"/>
            <a:ext cx="2075822" cy="822896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1C24855-4EB4-2312-17A3-C8251A1576F9}"/>
              </a:ext>
            </a:extLst>
          </p:cNvPr>
          <p:cNvSpPr txBox="1"/>
          <p:nvPr/>
        </p:nvSpPr>
        <p:spPr>
          <a:xfrm>
            <a:off x="2481287" y="947936"/>
            <a:ext cx="64095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1,727,945</a:t>
            </a:r>
            <a:endParaRPr lang="ko-KR" altLang="en-US" sz="9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849FB71-FC1C-79CE-DDC9-E9002E0F2BCE}"/>
              </a:ext>
            </a:extLst>
          </p:cNvPr>
          <p:cNvSpPr/>
          <p:nvPr/>
        </p:nvSpPr>
        <p:spPr>
          <a:xfrm>
            <a:off x="6556967" y="2135942"/>
            <a:ext cx="228600" cy="351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4B6354F-6C66-F307-EEF7-9CBEDC7ACEF0}"/>
              </a:ext>
            </a:extLst>
          </p:cNvPr>
          <p:cNvSpPr txBox="1"/>
          <p:nvPr/>
        </p:nvSpPr>
        <p:spPr>
          <a:xfrm>
            <a:off x="6809885" y="243813"/>
            <a:ext cx="352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손실</a:t>
            </a:r>
          </a:p>
        </p:txBody>
      </p:sp>
      <p:cxnSp>
        <p:nvCxnSpPr>
          <p:cNvPr id="95" name="연결선: 구부러짐 94">
            <a:extLst>
              <a:ext uri="{FF2B5EF4-FFF2-40B4-BE49-F238E27FC236}">
                <a16:creationId xmlns:a16="http://schemas.microsoft.com/office/drawing/2014/main" id="{CF10DAAE-D70A-6C4B-8303-886451A6080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074698" y="394387"/>
            <a:ext cx="2482269" cy="434371"/>
          </a:xfrm>
          <a:prstGeom prst="curved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구부러짐 97">
            <a:extLst>
              <a:ext uri="{FF2B5EF4-FFF2-40B4-BE49-F238E27FC236}">
                <a16:creationId xmlns:a16="http://schemas.microsoft.com/office/drawing/2014/main" id="{97974EE4-0FA3-EF4D-847B-09CBCB98E4F7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163713" y="1096229"/>
            <a:ext cx="1885572" cy="308919"/>
          </a:xfrm>
          <a:prstGeom prst="curved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구부러짐 100">
            <a:extLst>
              <a:ext uri="{FF2B5EF4-FFF2-40B4-BE49-F238E27FC236}">
                <a16:creationId xmlns:a16="http://schemas.microsoft.com/office/drawing/2014/main" id="{7B2360AD-6670-E7B8-5E76-4C9777DED2B7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4189532" y="1330207"/>
            <a:ext cx="1859753" cy="442554"/>
          </a:xfrm>
          <a:prstGeom prst="curvedConnector3">
            <a:avLst/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구부러짐 104">
            <a:extLst>
              <a:ext uri="{FF2B5EF4-FFF2-40B4-BE49-F238E27FC236}">
                <a16:creationId xmlns:a16="http://schemas.microsoft.com/office/drawing/2014/main" id="{9FAEC09B-9EEC-F0FF-7056-49A224E3EDBB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214322" y="1639126"/>
            <a:ext cx="1834963" cy="431685"/>
          </a:xfrm>
          <a:prstGeom prst="curvedConnector3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구부러짐 107">
            <a:extLst>
              <a:ext uri="{FF2B5EF4-FFF2-40B4-BE49-F238E27FC236}">
                <a16:creationId xmlns:a16="http://schemas.microsoft.com/office/drawing/2014/main" id="{F8945968-0309-8505-9469-C9E0FD99B54C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182600" y="1973958"/>
            <a:ext cx="1866684" cy="418999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847336BA-25A3-B5C6-51A3-969D5673B1E0}"/>
              </a:ext>
            </a:extLst>
          </p:cNvPr>
          <p:cNvSpPr txBox="1"/>
          <p:nvPr/>
        </p:nvSpPr>
        <p:spPr>
          <a:xfrm>
            <a:off x="6067974" y="2479202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산업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2372480-0399-AF61-2EB9-5B8358840CF8}"/>
              </a:ext>
            </a:extLst>
          </p:cNvPr>
          <p:cNvSpPr txBox="1"/>
          <p:nvPr/>
        </p:nvSpPr>
        <p:spPr>
          <a:xfrm>
            <a:off x="6097967" y="3410426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수송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374C163-1EF6-6BA1-2899-234B0E77E5EB}"/>
              </a:ext>
            </a:extLst>
          </p:cNvPr>
          <p:cNvSpPr txBox="1"/>
          <p:nvPr/>
        </p:nvSpPr>
        <p:spPr>
          <a:xfrm>
            <a:off x="6097967" y="4341650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가정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DDD303A-78DB-B10A-CA03-C238356A329D}"/>
              </a:ext>
            </a:extLst>
          </p:cNvPr>
          <p:cNvSpPr txBox="1"/>
          <p:nvPr/>
        </p:nvSpPr>
        <p:spPr>
          <a:xfrm>
            <a:off x="6014661" y="5272875"/>
            <a:ext cx="6647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상업</a:t>
            </a:r>
            <a:r>
              <a:rPr lang="en-US" altLang="ko-KR" sz="800" dirty="0"/>
              <a:t>·</a:t>
            </a:r>
            <a:r>
              <a:rPr lang="ko-KR" altLang="en-US" sz="800" dirty="0"/>
              <a:t>공공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7B977E7-6288-5FD6-CB6F-3040B142BCD2}"/>
              </a:ext>
            </a:extLst>
          </p:cNvPr>
          <p:cNvSpPr txBox="1"/>
          <p:nvPr/>
        </p:nvSpPr>
        <p:spPr>
          <a:xfrm>
            <a:off x="5168479" y="1001829"/>
            <a:ext cx="746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74,060</a:t>
            </a:r>
            <a:endParaRPr lang="ko-KR" altLang="en-US" sz="1000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C9F5A2E-89C3-99A5-D6D0-F9DDC2381459}"/>
              </a:ext>
            </a:extLst>
          </p:cNvPr>
          <p:cNvSpPr txBox="1"/>
          <p:nvPr/>
        </p:nvSpPr>
        <p:spPr>
          <a:xfrm>
            <a:off x="5276610" y="1322103"/>
            <a:ext cx="746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1,332</a:t>
            </a:r>
            <a:endParaRPr lang="ko-KR" altLang="en-US" sz="10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5809AEE-FD60-690F-4E7C-49A0238A4FE7}"/>
              </a:ext>
            </a:extLst>
          </p:cNvPr>
          <p:cNvSpPr txBox="1"/>
          <p:nvPr/>
        </p:nvSpPr>
        <p:spPr>
          <a:xfrm>
            <a:off x="5270702" y="1642925"/>
            <a:ext cx="746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21,128</a:t>
            </a:r>
            <a:endParaRPr lang="ko-KR" altLang="en-US" sz="10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E2F3D8A-2083-43D1-EDB0-FD9F70E281A6}"/>
              </a:ext>
            </a:extLst>
          </p:cNvPr>
          <p:cNvSpPr txBox="1"/>
          <p:nvPr/>
        </p:nvSpPr>
        <p:spPr>
          <a:xfrm>
            <a:off x="5351719" y="2059350"/>
            <a:ext cx="746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44,011</a:t>
            </a:r>
            <a:endParaRPr lang="ko-KR" altLang="en-US" sz="10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E7B94BC-8B5F-9286-F347-33180288C45D}"/>
              </a:ext>
            </a:extLst>
          </p:cNvPr>
          <p:cNvSpPr txBox="1"/>
          <p:nvPr/>
        </p:nvSpPr>
        <p:spPr>
          <a:xfrm>
            <a:off x="4334020" y="346142"/>
            <a:ext cx="18140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46,467</a:t>
            </a:r>
            <a:r>
              <a:rPr lang="en-US" altLang="ko-KR" sz="1000" dirty="0"/>
              <a:t> = </a:t>
            </a:r>
          </a:p>
          <a:p>
            <a:r>
              <a:rPr lang="en-US" altLang="ko-KR" sz="1000" dirty="0"/>
              <a:t>(594,400 – 547,933)</a:t>
            </a:r>
            <a:endParaRPr lang="ko-KR" altLang="en-US" sz="1000" dirty="0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D8891E3E-56EF-E51B-7AC3-B3A071A1CD7E}"/>
              </a:ext>
            </a:extLst>
          </p:cNvPr>
          <p:cNvSpPr/>
          <p:nvPr/>
        </p:nvSpPr>
        <p:spPr>
          <a:xfrm>
            <a:off x="7968539" y="1961270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</a:t>
            </a:r>
          </a:p>
          <a:p>
            <a:pPr algn="ctr"/>
            <a:r>
              <a:rPr lang="en-US" altLang="ko-KR" sz="1200" dirty="0" err="1"/>
              <a:t>Echart</a:t>
            </a:r>
            <a:r>
              <a:rPr lang="ko-KR" altLang="en-US" sz="1200" dirty="0"/>
              <a:t>에서 </a:t>
            </a:r>
            <a:r>
              <a:rPr lang="en-US" altLang="ko-KR" sz="1200" dirty="0" err="1"/>
              <a:t>sankey</a:t>
            </a:r>
            <a:r>
              <a:rPr lang="ko-KR" altLang="en-US" sz="1200" dirty="0"/>
              <a:t>쪽 중에서 </a:t>
            </a:r>
            <a:r>
              <a:rPr lang="ko-KR" altLang="en-US" sz="1200" dirty="0" err="1"/>
              <a:t>활용해야할것</a:t>
            </a:r>
            <a:r>
              <a:rPr lang="ko-KR" altLang="en-US" sz="1200" dirty="0"/>
              <a:t> 같습니다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A856B30-19D1-A935-6497-C58141935A90}"/>
              </a:ext>
            </a:extLst>
          </p:cNvPr>
          <p:cNvSpPr/>
          <p:nvPr/>
        </p:nvSpPr>
        <p:spPr>
          <a:xfrm>
            <a:off x="7968538" y="3086153"/>
            <a:ext cx="3857701" cy="6856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</a:p>
          <a:p>
            <a:pPr algn="ctr"/>
            <a:r>
              <a:rPr lang="ko-KR" altLang="en-US" sz="1200" dirty="0"/>
              <a:t>지역에너지통계연보</a:t>
            </a:r>
            <a:r>
              <a:rPr lang="en-US" altLang="ko-KR" sz="1200" dirty="0"/>
              <a:t>, Ⅴ-4 </a:t>
            </a:r>
            <a:r>
              <a:rPr lang="ko-KR" altLang="en-US" sz="1200" dirty="0"/>
              <a:t>지역별 전력 소비</a:t>
            </a:r>
            <a:endParaRPr lang="en-US" altLang="ko-KR" sz="1200" dirty="0"/>
          </a:p>
          <a:p>
            <a:pPr algn="ctr"/>
            <a:r>
              <a:rPr lang="ko-KR" altLang="en-US" sz="1200" dirty="0"/>
              <a:t>한국전력통계</a:t>
            </a:r>
            <a:r>
              <a:rPr lang="en-US" altLang="ko-KR" sz="1200" dirty="0"/>
              <a:t>, 8-2. </a:t>
            </a:r>
            <a:r>
              <a:rPr lang="ko-KR" altLang="en-US" sz="1200" dirty="0"/>
              <a:t>행정구역별 발전설비 및 발전량 </a:t>
            </a:r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A8EAA180-4EF4-43FD-C508-EC1AA269EDD9}"/>
              </a:ext>
            </a:extLst>
          </p:cNvPr>
          <p:cNvSpPr txBox="1"/>
          <p:nvPr/>
        </p:nvSpPr>
        <p:spPr>
          <a:xfrm>
            <a:off x="24457" y="-446906"/>
            <a:ext cx="120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/>
              <a:t>전력공급</a:t>
            </a:r>
            <a:endParaRPr lang="ko-KR" altLang="en-US" sz="2000" b="1" dirty="0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562D861-C4B8-74E9-31E2-F3A2DE991E3F}"/>
              </a:ext>
            </a:extLst>
          </p:cNvPr>
          <p:cNvSpPr txBox="1"/>
          <p:nvPr/>
        </p:nvSpPr>
        <p:spPr>
          <a:xfrm>
            <a:off x="6069934" y="-446906"/>
            <a:ext cx="12026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전력수요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C76ED-B2D7-97BD-D32D-6D383915FAD1}"/>
              </a:ext>
            </a:extLst>
          </p:cNvPr>
          <p:cNvSpPr txBox="1"/>
          <p:nvPr/>
        </p:nvSpPr>
        <p:spPr>
          <a:xfrm>
            <a:off x="94380" y="3125270"/>
            <a:ext cx="3523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 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외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29E945-E0BC-9631-6A56-B2E9ABF4E496}"/>
              </a:ext>
            </a:extLst>
          </p:cNvPr>
          <p:cNvSpPr txBox="1"/>
          <p:nvPr/>
        </p:nvSpPr>
        <p:spPr>
          <a:xfrm>
            <a:off x="709987" y="317433"/>
            <a:ext cx="51898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/>
              <a:t>석탄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8293A-7332-6001-DADE-C203A7892789}"/>
              </a:ext>
            </a:extLst>
          </p:cNvPr>
          <p:cNvSpPr txBox="1"/>
          <p:nvPr/>
        </p:nvSpPr>
        <p:spPr>
          <a:xfrm>
            <a:off x="709987" y="453864"/>
            <a:ext cx="51898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" dirty="0"/>
              <a:t>LNG</a:t>
            </a:r>
            <a:endParaRPr lang="ko-KR" altLang="en-US" sz="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A8FCE-1DF4-EB81-0E58-68D4F2B32552}"/>
              </a:ext>
            </a:extLst>
          </p:cNvPr>
          <p:cNvSpPr txBox="1"/>
          <p:nvPr/>
        </p:nvSpPr>
        <p:spPr>
          <a:xfrm>
            <a:off x="709987" y="576900"/>
            <a:ext cx="51898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/>
              <a:t>신재생</a:t>
            </a:r>
            <a:endParaRPr lang="ko-KR" altLang="en-US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49261B-C6B0-114F-EEE4-8F01744262E3}"/>
              </a:ext>
            </a:extLst>
          </p:cNvPr>
          <p:cNvSpPr txBox="1"/>
          <p:nvPr/>
        </p:nvSpPr>
        <p:spPr>
          <a:xfrm>
            <a:off x="709987" y="745656"/>
            <a:ext cx="51898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/>
              <a:t>유류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CDB35B-8E4E-B597-9EA5-C7A4CDB2AF8C}"/>
              </a:ext>
            </a:extLst>
          </p:cNvPr>
          <p:cNvSpPr txBox="1"/>
          <p:nvPr/>
        </p:nvSpPr>
        <p:spPr>
          <a:xfrm>
            <a:off x="709987" y="940634"/>
            <a:ext cx="51898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/>
              <a:t>양수</a:t>
            </a:r>
            <a:endParaRPr lang="ko-KR" altLang="en-US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E9C84D-59E8-47D9-5CA6-DF864D7C454F}"/>
              </a:ext>
            </a:extLst>
          </p:cNvPr>
          <p:cNvSpPr txBox="1"/>
          <p:nvPr/>
        </p:nvSpPr>
        <p:spPr>
          <a:xfrm>
            <a:off x="709987" y="1047656"/>
            <a:ext cx="51898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/>
              <a:t>기타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4B45DD-3ACA-BE93-7213-FD45FC23C863}"/>
              </a:ext>
            </a:extLst>
          </p:cNvPr>
          <p:cNvSpPr txBox="1"/>
          <p:nvPr/>
        </p:nvSpPr>
        <p:spPr>
          <a:xfrm>
            <a:off x="708137" y="1787296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원자력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36EDDC1-1C2B-D7DE-E945-6DA301914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30854" y="-1255733"/>
            <a:ext cx="6113609" cy="6858000"/>
          </a:xfrm>
          <a:prstGeom prst="rect">
            <a:avLst/>
          </a:prstGeom>
        </p:spPr>
      </p:pic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F66ED13F-FB23-4DFC-DA59-C1E34C6B55E5}"/>
              </a:ext>
            </a:extLst>
          </p:cNvPr>
          <p:cNvCxnSpPr>
            <a:cxnSpLocks/>
            <a:stCxn id="7" idx="3"/>
            <a:endCxn id="48" idx="1"/>
          </p:cNvCxnSpPr>
          <p:nvPr/>
        </p:nvCxnSpPr>
        <p:spPr>
          <a:xfrm>
            <a:off x="1228973" y="546197"/>
            <a:ext cx="2075822" cy="1493906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E7DCBB5-7E2A-B37F-170D-0E237A6ACC79}"/>
              </a:ext>
            </a:extLst>
          </p:cNvPr>
          <p:cNvSpPr txBox="1"/>
          <p:nvPr/>
        </p:nvSpPr>
        <p:spPr>
          <a:xfrm>
            <a:off x="2633787" y="1757511"/>
            <a:ext cx="140590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79,051,163</a:t>
            </a:r>
            <a:endParaRPr lang="ko-KR" altLang="en-US" sz="900" dirty="0"/>
          </a:p>
        </p:txBody>
      </p: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8BDA1D7D-668B-624A-D4F7-70D2818D05D2}"/>
              </a:ext>
            </a:extLst>
          </p:cNvPr>
          <p:cNvCxnSpPr>
            <a:cxnSpLocks/>
            <a:stCxn id="8" idx="3"/>
            <a:endCxn id="49" idx="1"/>
          </p:cNvCxnSpPr>
          <p:nvPr/>
        </p:nvCxnSpPr>
        <p:spPr>
          <a:xfrm>
            <a:off x="1228973" y="669233"/>
            <a:ext cx="2075822" cy="2178311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D3CDB8A-818E-75EF-64E9-7D5BA8670F48}"/>
              </a:ext>
            </a:extLst>
          </p:cNvPr>
          <p:cNvSpPr txBox="1"/>
          <p:nvPr/>
        </p:nvSpPr>
        <p:spPr>
          <a:xfrm>
            <a:off x="2546580" y="2769826"/>
            <a:ext cx="72781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4,455,924</a:t>
            </a:r>
            <a:endParaRPr lang="ko-KR" altLang="en-US" sz="900" dirty="0"/>
          </a:p>
        </p:txBody>
      </p:sp>
      <p:cxnSp>
        <p:nvCxnSpPr>
          <p:cNvPr id="54" name="연결선: 구부러짐 53">
            <a:extLst>
              <a:ext uri="{FF2B5EF4-FFF2-40B4-BE49-F238E27FC236}">
                <a16:creationId xmlns:a16="http://schemas.microsoft.com/office/drawing/2014/main" id="{CFF618D6-234A-6E3A-79E3-CC751B259874}"/>
              </a:ext>
            </a:extLst>
          </p:cNvPr>
          <p:cNvCxnSpPr>
            <a:cxnSpLocks/>
            <a:stCxn id="15" idx="3"/>
            <a:endCxn id="47" idx="1"/>
          </p:cNvCxnSpPr>
          <p:nvPr/>
        </p:nvCxnSpPr>
        <p:spPr>
          <a:xfrm flipV="1">
            <a:off x="1227123" y="425221"/>
            <a:ext cx="2077672" cy="1469797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78BF5AC-72B6-C205-CB25-1C8800950191}"/>
              </a:ext>
            </a:extLst>
          </p:cNvPr>
          <p:cNvSpPr txBox="1"/>
          <p:nvPr/>
        </p:nvSpPr>
        <p:spPr>
          <a:xfrm>
            <a:off x="2533214" y="37344"/>
            <a:ext cx="77158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176,054,012 </a:t>
            </a:r>
            <a:r>
              <a:rPr lang="ko-KR" altLang="en-US" sz="900" dirty="0"/>
              <a:t>만큼 두껍게 표현이 되어야 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cxnSp>
        <p:nvCxnSpPr>
          <p:cNvPr id="60" name="연결선: 구부러짐 59">
            <a:extLst>
              <a:ext uri="{FF2B5EF4-FFF2-40B4-BE49-F238E27FC236}">
                <a16:creationId xmlns:a16="http://schemas.microsoft.com/office/drawing/2014/main" id="{8C855560-FC31-5EAD-6065-6D4480EB6117}"/>
              </a:ext>
            </a:extLst>
          </p:cNvPr>
          <p:cNvCxnSpPr>
            <a:cxnSpLocks/>
            <a:stCxn id="30" idx="3"/>
            <a:endCxn id="53" idx="1"/>
          </p:cNvCxnSpPr>
          <p:nvPr/>
        </p:nvCxnSpPr>
        <p:spPr>
          <a:xfrm flipV="1">
            <a:off x="1227123" y="1232662"/>
            <a:ext cx="2077672" cy="1274501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6D18DF5-AD76-F9B5-05C4-E780D491385D}"/>
              </a:ext>
            </a:extLst>
          </p:cNvPr>
          <p:cNvSpPr txBox="1"/>
          <p:nvPr/>
        </p:nvSpPr>
        <p:spPr>
          <a:xfrm>
            <a:off x="3304795" y="1124940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석탄</a:t>
            </a:r>
          </a:p>
        </p:txBody>
      </p:sp>
      <p:cxnSp>
        <p:nvCxnSpPr>
          <p:cNvPr id="66" name="연결선: 구부러짐 65">
            <a:extLst>
              <a:ext uri="{FF2B5EF4-FFF2-40B4-BE49-F238E27FC236}">
                <a16:creationId xmlns:a16="http://schemas.microsoft.com/office/drawing/2014/main" id="{06842535-9E48-076B-16F6-5A5B0C3E0608}"/>
              </a:ext>
            </a:extLst>
          </p:cNvPr>
          <p:cNvCxnSpPr>
            <a:cxnSpLocks/>
            <a:stCxn id="31" idx="3"/>
            <a:endCxn id="48" idx="1"/>
          </p:cNvCxnSpPr>
          <p:nvPr/>
        </p:nvCxnSpPr>
        <p:spPr>
          <a:xfrm flipV="1">
            <a:off x="1227123" y="2040103"/>
            <a:ext cx="2077672" cy="1079205"/>
          </a:xfrm>
          <a:prstGeom prst="curvedConnector3">
            <a:avLst>
              <a:gd name="adj1" fmla="val 50000"/>
            </a:avLst>
          </a:prstGeom>
          <a:ln w="31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2E6E5F4-5E46-D2A2-3E38-F25BEE38558C}"/>
              </a:ext>
            </a:extLst>
          </p:cNvPr>
          <p:cNvSpPr txBox="1"/>
          <p:nvPr/>
        </p:nvSpPr>
        <p:spPr>
          <a:xfrm>
            <a:off x="3304795" y="1932381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LNG</a:t>
            </a:r>
            <a:endParaRPr lang="ko-KR" altLang="en-US" sz="8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1CB1C57-E4E1-5FCE-E99C-705900955FBD}"/>
              </a:ext>
            </a:extLst>
          </p:cNvPr>
          <p:cNvSpPr txBox="1"/>
          <p:nvPr/>
        </p:nvSpPr>
        <p:spPr>
          <a:xfrm>
            <a:off x="2655632" y="2073725"/>
            <a:ext cx="1405905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84,523,725</a:t>
            </a:r>
          </a:p>
          <a:p>
            <a:r>
              <a:rPr lang="en-US" altLang="ko-KR" sz="900" dirty="0"/>
              <a:t>(=163,574,888 – 79,051,163)</a:t>
            </a:r>
            <a:endParaRPr lang="ko-KR" altLang="en-US" sz="9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AC751BE-135D-2F49-5130-BDA0ABD4F40E}"/>
              </a:ext>
            </a:extLst>
          </p:cNvPr>
          <p:cNvSpPr txBox="1"/>
          <p:nvPr/>
        </p:nvSpPr>
        <p:spPr>
          <a:xfrm rot="5400000">
            <a:off x="1041167" y="962237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……..</a:t>
            </a:r>
            <a:endParaRPr lang="ko-KR" altLang="en-US" sz="8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CCCC695-378A-177E-92DD-2D370A1A9F9A}"/>
              </a:ext>
            </a:extLst>
          </p:cNvPr>
          <p:cNvSpPr txBox="1"/>
          <p:nvPr/>
        </p:nvSpPr>
        <p:spPr>
          <a:xfrm rot="5400000">
            <a:off x="1102127" y="3541838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……..</a:t>
            </a:r>
            <a:endParaRPr lang="ko-KR" alt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74D76D-0E6C-D926-0E33-BE0C51F96487}"/>
              </a:ext>
            </a:extLst>
          </p:cNvPr>
          <p:cNvSpPr txBox="1"/>
          <p:nvPr/>
        </p:nvSpPr>
        <p:spPr>
          <a:xfrm rot="5400000">
            <a:off x="1102127" y="4392804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……..</a:t>
            </a:r>
            <a:endParaRPr lang="ko-KR" altLang="en-US" sz="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F6EDC5C-D34E-EF7C-9BA4-187BB71AFE7D}"/>
              </a:ext>
            </a:extLst>
          </p:cNvPr>
          <p:cNvSpPr txBox="1"/>
          <p:nvPr/>
        </p:nvSpPr>
        <p:spPr>
          <a:xfrm rot="5400000">
            <a:off x="1102127" y="5235052"/>
            <a:ext cx="5189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……..</a:t>
            </a:r>
            <a:endParaRPr lang="ko-KR" altLang="en-US" sz="800" dirty="0"/>
          </a:p>
        </p:txBody>
      </p:sp>
      <p:sp>
        <p:nvSpPr>
          <p:cNvPr id="75" name="말풍선: 사각형 74">
            <a:extLst>
              <a:ext uri="{FF2B5EF4-FFF2-40B4-BE49-F238E27FC236}">
                <a16:creationId xmlns:a16="http://schemas.microsoft.com/office/drawing/2014/main" id="{386BA103-477B-5D53-2DF4-30E6F0458850}"/>
              </a:ext>
            </a:extLst>
          </p:cNvPr>
          <p:cNvSpPr/>
          <p:nvPr/>
        </p:nvSpPr>
        <p:spPr>
          <a:xfrm>
            <a:off x="2095306" y="6448234"/>
            <a:ext cx="2857694" cy="595293"/>
          </a:xfrm>
          <a:prstGeom prst="wedgeRectCallout">
            <a:avLst>
              <a:gd name="adj1" fmla="val 13892"/>
              <a:gd name="adj2" fmla="val -18186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실적 기준으로</a:t>
            </a:r>
            <a:r>
              <a:rPr lang="en-US" altLang="ko-KR" sz="1100" dirty="0">
                <a:solidFill>
                  <a:schemeClr val="tx1"/>
                </a:solidFill>
              </a:rPr>
              <a:t>, 17</a:t>
            </a:r>
            <a:r>
              <a:rPr lang="ko-KR" altLang="en-US" sz="1100" dirty="0">
                <a:solidFill>
                  <a:schemeClr val="tx1"/>
                </a:solidFill>
              </a:rPr>
              <a:t>개 시도 다 </a:t>
            </a:r>
            <a:r>
              <a:rPr lang="ko-KR" altLang="en-US" sz="1100" dirty="0" err="1">
                <a:solidFill>
                  <a:schemeClr val="tx1"/>
                </a:solidFill>
              </a:rPr>
              <a:t>합칠때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발전량의 총합은 </a:t>
            </a:r>
            <a:r>
              <a:rPr lang="en-US" altLang="ko-KR" sz="1100" dirty="0">
                <a:solidFill>
                  <a:schemeClr val="tx1"/>
                </a:solidFill>
              </a:rPr>
              <a:t>594,400 (GWh)</a:t>
            </a:r>
            <a:r>
              <a:rPr lang="ko-KR" altLang="en-US" sz="1100" dirty="0">
                <a:solidFill>
                  <a:schemeClr val="tx1"/>
                </a:solidFill>
              </a:rPr>
              <a:t>가 되어야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6378180-E4BA-CFC3-AFD3-7EAF5E3D9547}"/>
              </a:ext>
            </a:extLst>
          </p:cNvPr>
          <p:cNvSpPr txBox="1"/>
          <p:nvPr/>
        </p:nvSpPr>
        <p:spPr>
          <a:xfrm>
            <a:off x="2481287" y="1338579"/>
            <a:ext cx="82350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194,932,561</a:t>
            </a:r>
            <a:endParaRPr lang="ko-KR" altLang="en-US" sz="900" dirty="0"/>
          </a:p>
        </p:txBody>
      </p:sp>
      <p:sp>
        <p:nvSpPr>
          <p:cNvPr id="78" name="말풍선: 사각형 77">
            <a:extLst>
              <a:ext uri="{FF2B5EF4-FFF2-40B4-BE49-F238E27FC236}">
                <a16:creationId xmlns:a16="http://schemas.microsoft.com/office/drawing/2014/main" id="{C9C2DD7A-6115-E3CA-BBC7-398F4DF2D174}"/>
              </a:ext>
            </a:extLst>
          </p:cNvPr>
          <p:cNvSpPr/>
          <p:nvPr/>
        </p:nvSpPr>
        <p:spPr>
          <a:xfrm>
            <a:off x="8890149" y="-297647"/>
            <a:ext cx="2857694" cy="595293"/>
          </a:xfrm>
          <a:prstGeom prst="wedgeRectCallout">
            <a:avLst>
              <a:gd name="adj1" fmla="val -121032"/>
              <a:gd name="adj2" fmla="val 37658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발전량</a:t>
            </a:r>
            <a:r>
              <a:rPr lang="en-US" altLang="ko-KR" sz="1100" dirty="0">
                <a:solidFill>
                  <a:schemeClr val="tx1"/>
                </a:solidFill>
              </a:rPr>
              <a:t>(594,400)</a:t>
            </a:r>
            <a:r>
              <a:rPr lang="ko-KR" altLang="en-US" sz="1100" dirty="0">
                <a:solidFill>
                  <a:schemeClr val="tx1"/>
                </a:solidFill>
              </a:rPr>
              <a:t>에서 </a:t>
            </a:r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r>
              <a:rPr lang="ko-KR" altLang="en-US" sz="1100" dirty="0">
                <a:solidFill>
                  <a:schemeClr val="tx1"/>
                </a:solidFill>
              </a:rPr>
              <a:t>개시도 전력소비량의 합 </a:t>
            </a:r>
            <a:r>
              <a:rPr lang="en-US" altLang="ko-KR" sz="1100" dirty="0">
                <a:solidFill>
                  <a:schemeClr val="tx1"/>
                </a:solidFill>
              </a:rPr>
              <a:t>(547,933)</a:t>
            </a:r>
            <a:r>
              <a:rPr lang="ko-KR" altLang="en-US" sz="1100" dirty="0">
                <a:solidFill>
                  <a:schemeClr val="tx1"/>
                </a:solidFill>
              </a:rPr>
              <a:t>을 뺀 </a:t>
            </a:r>
            <a:r>
              <a:rPr lang="en-US" altLang="ko-KR" sz="1100" b="1" dirty="0">
                <a:solidFill>
                  <a:schemeClr val="tx1"/>
                </a:solidFill>
              </a:rPr>
              <a:t>46,467</a:t>
            </a:r>
            <a:r>
              <a:rPr lang="ko-KR" altLang="en-US" sz="1100" dirty="0">
                <a:solidFill>
                  <a:schemeClr val="tx1"/>
                </a:solidFill>
              </a:rPr>
              <a:t>이 되어야 합니다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40CA04C0-8FB9-7ED7-A1C5-DFA5A7063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876" y="-2795298"/>
            <a:ext cx="9906000" cy="2280249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7826E84A-BFDD-F2D0-EFF7-1C1E94DABC2A}"/>
              </a:ext>
            </a:extLst>
          </p:cNvPr>
          <p:cNvSpPr txBox="1"/>
          <p:nvPr/>
        </p:nvSpPr>
        <p:spPr>
          <a:xfrm>
            <a:off x="6788098" y="3362121"/>
            <a:ext cx="3523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 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외   </a:t>
            </a:r>
          </a:p>
        </p:txBody>
      </p:sp>
      <p:cxnSp>
        <p:nvCxnSpPr>
          <p:cNvPr id="96" name="연결선: 구부러짐 95">
            <a:extLst>
              <a:ext uri="{FF2B5EF4-FFF2-40B4-BE49-F238E27FC236}">
                <a16:creationId xmlns:a16="http://schemas.microsoft.com/office/drawing/2014/main" id="{F8A43E34-8B61-3157-6CBC-3E597006915E}"/>
              </a:ext>
            </a:extLst>
          </p:cNvPr>
          <p:cNvCxnSpPr>
            <a:cxnSpLocks/>
            <a:endCxn id="115" idx="1"/>
          </p:cNvCxnSpPr>
          <p:nvPr/>
        </p:nvCxnSpPr>
        <p:spPr>
          <a:xfrm flipV="1">
            <a:off x="4204445" y="2586924"/>
            <a:ext cx="1863529" cy="413734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B4D22408-4F90-6569-2A7E-32F8C7C422FD}"/>
              </a:ext>
            </a:extLst>
          </p:cNvPr>
          <p:cNvCxnSpPr>
            <a:cxnSpLocks/>
            <a:endCxn id="116" idx="1"/>
          </p:cNvCxnSpPr>
          <p:nvPr/>
        </p:nvCxnSpPr>
        <p:spPr>
          <a:xfrm flipV="1">
            <a:off x="4250837" y="3518148"/>
            <a:ext cx="1847130" cy="131412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구부러짐 103">
            <a:extLst>
              <a:ext uri="{FF2B5EF4-FFF2-40B4-BE49-F238E27FC236}">
                <a16:creationId xmlns:a16="http://schemas.microsoft.com/office/drawing/2014/main" id="{AA2DFD1A-277B-063D-5791-639785BC6D5F}"/>
              </a:ext>
            </a:extLst>
          </p:cNvPr>
          <p:cNvCxnSpPr>
            <a:cxnSpLocks/>
            <a:endCxn id="117" idx="1"/>
          </p:cNvCxnSpPr>
          <p:nvPr/>
        </p:nvCxnSpPr>
        <p:spPr>
          <a:xfrm flipV="1">
            <a:off x="4250837" y="4449372"/>
            <a:ext cx="1847130" cy="198291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연결선: 구부러짐 108">
            <a:extLst>
              <a:ext uri="{FF2B5EF4-FFF2-40B4-BE49-F238E27FC236}">
                <a16:creationId xmlns:a16="http://schemas.microsoft.com/office/drawing/2014/main" id="{80051517-CE03-F00A-689D-DBBD689906B9}"/>
              </a:ext>
            </a:extLst>
          </p:cNvPr>
          <p:cNvCxnSpPr>
            <a:cxnSpLocks/>
            <a:endCxn id="118" idx="1"/>
          </p:cNvCxnSpPr>
          <p:nvPr/>
        </p:nvCxnSpPr>
        <p:spPr>
          <a:xfrm flipV="1">
            <a:off x="4282781" y="5380597"/>
            <a:ext cx="1731880" cy="29449"/>
          </a:xfrm>
          <a:prstGeom prst="curved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79AE351-9AFA-678A-38B8-1F784492F29C}"/>
              </a:ext>
            </a:extLst>
          </p:cNvPr>
          <p:cNvSpPr txBox="1"/>
          <p:nvPr/>
        </p:nvSpPr>
        <p:spPr>
          <a:xfrm>
            <a:off x="5198893" y="2762131"/>
            <a:ext cx="120266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292,207-74,060</a:t>
            </a:r>
            <a:endParaRPr lang="ko-KR" altLang="en-US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D9E78F6-E476-DFF6-8159-CB1CAB99FE75}"/>
              </a:ext>
            </a:extLst>
          </p:cNvPr>
          <p:cNvSpPr txBox="1"/>
          <p:nvPr/>
        </p:nvSpPr>
        <p:spPr>
          <a:xfrm>
            <a:off x="5198893" y="3633110"/>
            <a:ext cx="120266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4,465-1,332</a:t>
            </a:r>
            <a:endParaRPr lang="ko-KR" altLang="en-US" sz="1000" dirty="0"/>
          </a:p>
        </p:txBody>
      </p:sp>
      <p:sp>
        <p:nvSpPr>
          <p:cNvPr id="113" name="말풍선: 사각형 112">
            <a:extLst>
              <a:ext uri="{FF2B5EF4-FFF2-40B4-BE49-F238E27FC236}">
                <a16:creationId xmlns:a16="http://schemas.microsoft.com/office/drawing/2014/main" id="{DAF00B3D-8221-4931-18F8-A3D8508051A2}"/>
              </a:ext>
            </a:extLst>
          </p:cNvPr>
          <p:cNvSpPr/>
          <p:nvPr/>
        </p:nvSpPr>
        <p:spPr>
          <a:xfrm>
            <a:off x="6556967" y="6283203"/>
            <a:ext cx="2857694" cy="595293"/>
          </a:xfrm>
          <a:prstGeom prst="wedgeRectCallout">
            <a:avLst>
              <a:gd name="adj1" fmla="val -45304"/>
              <a:gd name="adj2" fmla="val -138347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r>
              <a:rPr lang="ko-KR" altLang="en-US" sz="1100" dirty="0">
                <a:solidFill>
                  <a:schemeClr val="tx1"/>
                </a:solidFill>
              </a:rPr>
              <a:t>개시도 전부 합치면 </a:t>
            </a:r>
            <a:r>
              <a:rPr lang="en-US" altLang="ko-KR" sz="1100" dirty="0">
                <a:solidFill>
                  <a:schemeClr val="tx1"/>
                </a:solidFill>
              </a:rPr>
              <a:t>547,933 (GWh) </a:t>
            </a:r>
            <a:r>
              <a:rPr lang="ko-KR" altLang="en-US" sz="1100" dirty="0">
                <a:solidFill>
                  <a:schemeClr val="tx1"/>
                </a:solidFill>
              </a:rPr>
              <a:t>이 되어야 합니다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114" name="말풍선: 사각형 113">
            <a:extLst>
              <a:ext uri="{FF2B5EF4-FFF2-40B4-BE49-F238E27FC236}">
                <a16:creationId xmlns:a16="http://schemas.microsoft.com/office/drawing/2014/main" id="{069E111C-46B1-429F-2847-94588DE7249F}"/>
              </a:ext>
            </a:extLst>
          </p:cNvPr>
          <p:cNvSpPr/>
          <p:nvPr/>
        </p:nvSpPr>
        <p:spPr>
          <a:xfrm>
            <a:off x="8570117" y="4132531"/>
            <a:ext cx="2857694" cy="875234"/>
          </a:xfrm>
          <a:prstGeom prst="wedgeRectCallout">
            <a:avLst>
              <a:gd name="adj1" fmla="val -6106"/>
              <a:gd name="adj2" fmla="val -68585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한국전력통계 최신 데이터는 </a:t>
            </a:r>
            <a:r>
              <a:rPr lang="en-US" altLang="ko-KR" sz="1100" dirty="0">
                <a:solidFill>
                  <a:schemeClr val="tx1"/>
                </a:solidFill>
              </a:rPr>
              <a:t>2023</a:t>
            </a:r>
            <a:r>
              <a:rPr lang="ko-KR" altLang="en-US" sz="1100" dirty="0">
                <a:solidFill>
                  <a:schemeClr val="tx1"/>
                </a:solidFill>
              </a:rPr>
              <a:t>년 실적치인데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지역에너지통계연보의 최신은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실적치라서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년부터 </a:t>
            </a:r>
            <a:r>
              <a:rPr lang="ko-KR" altLang="en-US" sz="1100" dirty="0" err="1">
                <a:solidFill>
                  <a:schemeClr val="tx1"/>
                </a:solidFill>
              </a:rPr>
              <a:t>사용해야할</a:t>
            </a:r>
            <a:r>
              <a:rPr lang="ko-KR" altLang="en-US" sz="1100" dirty="0">
                <a:solidFill>
                  <a:schemeClr val="tx1"/>
                </a:solidFill>
              </a:rPr>
              <a:t> 것 같습니다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9" name="말풍선: 사각형 118">
            <a:extLst>
              <a:ext uri="{FF2B5EF4-FFF2-40B4-BE49-F238E27FC236}">
                <a16:creationId xmlns:a16="http://schemas.microsoft.com/office/drawing/2014/main" id="{A75993DA-F00D-3F4A-6301-5CF49AC7940D}"/>
              </a:ext>
            </a:extLst>
          </p:cNvPr>
          <p:cNvSpPr/>
          <p:nvPr/>
        </p:nvSpPr>
        <p:spPr>
          <a:xfrm>
            <a:off x="-1311874" y="6563920"/>
            <a:ext cx="2857694" cy="595293"/>
          </a:xfrm>
          <a:prstGeom prst="wedgeRectCallout">
            <a:avLst>
              <a:gd name="adj1" fmla="val 13892"/>
              <a:gd name="adj2" fmla="val -18186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개의 </a:t>
            </a:r>
            <a:r>
              <a:rPr lang="en-US" altLang="ko-KR" sz="1100" dirty="0">
                <a:solidFill>
                  <a:schemeClr val="tx1"/>
                </a:solidFill>
              </a:rPr>
              <a:t>bar </a:t>
            </a:r>
            <a:r>
              <a:rPr lang="ko-KR" altLang="en-US" sz="1100" dirty="0">
                <a:solidFill>
                  <a:schemeClr val="tx1"/>
                </a:solidFill>
              </a:rPr>
              <a:t>길이가 모두 같았으면 좋겠습니다</a:t>
            </a:r>
            <a:r>
              <a:rPr lang="en-US" altLang="ko-KR" sz="1100" dirty="0">
                <a:solidFill>
                  <a:schemeClr val="tx1"/>
                </a:solidFill>
              </a:rPr>
              <a:t>. (</a:t>
            </a:r>
            <a:r>
              <a:rPr lang="ko-KR" altLang="en-US" sz="1100" dirty="0">
                <a:solidFill>
                  <a:schemeClr val="tx1"/>
                </a:solidFill>
              </a:rPr>
              <a:t>맨 왼쪽 전력공급 </a:t>
            </a:r>
            <a:r>
              <a:rPr lang="en-US" altLang="ko-KR" sz="1100" dirty="0">
                <a:solidFill>
                  <a:schemeClr val="tx1"/>
                </a:solidFill>
              </a:rPr>
              <a:t>bar, </a:t>
            </a:r>
            <a:r>
              <a:rPr lang="ko-KR" altLang="en-US" sz="1100" dirty="0">
                <a:solidFill>
                  <a:schemeClr val="tx1"/>
                </a:solidFill>
              </a:rPr>
              <a:t>가운데 발전량 </a:t>
            </a:r>
            <a:r>
              <a:rPr lang="en-US" altLang="ko-KR" sz="1100" dirty="0">
                <a:solidFill>
                  <a:schemeClr val="tx1"/>
                </a:solidFill>
              </a:rPr>
              <a:t>bar, </a:t>
            </a:r>
            <a:r>
              <a:rPr lang="ko-KR" altLang="en-US" sz="1100" dirty="0">
                <a:solidFill>
                  <a:schemeClr val="tx1"/>
                </a:solidFill>
              </a:rPr>
              <a:t>전력수요 </a:t>
            </a:r>
            <a:r>
              <a:rPr lang="en-US" altLang="ko-KR" sz="1100" dirty="0">
                <a:solidFill>
                  <a:schemeClr val="tx1"/>
                </a:solidFill>
              </a:rPr>
              <a:t>bar)</a:t>
            </a:r>
          </a:p>
        </p:txBody>
      </p:sp>
    </p:spTree>
    <p:extLst>
      <p:ext uri="{BB962C8B-B14F-4D97-AF65-F5344CB8AC3E}">
        <p14:creationId xmlns:p14="http://schemas.microsoft.com/office/powerpoint/2010/main" val="190011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B3A02-E2DB-2528-D47C-2B77662E66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55373C-9ADD-9E62-9B81-8D21DA60E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48" y="1554835"/>
            <a:ext cx="3459272" cy="21732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2025A99-4D5A-644F-A765-CB523B302BC4}"/>
              </a:ext>
            </a:extLst>
          </p:cNvPr>
          <p:cNvSpPr/>
          <p:nvPr/>
        </p:nvSpPr>
        <p:spPr>
          <a:xfrm>
            <a:off x="472649" y="3962507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F5A153-DEC0-EE52-FD59-970A035C31A2}"/>
              </a:ext>
            </a:extLst>
          </p:cNvPr>
          <p:cNvSpPr/>
          <p:nvPr/>
        </p:nvSpPr>
        <p:spPr>
          <a:xfrm>
            <a:off x="468343" y="4757391"/>
            <a:ext cx="3462898" cy="54577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한국전력통계 </a:t>
            </a:r>
            <a:endParaRPr lang="en-US" altLang="ko-KR" sz="1200" dirty="0"/>
          </a:p>
          <a:p>
            <a:pPr algn="ctr"/>
            <a:r>
              <a:rPr lang="en-US" altLang="ko-KR" sz="1200" dirty="0"/>
              <a:t>8-2. </a:t>
            </a:r>
            <a:r>
              <a:rPr lang="ko-KR" altLang="en-US" sz="1200" dirty="0"/>
              <a:t>행정구역별 발전설비 및 발전량 </a:t>
            </a:r>
            <a:r>
              <a:rPr lang="en-US" altLang="ko-KR" sz="1200" dirty="0"/>
              <a:t>(‘</a:t>
            </a:r>
            <a:r>
              <a:rPr lang="ko-KR" altLang="en-US" sz="1200" dirty="0"/>
              <a:t>계</a:t>
            </a:r>
            <a:r>
              <a:rPr lang="en-US" altLang="ko-KR" sz="1200" dirty="0"/>
              <a:t>’ </a:t>
            </a:r>
            <a:r>
              <a:rPr lang="ko-KR" altLang="en-US" sz="1200" dirty="0"/>
              <a:t>칼럼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EE3396-ED9F-F1DF-1A2B-7D5432E6822A}"/>
              </a:ext>
            </a:extLst>
          </p:cNvPr>
          <p:cNvSpPr/>
          <p:nvPr/>
        </p:nvSpPr>
        <p:spPr>
          <a:xfrm>
            <a:off x="1050021" y="1191727"/>
            <a:ext cx="1129247" cy="2573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발전량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F894445-104C-F793-C1AC-7598BD30E92F}"/>
              </a:ext>
            </a:extLst>
          </p:cNvPr>
          <p:cNvSpPr/>
          <p:nvPr/>
        </p:nvSpPr>
        <p:spPr>
          <a:xfrm>
            <a:off x="468343" y="1191727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DE1CF9-39DD-EA04-F22C-2C7F2557D58D}"/>
              </a:ext>
            </a:extLst>
          </p:cNvPr>
          <p:cNvSpPr/>
          <p:nvPr/>
        </p:nvSpPr>
        <p:spPr>
          <a:xfrm>
            <a:off x="2220766" y="1191727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 </a:t>
            </a:r>
            <a:endParaRPr lang="en-US" altLang="ko-KR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25D742-03D7-5586-2506-5A841D1E2CFF}"/>
              </a:ext>
            </a:extLst>
          </p:cNvPr>
          <p:cNvSpPr/>
          <p:nvPr/>
        </p:nvSpPr>
        <p:spPr>
          <a:xfrm>
            <a:off x="5137968" y="1352137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728317-D7BE-7AA3-9F3F-A0A6EDB72AF4}"/>
              </a:ext>
            </a:extLst>
          </p:cNvPr>
          <p:cNvSpPr txBox="1"/>
          <p:nvPr/>
        </p:nvSpPr>
        <p:spPr>
          <a:xfrm>
            <a:off x="5324470" y="4655026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서울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DB6812-9EC4-E038-121B-0EB609ACF578}"/>
              </a:ext>
            </a:extLst>
          </p:cNvPr>
          <p:cNvSpPr txBox="1"/>
          <p:nvPr/>
        </p:nvSpPr>
        <p:spPr>
          <a:xfrm>
            <a:off x="5816608" y="4626586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부산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48B65-E3AC-2FB1-D064-0C824F6C6BCD}"/>
              </a:ext>
            </a:extLst>
          </p:cNvPr>
          <p:cNvSpPr txBox="1"/>
          <p:nvPr/>
        </p:nvSpPr>
        <p:spPr>
          <a:xfrm>
            <a:off x="7456094" y="4622896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78C6B10-B254-0188-9B16-7F54AF014138}"/>
              </a:ext>
            </a:extLst>
          </p:cNvPr>
          <p:cNvSpPr txBox="1"/>
          <p:nvPr/>
        </p:nvSpPr>
        <p:spPr>
          <a:xfrm>
            <a:off x="7975773" y="4683893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제주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1EA73B-B132-475F-1F79-0BB1CDC14BAF}"/>
              </a:ext>
            </a:extLst>
          </p:cNvPr>
          <p:cNvSpPr txBox="1"/>
          <p:nvPr/>
        </p:nvSpPr>
        <p:spPr>
          <a:xfrm>
            <a:off x="6308746" y="4622896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452F3A-74F7-451B-CF0B-47EA88A66F90}"/>
              </a:ext>
            </a:extLst>
          </p:cNvPr>
          <p:cNvSpPr txBox="1"/>
          <p:nvPr/>
        </p:nvSpPr>
        <p:spPr>
          <a:xfrm>
            <a:off x="234569" y="538266"/>
            <a:ext cx="28642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전국대비 경기도 발전</a:t>
            </a:r>
            <a:r>
              <a:rPr lang="en-US" altLang="ko-KR" sz="700" b="1" dirty="0"/>
              <a:t> </a:t>
            </a:r>
            <a:r>
              <a:rPr lang="ko-KR" altLang="en-US" sz="700" b="1" dirty="0"/>
              <a:t>현황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발전현황을 총 발전량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3282B0-CDD3-4A6C-38E6-0B44AED001DB}"/>
              </a:ext>
            </a:extLst>
          </p:cNvPr>
          <p:cNvSpPr txBox="1"/>
          <p:nvPr/>
        </p:nvSpPr>
        <p:spPr>
          <a:xfrm>
            <a:off x="234569" y="65971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시도별 발전 현황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467193-3972-EAB1-69C4-BDDCD2295A32}"/>
              </a:ext>
            </a:extLst>
          </p:cNvPr>
          <p:cNvSpPr txBox="1"/>
          <p:nvPr/>
        </p:nvSpPr>
        <p:spPr>
          <a:xfrm>
            <a:off x="4731034" y="538266"/>
            <a:ext cx="4089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전국대비 경기도 전력자급률</a:t>
            </a:r>
            <a:endParaRPr lang="en-US" altLang="ko-KR" sz="700" b="1" dirty="0"/>
          </a:p>
          <a:p>
            <a:r>
              <a:rPr lang="ko-KR" altLang="en-US" sz="500" b="1" dirty="0"/>
              <a:t>전국 시도별 전력 발전량과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소비량을 통해 전력자급률을 계산하여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보여줍니다</a:t>
            </a:r>
            <a:r>
              <a:rPr lang="en-US" altLang="ko-KR" sz="500" b="1" dirty="0"/>
              <a:t>: </a:t>
            </a:r>
            <a:r>
              <a:rPr lang="ko-KR" altLang="en-US" sz="500" b="1" dirty="0"/>
              <a:t>전력자급률 </a:t>
            </a:r>
            <a:r>
              <a:rPr lang="en-US" altLang="ko-KR" sz="500" b="1" dirty="0"/>
              <a:t>(%) </a:t>
            </a:r>
            <a:r>
              <a:rPr lang="ko-KR" altLang="en-US" sz="500" b="1" dirty="0"/>
              <a:t> </a:t>
            </a:r>
            <a:r>
              <a:rPr lang="en-US" altLang="ko-KR" sz="500" b="1" dirty="0"/>
              <a:t>= 100 * </a:t>
            </a:r>
            <a:r>
              <a:rPr lang="ko-KR" altLang="en-US" sz="500" b="1" dirty="0"/>
              <a:t>전력 발전량 </a:t>
            </a:r>
            <a:r>
              <a:rPr lang="en-US" altLang="ko-KR" sz="500" b="1" dirty="0"/>
              <a:t>/ </a:t>
            </a:r>
            <a:r>
              <a:rPr lang="ko-KR" altLang="en-US" sz="500" b="1" dirty="0"/>
              <a:t>전력 소비량</a:t>
            </a:r>
            <a:r>
              <a:rPr lang="en-US" altLang="ko-KR" sz="500" b="1" dirty="0"/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34CE612-F22D-A531-D3BC-53836A8802EF}"/>
              </a:ext>
            </a:extLst>
          </p:cNvPr>
          <p:cNvSpPr/>
          <p:nvPr/>
        </p:nvSpPr>
        <p:spPr>
          <a:xfrm>
            <a:off x="5355807" y="5223372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https://echarts.apache.org/examples/en/editor.html?c=mix-line-bar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D094D61-C5B8-2112-7902-42B5E163CE14}"/>
              </a:ext>
            </a:extLst>
          </p:cNvPr>
          <p:cNvSpPr/>
          <p:nvPr/>
        </p:nvSpPr>
        <p:spPr>
          <a:xfrm>
            <a:off x="5351501" y="6018256"/>
            <a:ext cx="3462898" cy="68569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endParaRPr lang="en-US" altLang="ko-KR" sz="1200" dirty="0"/>
          </a:p>
          <a:p>
            <a:pPr algn="ctr"/>
            <a:r>
              <a:rPr lang="en-US" altLang="ko-KR" sz="1200" dirty="0"/>
              <a:t>Ⅴ-1 </a:t>
            </a:r>
            <a:r>
              <a:rPr lang="ko-KR" altLang="en-US" sz="1200" dirty="0"/>
              <a:t>지역별 발전량</a:t>
            </a:r>
            <a:endParaRPr lang="en-US" altLang="ko-KR" sz="1200" dirty="0"/>
          </a:p>
          <a:p>
            <a:pPr algn="ctr"/>
            <a:r>
              <a:rPr lang="en-US" altLang="ko-KR" sz="1200" dirty="0"/>
              <a:t>Ⅴ-4 </a:t>
            </a:r>
            <a:r>
              <a:rPr lang="ko-KR" altLang="en-US" sz="1200" dirty="0"/>
              <a:t>지역별 전력 소비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C49BCC-9BDB-95BD-C745-1795EB3DB281}"/>
              </a:ext>
            </a:extLst>
          </p:cNvPr>
          <p:cNvSpPr txBox="1"/>
          <p:nvPr/>
        </p:nvSpPr>
        <p:spPr>
          <a:xfrm>
            <a:off x="4992644" y="7357825"/>
            <a:ext cx="34726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부문별 말고</a:t>
            </a:r>
            <a:r>
              <a:rPr lang="en-US" altLang="ko-KR" sz="1100" dirty="0"/>
              <a:t>, </a:t>
            </a:r>
            <a:r>
              <a:rPr lang="ko-KR" altLang="en-US" sz="1100" dirty="0"/>
              <a:t>연도가 적혀 있는 </a:t>
            </a:r>
            <a:r>
              <a:rPr lang="en-US" altLang="ko-KR" sz="1100" dirty="0"/>
              <a:t>row</a:t>
            </a:r>
            <a:r>
              <a:rPr lang="ko-KR" altLang="en-US" sz="1100" dirty="0"/>
              <a:t>에 있는 수치 활용</a:t>
            </a:r>
            <a:endParaRPr lang="en-US" altLang="ko-KR" sz="1100" dirty="0"/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D0032B1-53D6-BB88-DFE0-0084ADA3AB3E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 rot="5400000">
            <a:off x="6579024" y="6853898"/>
            <a:ext cx="653875" cy="3539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CCA19E41-0675-2F85-8B1D-C668C8FF0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22" y="7130794"/>
            <a:ext cx="856258" cy="989012"/>
          </a:xfrm>
          <a:prstGeom prst="rect">
            <a:avLst/>
          </a:prstGeom>
        </p:spPr>
      </p:pic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DB468B2-28A6-C1F2-3092-11E7D8A10651}"/>
              </a:ext>
            </a:extLst>
          </p:cNvPr>
          <p:cNvCxnSpPr>
            <a:cxnSpLocks/>
            <a:stCxn id="7" idx="2"/>
            <a:endCxn id="45" idx="0"/>
          </p:cNvCxnSpPr>
          <p:nvPr/>
        </p:nvCxnSpPr>
        <p:spPr>
          <a:xfrm rot="5400000">
            <a:off x="1526243" y="5816242"/>
            <a:ext cx="1186626" cy="1604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3085107-96BD-DB83-934B-E92219A14B4F}"/>
              </a:ext>
            </a:extLst>
          </p:cNvPr>
          <p:cNvSpPr txBox="1"/>
          <p:nvPr/>
        </p:nvSpPr>
        <p:spPr>
          <a:xfrm>
            <a:off x="302993" y="6489791"/>
            <a:ext cx="347265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2023</a:t>
            </a:r>
            <a:r>
              <a:rPr lang="ko-KR" altLang="en-US" sz="1100" dirty="0"/>
              <a:t>년</a:t>
            </a:r>
            <a:r>
              <a:rPr lang="en-US" altLang="ko-KR" sz="1100" dirty="0"/>
              <a:t>~ 2017</a:t>
            </a:r>
            <a:r>
              <a:rPr lang="ko-KR" altLang="en-US" sz="1100" dirty="0"/>
              <a:t>년 데이터 존재</a:t>
            </a:r>
            <a:r>
              <a:rPr lang="en-US" altLang="ko-KR" sz="1100" dirty="0"/>
              <a:t>.</a:t>
            </a:r>
          </a:p>
          <a:p>
            <a:r>
              <a:rPr lang="en-US" altLang="ko-KR" sz="1100" dirty="0"/>
              <a:t>2024</a:t>
            </a:r>
            <a:r>
              <a:rPr lang="ko-KR" altLang="en-US" sz="1100" dirty="0" err="1"/>
              <a:t>년도판</a:t>
            </a:r>
            <a:r>
              <a:rPr lang="ko-KR" altLang="en-US" sz="1100" dirty="0"/>
              <a:t> </a:t>
            </a:r>
            <a:r>
              <a:rPr lang="en-US" altLang="ko-KR" sz="1100" dirty="0"/>
              <a:t>(2023</a:t>
            </a:r>
            <a:r>
              <a:rPr lang="ko-KR" altLang="en-US" sz="1100" dirty="0"/>
              <a:t>실적치</a:t>
            </a:r>
            <a:r>
              <a:rPr lang="en-US" altLang="ko-KR" sz="1100" dirty="0"/>
              <a:t>) </a:t>
            </a:r>
            <a:r>
              <a:rPr lang="ko-KR" altLang="en-US" sz="1100" dirty="0"/>
              <a:t>통계 </a:t>
            </a:r>
            <a:r>
              <a:rPr lang="en-US" altLang="ko-KR" sz="1100" dirty="0"/>
              <a:t>~ 2018</a:t>
            </a:r>
            <a:r>
              <a:rPr lang="ko-KR" altLang="en-US" sz="1100" dirty="0" err="1"/>
              <a:t>년도판</a:t>
            </a:r>
            <a:r>
              <a:rPr lang="ko-KR" altLang="en-US" sz="1100" dirty="0"/>
              <a:t> </a:t>
            </a:r>
            <a:r>
              <a:rPr lang="en-US" altLang="ko-KR" sz="1100" dirty="0"/>
              <a:t>(2017 </a:t>
            </a:r>
            <a:r>
              <a:rPr lang="ko-KR" altLang="en-US" sz="1100" dirty="0"/>
              <a:t>실적치</a:t>
            </a:r>
            <a:r>
              <a:rPr lang="en-US" altLang="ko-KR" sz="1100" dirty="0"/>
              <a:t>)</a:t>
            </a:r>
            <a:r>
              <a:rPr lang="ko-KR" altLang="en-US" sz="1100" dirty="0"/>
              <a:t> 통계</a:t>
            </a:r>
            <a:endParaRPr lang="en-US" altLang="ko-KR" sz="1100" dirty="0"/>
          </a:p>
          <a:p>
            <a:endParaRPr lang="en-US" altLang="ko-KR" sz="11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55FFD42-7A7D-B1F4-CB93-09DCF6A07D44}"/>
              </a:ext>
            </a:extLst>
          </p:cNvPr>
          <p:cNvSpPr/>
          <p:nvPr/>
        </p:nvSpPr>
        <p:spPr>
          <a:xfrm>
            <a:off x="-83968" y="1014010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2023</a:t>
            </a:r>
          </a:p>
          <a:p>
            <a:pPr algn="ctr"/>
            <a:r>
              <a:rPr lang="en-US" altLang="ko-KR" sz="1200" dirty="0"/>
              <a:t>~</a:t>
            </a:r>
          </a:p>
          <a:p>
            <a:pPr algn="ctr"/>
            <a:r>
              <a:rPr lang="en-US" altLang="ko-KR" sz="1200" dirty="0"/>
              <a:t>2017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1DA3C8-3941-34C9-241B-EACD79B12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710" y="1627010"/>
            <a:ext cx="3630241" cy="298289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C01521C-45A3-9655-4C75-8B7F322DF3A5}"/>
              </a:ext>
            </a:extLst>
          </p:cNvPr>
          <p:cNvSpPr txBox="1"/>
          <p:nvPr/>
        </p:nvSpPr>
        <p:spPr>
          <a:xfrm>
            <a:off x="6728970" y="4643588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경기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3523BF8-293D-3321-8974-910676F7737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9532" t="-42" r="35501" b="96679"/>
          <a:stretch/>
        </p:blipFill>
        <p:spPr>
          <a:xfrm>
            <a:off x="5025071" y="1876324"/>
            <a:ext cx="3207854" cy="3550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568C1B-D491-E891-F29F-3CA153C4B90A}"/>
              </a:ext>
            </a:extLst>
          </p:cNvPr>
          <p:cNvSpPr txBox="1"/>
          <p:nvPr/>
        </p:nvSpPr>
        <p:spPr>
          <a:xfrm>
            <a:off x="5324471" y="1900675"/>
            <a:ext cx="707354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50" b="1" dirty="0"/>
              <a:t>전력 발전량</a:t>
            </a:r>
            <a:endParaRPr lang="en-US" altLang="ko-KR" sz="85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9916E6-93B5-CBCB-D40A-70686433A1BA}"/>
              </a:ext>
            </a:extLst>
          </p:cNvPr>
          <p:cNvSpPr txBox="1"/>
          <p:nvPr/>
        </p:nvSpPr>
        <p:spPr>
          <a:xfrm>
            <a:off x="6397891" y="1900675"/>
            <a:ext cx="727085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50" b="1" dirty="0"/>
              <a:t>전력 소비량</a:t>
            </a:r>
            <a:endParaRPr lang="en-US" altLang="ko-KR" sz="85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9741C8-2373-EFA4-DC5E-35C11676C6D8}"/>
              </a:ext>
            </a:extLst>
          </p:cNvPr>
          <p:cNvSpPr txBox="1"/>
          <p:nvPr/>
        </p:nvSpPr>
        <p:spPr>
          <a:xfrm>
            <a:off x="7480596" y="1896907"/>
            <a:ext cx="984701" cy="3539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850" b="1" dirty="0"/>
              <a:t>전력 자급률</a:t>
            </a:r>
            <a:endParaRPr lang="en-US" altLang="ko-KR" sz="850" b="1" dirty="0"/>
          </a:p>
          <a:p>
            <a:r>
              <a:rPr lang="en-US" altLang="ko-KR" sz="850" b="1" dirty="0"/>
              <a:t>(</a:t>
            </a:r>
            <a:r>
              <a:rPr lang="ko-KR" altLang="en-US" sz="850" b="1" dirty="0"/>
              <a:t>발전량</a:t>
            </a:r>
            <a:r>
              <a:rPr lang="en-US" altLang="ko-KR" sz="850" b="1" dirty="0"/>
              <a:t>/</a:t>
            </a:r>
            <a:r>
              <a:rPr lang="ko-KR" altLang="en-US" sz="850" b="1" dirty="0"/>
              <a:t>소비량</a:t>
            </a:r>
            <a:r>
              <a:rPr lang="en-US" altLang="ko-KR" sz="85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638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9CF927-9237-2066-0AF0-0A2CF10747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4</a:t>
            </a:fld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1A3BF27-72F9-46AA-B6BB-4BA584D3B0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143"/>
          <a:stretch/>
        </p:blipFill>
        <p:spPr>
          <a:xfrm>
            <a:off x="229918" y="720240"/>
            <a:ext cx="3811897" cy="261028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7B0136-36F7-D06D-410B-6DC21F1385D4}"/>
              </a:ext>
            </a:extLst>
          </p:cNvPr>
          <p:cNvSpPr/>
          <p:nvPr/>
        </p:nvSpPr>
        <p:spPr>
          <a:xfrm>
            <a:off x="424941" y="3341284"/>
            <a:ext cx="3616873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DB65656-271E-52D7-B768-544C9A50EB3E}"/>
              </a:ext>
            </a:extLst>
          </p:cNvPr>
          <p:cNvSpPr/>
          <p:nvPr/>
        </p:nvSpPr>
        <p:spPr>
          <a:xfrm>
            <a:off x="424942" y="4198780"/>
            <a:ext cx="3616872" cy="49069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한국전력통계 </a:t>
            </a:r>
            <a:endParaRPr lang="en-US" altLang="ko-KR" sz="1200" dirty="0"/>
          </a:p>
          <a:p>
            <a:pPr algn="ctr"/>
            <a:r>
              <a:rPr lang="en-US" altLang="ko-KR" sz="1200" dirty="0"/>
              <a:t>8-2. </a:t>
            </a:r>
            <a:r>
              <a:rPr lang="ko-KR" altLang="en-US" sz="1200" dirty="0"/>
              <a:t>행정구역별 발전설비 및 발전량 </a:t>
            </a:r>
            <a:r>
              <a:rPr lang="en-US" altLang="ko-KR" sz="1200" dirty="0"/>
              <a:t>(</a:t>
            </a:r>
            <a:r>
              <a:rPr lang="ko-KR" altLang="en-US" sz="1200" dirty="0"/>
              <a:t>각 원별 칼럼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E5CF9B9-1624-A1E5-3A4B-D93CF73F8D60}"/>
              </a:ext>
            </a:extLst>
          </p:cNvPr>
          <p:cNvSpPr/>
          <p:nvPr/>
        </p:nvSpPr>
        <p:spPr>
          <a:xfrm>
            <a:off x="323849" y="873922"/>
            <a:ext cx="3811897" cy="234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7CD8A0-45E1-31F8-489A-F0D0B495447E}"/>
              </a:ext>
            </a:extLst>
          </p:cNvPr>
          <p:cNvSpPr txBox="1"/>
          <p:nvPr/>
        </p:nvSpPr>
        <p:spPr>
          <a:xfrm>
            <a:off x="323849" y="806332"/>
            <a:ext cx="6827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/>
              <a:t>원자력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07E422-7595-2480-6946-53BB4AC00C3F}"/>
              </a:ext>
            </a:extLst>
          </p:cNvPr>
          <p:cNvSpPr txBox="1"/>
          <p:nvPr/>
        </p:nvSpPr>
        <p:spPr>
          <a:xfrm>
            <a:off x="1371599" y="806332"/>
            <a:ext cx="6827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석탄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D2D5DB-CC76-EDB1-9F2E-E998C7CC03A1}"/>
              </a:ext>
            </a:extLst>
          </p:cNvPr>
          <p:cNvSpPr txBox="1"/>
          <p:nvPr/>
        </p:nvSpPr>
        <p:spPr>
          <a:xfrm>
            <a:off x="2555354" y="806332"/>
            <a:ext cx="68277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….</a:t>
            </a:r>
            <a:endParaRPr lang="ko-KR" altLang="en-US" sz="11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835E9E-1659-47E6-67E3-3070C0B8DACF}"/>
              </a:ext>
            </a:extLst>
          </p:cNvPr>
          <p:cNvSpPr txBox="1"/>
          <p:nvPr/>
        </p:nvSpPr>
        <p:spPr>
          <a:xfrm>
            <a:off x="3513435" y="806332"/>
            <a:ext cx="5283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/>
              <a:t>기타</a:t>
            </a:r>
            <a:endParaRPr lang="ko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F29716-D9DB-1DE6-9643-A41DCB817856}"/>
              </a:ext>
            </a:extLst>
          </p:cNvPr>
          <p:cNvSpPr txBox="1"/>
          <p:nvPr/>
        </p:nvSpPr>
        <p:spPr>
          <a:xfrm>
            <a:off x="441039" y="5282554"/>
            <a:ext cx="347265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원자력</a:t>
            </a:r>
            <a:r>
              <a:rPr lang="en-US" altLang="ko-KR" sz="1100" dirty="0"/>
              <a:t>, </a:t>
            </a:r>
            <a:r>
              <a:rPr lang="ko-KR" altLang="en-US" sz="1100" dirty="0"/>
              <a:t>석탄</a:t>
            </a:r>
            <a:r>
              <a:rPr lang="en-US" altLang="ko-KR" sz="1100" dirty="0"/>
              <a:t>, LNG, </a:t>
            </a:r>
            <a:r>
              <a:rPr lang="ko-KR" altLang="en-US" sz="1100" dirty="0"/>
              <a:t>신재생</a:t>
            </a:r>
            <a:r>
              <a:rPr lang="en-US" altLang="ko-KR" sz="1100" dirty="0"/>
              <a:t>, </a:t>
            </a:r>
            <a:r>
              <a:rPr lang="ko-KR" altLang="en-US" sz="1100" dirty="0"/>
              <a:t>유류</a:t>
            </a:r>
            <a:r>
              <a:rPr lang="en-US" altLang="ko-KR" sz="1100" dirty="0"/>
              <a:t>, </a:t>
            </a:r>
            <a:r>
              <a:rPr lang="ko-KR" altLang="en-US" sz="1100" dirty="0"/>
              <a:t>양수</a:t>
            </a:r>
            <a:r>
              <a:rPr lang="en-US" altLang="ko-KR" sz="1100" dirty="0"/>
              <a:t>, </a:t>
            </a:r>
            <a:r>
              <a:rPr lang="ko-KR" altLang="en-US" sz="1100" dirty="0"/>
              <a:t>기타</a:t>
            </a:r>
            <a:endParaRPr lang="en-US" altLang="ko-KR" sz="1100" dirty="0"/>
          </a:p>
          <a:p>
            <a:r>
              <a:rPr lang="en-US" altLang="ko-KR" sz="1100" dirty="0"/>
              <a:t>*(</a:t>
            </a:r>
            <a:r>
              <a:rPr lang="ko-KR" altLang="en-US" sz="1100" dirty="0"/>
              <a:t>석탄 </a:t>
            </a:r>
            <a:r>
              <a:rPr lang="en-US" altLang="ko-KR" sz="1100" dirty="0"/>
              <a:t>= </a:t>
            </a:r>
            <a:r>
              <a:rPr lang="ko-KR" altLang="en-US" sz="1100" dirty="0"/>
              <a:t>무연탄 </a:t>
            </a:r>
            <a:r>
              <a:rPr lang="en-US" altLang="ko-KR" sz="1100" dirty="0"/>
              <a:t>+ </a:t>
            </a:r>
            <a:r>
              <a:rPr lang="ko-KR" altLang="en-US" sz="1100" dirty="0"/>
              <a:t>유연탄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8A11BC7A-9D6A-6FE0-419C-2742B20EA09A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 rot="5400000">
            <a:off x="1908833" y="4958008"/>
            <a:ext cx="593079" cy="560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7144799-9210-1DBA-B4A6-13AA576EAD62}"/>
              </a:ext>
            </a:extLst>
          </p:cNvPr>
          <p:cNvSpPr/>
          <p:nvPr/>
        </p:nvSpPr>
        <p:spPr>
          <a:xfrm>
            <a:off x="419945" y="497426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79C58E7-C003-78E8-F0AC-D7A46EF28969}"/>
              </a:ext>
            </a:extLst>
          </p:cNvPr>
          <p:cNvSpPr/>
          <p:nvPr/>
        </p:nvSpPr>
        <p:spPr>
          <a:xfrm>
            <a:off x="2218572" y="497426"/>
            <a:ext cx="1129247" cy="25734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에너지원별</a:t>
            </a:r>
            <a:r>
              <a:rPr lang="ko-KR" altLang="en-US" sz="1200" dirty="0"/>
              <a:t> </a:t>
            </a:r>
            <a:endParaRPr lang="en-US" altLang="ko-KR" sz="12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62416AC-F429-37B7-5963-51322FA66CF7}"/>
              </a:ext>
            </a:extLst>
          </p:cNvPr>
          <p:cNvSpPr/>
          <p:nvPr/>
        </p:nvSpPr>
        <p:spPr>
          <a:xfrm>
            <a:off x="1027719" y="497426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발전량 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609309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9F026E-E35A-56BC-EFC8-9D5C542645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4AE0C7-91CB-7C14-9642-702A5702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56" y="1022213"/>
            <a:ext cx="5227052" cy="34196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58B474-A90B-A6F8-9469-CF90E8C99B9B}"/>
              </a:ext>
            </a:extLst>
          </p:cNvPr>
          <p:cNvSpPr txBox="1"/>
          <p:nvPr/>
        </p:nvSpPr>
        <p:spPr>
          <a:xfrm>
            <a:off x="1716356" y="964182"/>
            <a:ext cx="368697" cy="1692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500" b="1" dirty="0"/>
              <a:t>KTOE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6B454C-FE8C-DAD7-F29F-9D527E1D870F}"/>
              </a:ext>
            </a:extLst>
          </p:cNvPr>
          <p:cNvSpPr/>
          <p:nvPr/>
        </p:nvSpPr>
        <p:spPr>
          <a:xfrm>
            <a:off x="468343" y="5096871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endParaRPr lang="en-US" altLang="ko-KR" sz="1200" dirty="0"/>
          </a:p>
          <a:p>
            <a:pPr algn="ctr"/>
            <a:r>
              <a:rPr lang="en-US" altLang="ko-KR" sz="1200" dirty="0"/>
              <a:t>Ⅴ-1 </a:t>
            </a:r>
            <a:r>
              <a:rPr lang="ko-KR" altLang="en-US" sz="1200" dirty="0"/>
              <a:t>지역별 발전량</a:t>
            </a:r>
            <a:endParaRPr lang="en-US" altLang="ko-KR" sz="1200" dirty="0"/>
          </a:p>
          <a:p>
            <a:pPr algn="ctr"/>
            <a:r>
              <a:rPr lang="en-US" altLang="ko-KR" sz="1200" dirty="0"/>
              <a:t>Ⅴ-4 </a:t>
            </a:r>
            <a:r>
              <a:rPr lang="ko-KR" altLang="en-US" sz="1200" dirty="0"/>
              <a:t>지역별 전력 소비</a:t>
            </a:r>
            <a:endParaRPr lang="en-US" altLang="ko-KR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65D6DDF-C3C4-3A0A-861A-4E6BC3D2AB0C}"/>
              </a:ext>
            </a:extLst>
          </p:cNvPr>
          <p:cNvSpPr/>
          <p:nvPr/>
        </p:nvSpPr>
        <p:spPr>
          <a:xfrm>
            <a:off x="5178948" y="5096871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E389C8-BE09-22F3-82E1-5C57F0D75148}"/>
              </a:ext>
            </a:extLst>
          </p:cNvPr>
          <p:cNvSpPr txBox="1"/>
          <p:nvPr/>
        </p:nvSpPr>
        <p:spPr>
          <a:xfrm>
            <a:off x="468343" y="197327"/>
            <a:ext cx="21155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시도별 전력 발전량</a:t>
            </a:r>
            <a:r>
              <a:rPr lang="en-US" altLang="ko-KR" sz="700" b="1" dirty="0"/>
              <a:t>, </a:t>
            </a:r>
            <a:r>
              <a:rPr lang="ko-KR" altLang="en-US" sz="700" b="1" dirty="0"/>
              <a:t>소비량</a:t>
            </a:r>
            <a:r>
              <a:rPr lang="en-US" altLang="ko-KR" sz="700" b="1" dirty="0"/>
              <a:t>, </a:t>
            </a:r>
            <a:r>
              <a:rPr lang="ko-KR" altLang="en-US" sz="700" b="1" dirty="0"/>
              <a:t>자급률 추이</a:t>
            </a:r>
            <a:endParaRPr lang="en-US" altLang="ko-KR" sz="700" b="1" dirty="0"/>
          </a:p>
          <a:p>
            <a:r>
              <a:rPr lang="ko-KR" altLang="en-US" sz="500" b="1" dirty="0"/>
              <a:t>전국 시도별 전력 수급 추이</a:t>
            </a:r>
            <a:r>
              <a:rPr lang="en-US" altLang="ko-KR" sz="500" b="1" dirty="0"/>
              <a:t>(1991~2022)</a:t>
            </a:r>
            <a:r>
              <a:rPr lang="ko-KR" altLang="en-US" sz="500" b="1" dirty="0"/>
              <a:t>를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78BA1E-8AB3-1175-FB58-D767510B9F18}"/>
              </a:ext>
            </a:extLst>
          </p:cNvPr>
          <p:cNvSpPr/>
          <p:nvPr/>
        </p:nvSpPr>
        <p:spPr>
          <a:xfrm>
            <a:off x="2522611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전력 발전량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4D38B3-67B4-3202-EBCF-CAFE5552717C}"/>
              </a:ext>
            </a:extLst>
          </p:cNvPr>
          <p:cNvSpPr/>
          <p:nvPr/>
        </p:nvSpPr>
        <p:spPr>
          <a:xfrm>
            <a:off x="4028694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전력 소비량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05DAE0-2ED6-BA16-D608-CA632DF962EC}"/>
              </a:ext>
            </a:extLst>
          </p:cNvPr>
          <p:cNvSpPr/>
          <p:nvPr/>
        </p:nvSpPr>
        <p:spPr>
          <a:xfrm>
            <a:off x="5511531" y="850321"/>
            <a:ext cx="15293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전력 자급률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BFD301-943B-6AA2-6B24-530FF9A315E1}"/>
              </a:ext>
            </a:extLst>
          </p:cNvPr>
          <p:cNvSpPr txBox="1"/>
          <p:nvPr/>
        </p:nvSpPr>
        <p:spPr>
          <a:xfrm>
            <a:off x="6311288" y="1286984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/>
              <a:t>서울</a:t>
            </a:r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152023-E412-CC3A-D33F-F7868E035D95}"/>
              </a:ext>
            </a:extLst>
          </p:cNvPr>
          <p:cNvSpPr txBox="1"/>
          <p:nvPr/>
        </p:nvSpPr>
        <p:spPr>
          <a:xfrm>
            <a:off x="6311288" y="1680684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부산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68FB0A-D4E5-F377-FD27-F8A5A294A728}"/>
              </a:ext>
            </a:extLst>
          </p:cNvPr>
          <p:cNvSpPr txBox="1"/>
          <p:nvPr/>
        </p:nvSpPr>
        <p:spPr>
          <a:xfrm rot="16200000">
            <a:off x="6242442" y="2706169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36DE40-DFD0-0054-5EA4-57ED128E83DB}"/>
              </a:ext>
            </a:extLst>
          </p:cNvPr>
          <p:cNvSpPr txBox="1"/>
          <p:nvPr/>
        </p:nvSpPr>
        <p:spPr>
          <a:xfrm>
            <a:off x="6242442" y="3096888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제주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91F1BF-8B3B-70ED-40B6-D03E2DE5C939}"/>
              </a:ext>
            </a:extLst>
          </p:cNvPr>
          <p:cNvSpPr txBox="1"/>
          <p:nvPr/>
        </p:nvSpPr>
        <p:spPr>
          <a:xfrm>
            <a:off x="6311288" y="2492278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050" dirty="0"/>
              <a:t>경기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1408AE-5DDE-77B5-A89F-229D3A954A31}"/>
              </a:ext>
            </a:extLst>
          </p:cNvPr>
          <p:cNvSpPr txBox="1"/>
          <p:nvPr/>
        </p:nvSpPr>
        <p:spPr>
          <a:xfrm rot="16200000">
            <a:off x="6220127" y="2015916"/>
            <a:ext cx="51430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050" dirty="0"/>
              <a:t>….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478924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444B4-4003-B5F1-78A3-89A941590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E52A14-8E57-1DA2-6D7B-63D5199618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6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CE6951-16B9-44A2-EF5D-6AD5C12531C2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전력 발전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전국 </a:t>
            </a:r>
            <a:r>
              <a:rPr lang="en-US" altLang="ko-KR" sz="2400" dirty="0"/>
              <a:t>17</a:t>
            </a:r>
            <a:r>
              <a:rPr lang="ko-KR" altLang="en-US" sz="2400" dirty="0"/>
              <a:t>개 시도 중 경기도를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51915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968F4-C2BF-23D6-6FB7-CEF615A735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7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91CCF1-26AF-DE1C-0BFC-8FBFF861D61B}"/>
              </a:ext>
            </a:extLst>
          </p:cNvPr>
          <p:cNvSpPr/>
          <p:nvPr/>
        </p:nvSpPr>
        <p:spPr>
          <a:xfrm>
            <a:off x="2033392" y="5318116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https://echarts.apache.org/examples/en/editor.html?c=area-stack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D42B16-2BF5-1CA0-E576-F2B1D7D7AF64}"/>
              </a:ext>
            </a:extLst>
          </p:cNvPr>
          <p:cNvSpPr/>
          <p:nvPr/>
        </p:nvSpPr>
        <p:spPr>
          <a:xfrm>
            <a:off x="2029086" y="6053080"/>
            <a:ext cx="4112843" cy="66839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한국전력통계 </a:t>
            </a:r>
            <a:endParaRPr lang="en-US" altLang="ko-KR" sz="1200" dirty="0"/>
          </a:p>
          <a:p>
            <a:pPr algn="ctr"/>
            <a:r>
              <a:rPr lang="en-US" altLang="ko-KR" sz="1200" dirty="0"/>
              <a:t>8-2. </a:t>
            </a:r>
            <a:r>
              <a:rPr lang="ko-KR" altLang="en-US" sz="1200" dirty="0"/>
              <a:t>행정구역별 발전설비 및 발전량 </a:t>
            </a:r>
            <a:r>
              <a:rPr lang="en-US" altLang="ko-KR" sz="1200" dirty="0"/>
              <a:t>(</a:t>
            </a:r>
            <a:r>
              <a:rPr lang="ko-KR" altLang="en-US" sz="1200" dirty="0"/>
              <a:t>각 원별 칼럼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FFFFC1-44A7-8AF2-6B2F-B9F76B3F05D7}"/>
              </a:ext>
            </a:extLst>
          </p:cNvPr>
          <p:cNvSpPr txBox="1"/>
          <p:nvPr/>
        </p:nvSpPr>
        <p:spPr>
          <a:xfrm>
            <a:off x="234569" y="296966"/>
            <a:ext cx="286423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경기도의 에너지원별 전력발전 추이를 보여줍니다</a:t>
            </a:r>
            <a:r>
              <a:rPr lang="en-US" altLang="ko-KR" sz="700" b="1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F9CEBD-B34B-59A0-F342-06EA135DE7F0}"/>
              </a:ext>
            </a:extLst>
          </p:cNvPr>
          <p:cNvSpPr txBox="1"/>
          <p:nvPr/>
        </p:nvSpPr>
        <p:spPr>
          <a:xfrm>
            <a:off x="234569" y="65971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발전 현황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1AD698-E02D-F206-99F9-B37CB50EA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480" y="604743"/>
            <a:ext cx="6163128" cy="46636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100212-70A9-A055-ED8C-6FD3AE31CF7C}"/>
              </a:ext>
            </a:extLst>
          </p:cNvPr>
          <p:cNvSpPr txBox="1"/>
          <p:nvPr/>
        </p:nvSpPr>
        <p:spPr>
          <a:xfrm>
            <a:off x="6294743" y="1871283"/>
            <a:ext cx="960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</a:t>
            </a:r>
            <a:endParaRPr lang="ko-KR" altLang="en-US" sz="4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480659-4D71-AEDB-CB93-85316B736C18}"/>
              </a:ext>
            </a:extLst>
          </p:cNvPr>
          <p:cNvSpPr txBox="1"/>
          <p:nvPr/>
        </p:nvSpPr>
        <p:spPr>
          <a:xfrm>
            <a:off x="5961644" y="3949169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유류</a:t>
            </a:r>
            <a:endParaRPr lang="ko-KR" altLang="en-US" sz="4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8E6256-103D-BA67-CE48-CA1B8DF2F574}"/>
              </a:ext>
            </a:extLst>
          </p:cNvPr>
          <p:cNvSpPr txBox="1"/>
          <p:nvPr/>
        </p:nvSpPr>
        <p:spPr>
          <a:xfrm>
            <a:off x="5617675" y="4323894"/>
            <a:ext cx="8578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양수</a:t>
            </a:r>
            <a:endParaRPr lang="ko-KR" altLang="en-US" sz="4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842E3-2BA5-08D8-972A-0434640FA78F}"/>
              </a:ext>
            </a:extLst>
          </p:cNvPr>
          <p:cNvSpPr txBox="1"/>
          <p:nvPr/>
        </p:nvSpPr>
        <p:spPr>
          <a:xfrm>
            <a:off x="6294743" y="3307100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가스</a:t>
            </a:r>
            <a:endParaRPr lang="ko-KR" altLang="en-US" sz="4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62F464-92E8-207F-B5C9-87DA0EB7FE7B}"/>
              </a:ext>
            </a:extLst>
          </p:cNvPr>
          <p:cNvSpPr txBox="1"/>
          <p:nvPr/>
        </p:nvSpPr>
        <p:spPr>
          <a:xfrm>
            <a:off x="6219537" y="4796120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기타</a:t>
            </a:r>
            <a:endParaRPr lang="ko-KR" altLang="en-US" sz="4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CFB49E-00E2-DAF3-2736-277B8011D89B}"/>
              </a:ext>
            </a:extLst>
          </p:cNvPr>
          <p:cNvSpPr txBox="1"/>
          <p:nvPr/>
        </p:nvSpPr>
        <p:spPr>
          <a:xfrm>
            <a:off x="6294743" y="2424544"/>
            <a:ext cx="960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7632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411BA2-7E88-AEDD-CCAF-3DCD7053C3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839E8-ED4A-9043-2529-681E6DE42F95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시군 전력 발전현황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경기도 </a:t>
            </a:r>
            <a:r>
              <a:rPr lang="en-US" altLang="ko-KR" sz="2400" dirty="0"/>
              <a:t>31</a:t>
            </a:r>
            <a:r>
              <a:rPr lang="ko-KR" altLang="en-US" sz="2400" dirty="0"/>
              <a:t>개 시군 전체를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58443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6010</TotalTime>
  <Words>1102</Words>
  <Application>Microsoft Office PowerPoint</Application>
  <PresentationFormat>A4 용지(210x297mm)</PresentationFormat>
  <Paragraphs>274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HY신명조</vt:lpstr>
      <vt:lpstr>Noto Sans KR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전 승호</cp:lastModifiedBy>
  <cp:revision>376</cp:revision>
  <dcterms:created xsi:type="dcterms:W3CDTF">2021-05-17T05:54:11Z</dcterms:created>
  <dcterms:modified xsi:type="dcterms:W3CDTF">2025-03-05T06:14:33Z</dcterms:modified>
</cp:coreProperties>
</file>