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21" r:id="rId2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26A62-2012-8CC1-BEBE-60DA7D7B4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8DF117-9B8C-239A-AA9F-18064B281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A2B61-6098-D37D-EE3F-95BF6DE5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9FA9B-F180-759F-1CA3-34EF0791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AD67D-6028-33AB-DB99-09C0CB8E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7B8BB-E666-02EC-41B9-71570C77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4BD38-2BC0-F506-5ABE-B90A30E0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04932-8FC7-95B6-1B59-00A5804D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5D896-D935-D09D-7E14-D180C80A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9417B-571D-BC4C-A65A-8ED8DD5A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49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4EB10D-2E86-D372-F996-572FE517E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ADE65D-E9D6-3CAD-440C-2A6E7F41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F8F4E-FCFE-36FC-9820-2BFE19D1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FCCF8-2E7B-C6A4-572A-66925597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73575-7417-AB83-8323-F7ECE6E6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3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35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EF6D8-DD91-A85D-B4D5-D00F3D53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636C7-0D4A-CD28-AB02-1B19970C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74FF9-1259-06DE-62AF-8150479B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454BC-7946-553F-2F8C-9E938AFF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1B4A7-47AD-DD12-1516-F518F60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4C14F-2490-5508-9A01-7217FDA6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136EE-811C-42B3-24BE-0298D080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0825E-4953-3F5B-A0B6-BB6394E0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C0D8-D604-A183-9E1F-EB086180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83464-49ED-C1E8-D02D-830C14E0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7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38111-9528-E812-D1CD-BE1B6175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01FE0-1BFC-8A1D-54B8-0E474A464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77E440-838E-5F2F-DBEE-1CB26259C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2B27AA-85A5-7530-6D2E-379BC33B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F37460-1F8F-D1CB-EAC8-407EB145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A2B9EA-DA1E-89C3-63E7-F79D7E64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16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7177-49E3-09F8-93A5-0315E7C3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C2B08-55A0-8E16-47FD-9207FCEB5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AD9F9F-B4AE-FE31-354A-D5D37D15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3A584D-8CB9-0462-CED4-9FE941366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8F6C62-604C-E6CA-B9A2-01510CD17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098D68-0AB8-CD09-9F8D-4C9CD24A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76A5F7-B743-B817-BE46-C81B380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58BBF-504C-E165-C368-125BF0B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1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60B40-2884-437F-8EF2-884B8C9B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28A31-F3E2-C1C1-D134-1B7764E4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C7BDB9-3A23-6CEF-186A-C51CC052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AAF56D-2A18-A454-0091-550ADF1B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6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2C1577-772B-308A-B916-3430B1A9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494143-B9FD-11E9-BDCC-E8BC6418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52F8A-40EE-FF77-1CB3-E8D45E80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2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5A7A8-4F80-ED81-AED2-6AE3BE22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E04F1-2539-7CE0-7752-20B56FA0B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417B13-720B-2D36-7A63-9B61649CB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1DB55-0E18-F346-B6B2-6EF43839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776E9-0BE6-707E-4A7A-86C8DDE2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56B0D-4938-3658-932C-E10EAE53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9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C16B-A482-183F-03B8-4B8CDAD2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38B5F7-66E4-3AD5-1F15-E7D4E621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29BE2A-3C74-79C3-5A08-D6C4BC337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23AEB-7057-4F2E-E255-B930E55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13241-6112-F805-1252-CE6C34CF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FDD7CF-5F38-C212-C060-A0FF8439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6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56E5C-A7DA-18FB-649A-2031D3C1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A5840-DCD4-5844-BFDA-597AE162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AF275-5891-5F90-0E9E-7D9FEC8A8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54059-44ED-4701-A192-7D67E9792022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A214F-A657-AAD4-4F8C-A84488D7E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63CDC-5039-F12A-A572-579A1A8E3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0AFE3-4369-4CD7-9A1A-316F845E0F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4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1769-8826-E285-B62A-662157A68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E5D78A-F79D-F072-8033-1F6AFEFF2CCF}"/>
              </a:ext>
            </a:extLst>
          </p:cNvPr>
          <p:cNvSpPr txBox="1"/>
          <p:nvPr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/>
              <a:t>기후플랫폼 구성 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7E08F-E57C-ACCE-7496-F8D8B75F4538}"/>
              </a:ext>
            </a:extLst>
          </p:cNvPr>
          <p:cNvSpPr txBox="1"/>
          <p:nvPr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B2B9A51-07EF-02FA-C962-E6833D152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78752"/>
              </p:ext>
            </p:extLst>
          </p:nvPr>
        </p:nvGraphicFramePr>
        <p:xfrm>
          <a:off x="305616" y="1419225"/>
          <a:ext cx="5013144" cy="11849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13144">
                  <a:extLst>
                    <a:ext uri="{9D8B030D-6E8A-4147-A177-3AD203B41FA5}">
                      <a16:colId xmlns:a16="http://schemas.microsoft.com/office/drawing/2014/main" val="2334445296"/>
                    </a:ext>
                  </a:extLst>
                </a:gridCol>
              </a:tblGrid>
              <a:tr h="2601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에너지 소비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3607"/>
                  </a:ext>
                </a:extLst>
              </a:tr>
              <a:tr h="892361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지역에너지 통계연보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에너지경제연구원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시군구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에너지수급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에너지경제연구원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인구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통계청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GRDP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통계청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2282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B7F181-A3DF-2341-A4AA-FDFB3B7A6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15167"/>
              </p:ext>
            </p:extLst>
          </p:nvPr>
        </p:nvGraphicFramePr>
        <p:xfrm>
          <a:off x="305616" y="3068838"/>
          <a:ext cx="5013144" cy="15201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13144">
                  <a:extLst>
                    <a:ext uri="{9D8B030D-6E8A-4147-A177-3AD203B41FA5}">
                      <a16:colId xmlns:a16="http://schemas.microsoft.com/office/drawing/2014/main" val="2334445296"/>
                    </a:ext>
                  </a:extLst>
                </a:gridCol>
              </a:tblGrid>
              <a:tr h="2601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전력 공급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3607"/>
                  </a:ext>
                </a:extLst>
              </a:tr>
              <a:tr h="89236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지역에너지 통계연보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에너지경제연구원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시군구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에너지수급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에너지경제연구원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신재생에너지 보급통계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한국에너지공단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한국전력통계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한국전력공사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인구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통계청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GRDP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통계청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22828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4DF832-09E5-3FED-2588-FB2E761A5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85807"/>
              </p:ext>
            </p:extLst>
          </p:nvPr>
        </p:nvGraphicFramePr>
        <p:xfrm>
          <a:off x="305616" y="4846290"/>
          <a:ext cx="5013144" cy="65043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13144">
                  <a:extLst>
                    <a:ext uri="{9D8B030D-6E8A-4147-A177-3AD203B41FA5}">
                      <a16:colId xmlns:a16="http://schemas.microsoft.com/office/drawing/2014/main" val="2334445296"/>
                    </a:ext>
                  </a:extLst>
                </a:gridCol>
              </a:tblGrid>
              <a:tr h="2346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신재생에너지 공급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3607"/>
                  </a:ext>
                </a:extLst>
              </a:tr>
              <a:tr h="357823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신재생에너지 보급통계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한국에너지공단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2282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45649-A759-6B0A-2FC8-FCA1B452B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87950"/>
              </p:ext>
            </p:extLst>
          </p:nvPr>
        </p:nvGraphicFramePr>
        <p:xfrm>
          <a:off x="5798366" y="295275"/>
          <a:ext cx="5013144" cy="9441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13144">
                  <a:extLst>
                    <a:ext uri="{9D8B030D-6E8A-4147-A177-3AD203B41FA5}">
                      <a16:colId xmlns:a16="http://schemas.microsoft.com/office/drawing/2014/main" val="2334445296"/>
                    </a:ext>
                  </a:extLst>
                </a:gridCol>
              </a:tblGrid>
              <a:tr h="19835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에너지 바우처 발급 현황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3607"/>
                  </a:ext>
                </a:extLst>
              </a:tr>
              <a:tr h="604920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에너지바우처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발급 현황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에너지공단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행정동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인구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통계청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행정동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05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22828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05E1E86-DB7D-8E4F-C048-9347CFDA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97754"/>
              </p:ext>
            </p:extLst>
          </p:nvPr>
        </p:nvGraphicFramePr>
        <p:xfrm>
          <a:off x="5798366" y="1614689"/>
          <a:ext cx="5013144" cy="9441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13144">
                  <a:extLst>
                    <a:ext uri="{9D8B030D-6E8A-4147-A177-3AD203B41FA5}">
                      <a16:colId xmlns:a16="http://schemas.microsoft.com/office/drawing/2014/main" val="2334445296"/>
                    </a:ext>
                  </a:extLst>
                </a:gridCol>
              </a:tblGrid>
              <a:tr h="243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온실가스 인벤토리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3607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지역 온실가스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온실가스종합정보센터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인구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통계청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GRDP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통계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통계청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 단위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2282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FD150CA-E2A4-D3C1-5874-0F67A5D64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7125"/>
              </p:ext>
            </p:extLst>
          </p:nvPr>
        </p:nvGraphicFramePr>
        <p:xfrm>
          <a:off x="5798366" y="2709737"/>
          <a:ext cx="5013144" cy="38244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013144">
                  <a:extLst>
                    <a:ext uri="{9D8B030D-6E8A-4147-A177-3AD203B41FA5}">
                      <a16:colId xmlns:a16="http://schemas.microsoft.com/office/drawing/2014/main" val="2334445296"/>
                    </a:ext>
                  </a:extLst>
                </a:gridCol>
              </a:tblGrid>
              <a:tr h="2438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태양광 </a:t>
                      </a:r>
                      <a:r>
                        <a:rPr lang="ko-KR" altLang="en-US" sz="1200" dirty="0" err="1">
                          <a:latin typeface="경기천년제목 Medium" panose="02020603020101020101" pitchFamily="18" charset="-127"/>
                          <a:ea typeface="경기천년제목 Medium" panose="02020603020101020101" pitchFamily="18" charset="-127"/>
                        </a:rPr>
                        <a:t>잠재량</a:t>
                      </a:r>
                      <a:endParaRPr lang="ko-KR" altLang="en-US" sz="1200" dirty="0">
                        <a:latin typeface="경기천년제목 Medium" panose="02020603020101020101" pitchFamily="18" charset="-127"/>
                        <a:ea typeface="경기천년제목 Medium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3607"/>
                  </a:ext>
                </a:extLst>
              </a:tr>
              <a:tr h="382976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&lt;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일사량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&gt;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수평면 </a:t>
                      </a:r>
                      <a:r>
                        <a:rPr lang="ko-KR" altLang="en-US" sz="105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전일사량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한국에너지공단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1.5km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격자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5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&lt;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지리적 제약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&gt;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경기도 광역 도시생태현황지도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대분류 자연산림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식재산림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경기도 광역 도시생태현황지도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대분류 호소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하천습지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경기연구원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0.5m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급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DEM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경기도 산사태 위험지도</a:t>
                      </a:r>
                      <a:endParaRPr lang="en-US" altLang="ko-KR" sz="105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산림청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산사태 위험지도</a:t>
                      </a:r>
                      <a:endParaRPr lang="en-US" altLang="ko-KR" sz="105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5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&lt;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정책적 제약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&gt;</a:t>
                      </a:r>
                    </a:p>
                    <a:p>
                      <a:pPr marL="171450" indent="-17145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브이월드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용도지역지구 정보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아래 세부내용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용도지역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자연환경보전구역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취락구역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공항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문화재지역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문화재보호구역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국가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 문화재지역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등록문화재 지역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개발불가지역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야생동물보호구역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천연기념물서식지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휴전선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민간인통제선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환경보전해역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자연공원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갯벌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수자원보호구역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지역계획 절대보전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특별관리해역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연평도 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NLL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생태자연도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1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등급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별도관리구역</a:t>
                      </a:r>
                    </a:p>
                    <a:p>
                      <a:pPr marL="0" indent="0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백두대간 보호구역</a:t>
                      </a:r>
                      <a:r>
                        <a:rPr lang="en-US" altLang="ko-KR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105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농업진흥지역</a:t>
                      </a:r>
                      <a:endParaRPr lang="en-US" altLang="ko-KR" sz="105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228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65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313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경기천년제목 Bold</vt:lpstr>
      <vt:lpstr>경기천년제목 Light</vt:lpstr>
      <vt:lpstr>경기천년제목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H. S. Kim</dc:creator>
  <cp:lastModifiedBy>전 승호</cp:lastModifiedBy>
  <cp:revision>8</cp:revision>
  <cp:lastPrinted>2025-06-12T08:44:01Z</cp:lastPrinted>
  <dcterms:created xsi:type="dcterms:W3CDTF">2025-06-08T08:04:16Z</dcterms:created>
  <dcterms:modified xsi:type="dcterms:W3CDTF">2025-06-13T12:01:50Z</dcterms:modified>
</cp:coreProperties>
</file>