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  <p:sldMasterId id="2147483678" r:id="rId2"/>
    <p:sldMasterId id="2147483685" r:id="rId3"/>
  </p:sldMasterIdLst>
  <p:notesMasterIdLst>
    <p:notesMasterId r:id="rId5"/>
  </p:notesMasterIdLst>
  <p:handoutMasterIdLst>
    <p:handoutMasterId r:id="rId6"/>
  </p:handoutMasterIdLst>
  <p:sldIdLst>
    <p:sldId id="831" r:id="rId4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7"/>
    </p:embeddedFont>
    <p:embeddedFont>
      <p:font typeface="경기천년제목 Light" panose="02020403020101020101" pitchFamily="18" charset="-127"/>
      <p:regular r:id="rId8"/>
    </p:embeddedFont>
    <p:embeddedFont>
      <p:font typeface="맑은 고딕" panose="020B0503020000020004" pitchFamily="50" charset="-127"/>
      <p:regular r:id="rId9"/>
      <p:bold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  <a:srgbClr val="004A8D"/>
    <a:srgbClr val="F18D25"/>
    <a:srgbClr val="C5C3C3"/>
    <a:srgbClr val="ECEFF0"/>
    <a:srgbClr val="003B68"/>
    <a:srgbClr val="F2F2F2"/>
    <a:srgbClr val="F6B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8" autoAdjust="0"/>
    <p:restoredTop sz="92865" autoAdjust="0"/>
  </p:normalViewPr>
  <p:slideViewPr>
    <p:cSldViewPr snapToGrid="0" showGuides="1">
      <p:cViewPr varScale="1">
        <p:scale>
          <a:sx n="145" d="100"/>
          <a:sy n="145" d="100"/>
        </p:scale>
        <p:origin x="774" y="132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50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openxmlformats.org/officeDocument/2006/relationships/font" Target="fonts/font4.fntdata"/><Relationship Id="rId4" Type="http://schemas.openxmlformats.org/officeDocument/2006/relationships/slide" Target="slides/slide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704D21F-64D8-255F-72B9-773474862F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AAE41E-1F24-5BB3-C61E-13670547F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2099-E2B6-467A-9A25-F6D2BB40642C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D5B299-BEFE-D7BB-1536-17739ABC8C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5D93B-C106-B842-80B1-5F9E5BE03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8CDCA-CC5C-49E2-8A9B-2A2B39AA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7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B4CC-B1D1-4368-B924-05E1640C3734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460F-AEDC-4B82-BD66-345C82A0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4613D-9538-613C-02CC-81691836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318FD8-5CC3-4C45-DC53-C5504009F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1F04F5-3D64-4A91-6A10-822DCC222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FEF0BF-7D22-4A84-B3AE-89E2AF873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7460F-AEDC-4B82-BD66-345C82A0737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49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28524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612818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9557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48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860147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500922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6573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549599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5823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4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704214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5420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5068973" y="6472687"/>
            <a:ext cx="2054054" cy="1803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1200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72013" y="905938"/>
            <a:ext cx="0" cy="16014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266819" y="37087"/>
            <a:ext cx="1436024" cy="958416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271045" y="-795"/>
            <a:ext cx="12463045" cy="996297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697939" y="15288"/>
            <a:ext cx="11494059" cy="958418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031105" y="37087"/>
            <a:ext cx="1302610" cy="958416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398732" y="1268413"/>
            <a:ext cx="281599" cy="1880235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799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pos="824" userDrawn="1">
          <p15:clr>
            <a:srgbClr val="F26B43"/>
          </p15:clr>
        </p15:guide>
        <p15:guide id="10" pos="937" userDrawn="1">
          <p15:clr>
            <a:srgbClr val="F26B43"/>
          </p15:clr>
        </p15:guide>
        <p15:guide id="11" pos="1527" userDrawn="1">
          <p15:clr>
            <a:srgbClr val="F26B43"/>
          </p15:clr>
        </p15:guide>
        <p15:guide id="12" pos="1413" userDrawn="1">
          <p15:clr>
            <a:srgbClr val="F26B43"/>
          </p15:clr>
        </p15:guide>
        <p15:guide id="13" pos="2003" userDrawn="1">
          <p15:clr>
            <a:srgbClr val="F26B43"/>
          </p15:clr>
        </p15:guide>
        <p15:guide id="14" pos="2116" userDrawn="1">
          <p15:clr>
            <a:srgbClr val="F26B43"/>
          </p15:clr>
        </p15:guide>
        <p15:guide id="15" pos="2593" userDrawn="1">
          <p15:clr>
            <a:srgbClr val="F26B43"/>
          </p15:clr>
        </p15:guide>
        <p15:guide id="16" pos="2706" userDrawn="1">
          <p15:clr>
            <a:srgbClr val="F26B43"/>
          </p15:clr>
        </p15:guide>
        <p15:guide id="17" pos="3182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85" userDrawn="1">
          <p15:clr>
            <a:srgbClr val="F26B43"/>
          </p15:clr>
        </p15:guide>
        <p15:guide id="20" pos="3772" userDrawn="1">
          <p15:clr>
            <a:srgbClr val="F26B43"/>
          </p15:clr>
        </p15:guide>
        <p15:guide id="21" pos="4362" userDrawn="1">
          <p15:clr>
            <a:srgbClr val="F26B43"/>
          </p15:clr>
        </p15:guide>
        <p15:guide id="22" pos="4475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5087" userDrawn="1">
          <p15:clr>
            <a:srgbClr val="F26B43"/>
          </p15:clr>
        </p15:guide>
        <p15:guide id="25" pos="5541" userDrawn="1">
          <p15:clr>
            <a:srgbClr val="F26B43"/>
          </p15:clr>
        </p15:guide>
        <p15:guide id="26" pos="5677" userDrawn="1">
          <p15:clr>
            <a:srgbClr val="F26B43"/>
          </p15:clr>
        </p15:guide>
        <p15:guide id="27" pos="6131" userDrawn="1">
          <p15:clr>
            <a:srgbClr val="F26B43"/>
          </p15:clr>
        </p15:guide>
        <p15:guide id="28" pos="6267" userDrawn="1">
          <p15:clr>
            <a:srgbClr val="F26B43"/>
          </p15:clr>
        </p15:guide>
        <p15:guide id="29" pos="6743" userDrawn="1">
          <p15:clr>
            <a:srgbClr val="F26B43"/>
          </p15:clr>
        </p15:guide>
        <p15:guide id="30" pos="68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50CEB5-7192-6047-F3BA-65DCAD9B745E}"/>
              </a:ext>
            </a:extLst>
          </p:cNvPr>
          <p:cNvSpPr txBox="1"/>
          <p:nvPr userDrawn="1"/>
        </p:nvSpPr>
        <p:spPr>
          <a:xfrm>
            <a:off x="479425" y="6470988"/>
            <a:ext cx="3423763" cy="1823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8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00" spc="-60" baseline="0" dirty="0" err="1"/>
              <a:t>경기천년제목</a:t>
            </a:r>
            <a:r>
              <a:rPr lang="ko-KR" altLang="en-US" sz="1200" spc="-60" baseline="0" dirty="0"/>
              <a:t> </a:t>
            </a:r>
            <a:r>
              <a:rPr lang="en-US" altLang="ko-KR" sz="1200" spc="-60" baseline="0" dirty="0"/>
              <a:t>Light 12pt</a:t>
            </a:r>
            <a:r>
              <a:rPr lang="ko-KR" altLang="en-US" sz="1200" spc="-60" baseline="0" dirty="0"/>
              <a:t>를 사용합니다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5068973" y="6472687"/>
            <a:ext cx="2054054" cy="1803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1200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72013" y="905938"/>
            <a:ext cx="0" cy="16014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266819" y="37087"/>
            <a:ext cx="1436024" cy="958416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271045" y="-795"/>
            <a:ext cx="12463045" cy="996297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697939" y="15288"/>
            <a:ext cx="11494059" cy="958418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031105" y="37087"/>
            <a:ext cx="1302610" cy="958416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398732" y="1268413"/>
            <a:ext cx="281599" cy="1880235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pos="347">
          <p15:clr>
            <a:srgbClr val="F26B43"/>
          </p15:clr>
        </p15:guide>
        <p15:guide id="5" pos="7333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799">
          <p15:clr>
            <a:srgbClr val="F26B43"/>
          </p15:clr>
        </p15:guide>
        <p15:guide id="8" orient="horz" pos="595">
          <p15:clr>
            <a:srgbClr val="F26B43"/>
          </p15:clr>
        </p15:guide>
        <p15:guide id="9" pos="824">
          <p15:clr>
            <a:srgbClr val="F26B43"/>
          </p15:clr>
        </p15:guide>
        <p15:guide id="10" pos="937">
          <p15:clr>
            <a:srgbClr val="F26B43"/>
          </p15:clr>
        </p15:guide>
        <p15:guide id="11" pos="1527">
          <p15:clr>
            <a:srgbClr val="F26B43"/>
          </p15:clr>
        </p15:guide>
        <p15:guide id="12" pos="1413">
          <p15:clr>
            <a:srgbClr val="F26B43"/>
          </p15:clr>
        </p15:guide>
        <p15:guide id="13" pos="2003">
          <p15:clr>
            <a:srgbClr val="F26B43"/>
          </p15:clr>
        </p15:guide>
        <p15:guide id="14" pos="2116">
          <p15:clr>
            <a:srgbClr val="F26B43"/>
          </p15:clr>
        </p15:guide>
        <p15:guide id="15" pos="2593">
          <p15:clr>
            <a:srgbClr val="F26B43"/>
          </p15:clr>
        </p15:guide>
        <p15:guide id="16" pos="2706">
          <p15:clr>
            <a:srgbClr val="F26B43"/>
          </p15:clr>
        </p15:guide>
        <p15:guide id="17" pos="3182">
          <p15:clr>
            <a:srgbClr val="F26B43"/>
          </p15:clr>
        </p15:guide>
        <p15:guide id="18" pos="3296">
          <p15:clr>
            <a:srgbClr val="F26B43"/>
          </p15:clr>
        </p15:guide>
        <p15:guide id="19" pos="3885">
          <p15:clr>
            <a:srgbClr val="F26B43"/>
          </p15:clr>
        </p15:guide>
        <p15:guide id="20" pos="3772">
          <p15:clr>
            <a:srgbClr val="F26B43"/>
          </p15:clr>
        </p15:guide>
        <p15:guide id="21" pos="4362">
          <p15:clr>
            <a:srgbClr val="F26B43"/>
          </p15:clr>
        </p15:guide>
        <p15:guide id="22" pos="4475">
          <p15:clr>
            <a:srgbClr val="F26B43"/>
          </p15:clr>
        </p15:guide>
        <p15:guide id="23" pos="4951">
          <p15:clr>
            <a:srgbClr val="F26B43"/>
          </p15:clr>
        </p15:guide>
        <p15:guide id="24" pos="5087">
          <p15:clr>
            <a:srgbClr val="F26B43"/>
          </p15:clr>
        </p15:guide>
        <p15:guide id="25" pos="5541">
          <p15:clr>
            <a:srgbClr val="F26B43"/>
          </p15:clr>
        </p15:guide>
        <p15:guide id="26" pos="5677">
          <p15:clr>
            <a:srgbClr val="F26B43"/>
          </p15:clr>
        </p15:guide>
        <p15:guide id="27" pos="6131">
          <p15:clr>
            <a:srgbClr val="F26B43"/>
          </p15:clr>
        </p15:guide>
        <p15:guide id="28" pos="6267">
          <p15:clr>
            <a:srgbClr val="F26B43"/>
          </p15:clr>
        </p15:guide>
        <p15:guide id="29" pos="6743">
          <p15:clr>
            <a:srgbClr val="F26B43"/>
          </p15:clr>
        </p15:guide>
        <p15:guide id="30" pos="6856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5068973" y="6472687"/>
            <a:ext cx="2054054" cy="1803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1200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72013" y="905938"/>
            <a:ext cx="0" cy="16014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266819" y="37087"/>
            <a:ext cx="1436024" cy="958416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271045" y="-795"/>
            <a:ext cx="12463045" cy="996297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697939" y="15288"/>
            <a:ext cx="11494059" cy="958418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031105" y="37087"/>
            <a:ext cx="1302610" cy="958416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398732" y="1268413"/>
            <a:ext cx="281599" cy="1880235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78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pos="347">
          <p15:clr>
            <a:srgbClr val="F26B43"/>
          </p15:clr>
        </p15:guide>
        <p15:guide id="5" pos="7333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799">
          <p15:clr>
            <a:srgbClr val="F26B43"/>
          </p15:clr>
        </p15:guide>
        <p15:guide id="8" orient="horz" pos="595">
          <p15:clr>
            <a:srgbClr val="F26B43"/>
          </p15:clr>
        </p15:guide>
        <p15:guide id="9" pos="824">
          <p15:clr>
            <a:srgbClr val="F26B43"/>
          </p15:clr>
        </p15:guide>
        <p15:guide id="10" pos="937">
          <p15:clr>
            <a:srgbClr val="F26B43"/>
          </p15:clr>
        </p15:guide>
        <p15:guide id="11" pos="1527">
          <p15:clr>
            <a:srgbClr val="F26B43"/>
          </p15:clr>
        </p15:guide>
        <p15:guide id="12" pos="1413">
          <p15:clr>
            <a:srgbClr val="F26B43"/>
          </p15:clr>
        </p15:guide>
        <p15:guide id="13" pos="2003">
          <p15:clr>
            <a:srgbClr val="F26B43"/>
          </p15:clr>
        </p15:guide>
        <p15:guide id="14" pos="2116">
          <p15:clr>
            <a:srgbClr val="F26B43"/>
          </p15:clr>
        </p15:guide>
        <p15:guide id="15" pos="2593">
          <p15:clr>
            <a:srgbClr val="F26B43"/>
          </p15:clr>
        </p15:guide>
        <p15:guide id="16" pos="2706">
          <p15:clr>
            <a:srgbClr val="F26B43"/>
          </p15:clr>
        </p15:guide>
        <p15:guide id="17" pos="3182">
          <p15:clr>
            <a:srgbClr val="F26B43"/>
          </p15:clr>
        </p15:guide>
        <p15:guide id="18" pos="3296">
          <p15:clr>
            <a:srgbClr val="F26B43"/>
          </p15:clr>
        </p15:guide>
        <p15:guide id="19" pos="3885">
          <p15:clr>
            <a:srgbClr val="F26B43"/>
          </p15:clr>
        </p15:guide>
        <p15:guide id="20" pos="3772">
          <p15:clr>
            <a:srgbClr val="F26B43"/>
          </p15:clr>
        </p15:guide>
        <p15:guide id="21" pos="4362">
          <p15:clr>
            <a:srgbClr val="F26B43"/>
          </p15:clr>
        </p15:guide>
        <p15:guide id="22" pos="4475">
          <p15:clr>
            <a:srgbClr val="F26B43"/>
          </p15:clr>
        </p15:guide>
        <p15:guide id="23" pos="4951">
          <p15:clr>
            <a:srgbClr val="F26B43"/>
          </p15:clr>
        </p15:guide>
        <p15:guide id="24" pos="5087">
          <p15:clr>
            <a:srgbClr val="F26B43"/>
          </p15:clr>
        </p15:guide>
        <p15:guide id="25" pos="5541">
          <p15:clr>
            <a:srgbClr val="F26B43"/>
          </p15:clr>
        </p15:guide>
        <p15:guide id="26" pos="5677">
          <p15:clr>
            <a:srgbClr val="F26B43"/>
          </p15:clr>
        </p15:guide>
        <p15:guide id="27" pos="6131">
          <p15:clr>
            <a:srgbClr val="F26B43"/>
          </p15:clr>
        </p15:guide>
        <p15:guide id="28" pos="6267">
          <p15:clr>
            <a:srgbClr val="F26B43"/>
          </p15:clr>
        </p15:guide>
        <p15:guide id="29" pos="6743">
          <p15:clr>
            <a:srgbClr val="F26B43"/>
          </p15:clr>
        </p15:guide>
        <p15:guide id="30" pos="68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FDEF0-03BF-7277-2016-345F860C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7A6168-5591-6485-00D9-1251AA967AB0}"/>
              </a:ext>
            </a:extLst>
          </p:cNvPr>
          <p:cNvSpPr/>
          <p:nvPr/>
        </p:nvSpPr>
        <p:spPr>
          <a:xfrm>
            <a:off x="1155204" y="1412412"/>
            <a:ext cx="9632913" cy="5033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012F780-11DB-6398-9489-F0F689A33E6C}"/>
              </a:ext>
            </a:extLst>
          </p:cNvPr>
          <p:cNvSpPr/>
          <p:nvPr/>
        </p:nvSpPr>
        <p:spPr>
          <a:xfrm>
            <a:off x="6451569" y="1930093"/>
            <a:ext cx="3822700" cy="3765550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endParaRPr lang="en-US" altLang="ko-KR" sz="1200" strike="sngStrike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8C621-39C6-C9E2-7E19-0CD0041270DA}"/>
              </a:ext>
            </a:extLst>
          </p:cNvPr>
          <p:cNvSpPr txBox="1"/>
          <p:nvPr/>
        </p:nvSpPr>
        <p:spPr>
          <a:xfrm>
            <a:off x="2012400" y="2310717"/>
            <a:ext cx="3189734" cy="3741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</a:rPr>
              <a:t>온실가스 인벤토리는 특정지역에서 일정 기간 동안 발생한 온실가스 배출량과 </a:t>
            </a:r>
            <a:r>
              <a:rPr lang="ko-KR" altLang="en-US" sz="700" dirty="0" err="1">
                <a:solidFill>
                  <a:schemeClr val="bg1"/>
                </a:solidFill>
              </a:rPr>
              <a:t>흡수량을</a:t>
            </a:r>
            <a:r>
              <a:rPr lang="ko-KR" altLang="en-US" sz="700" dirty="0">
                <a:solidFill>
                  <a:schemeClr val="bg1"/>
                </a:solidFill>
              </a:rPr>
              <a:t> 체계적으로 산정한 통계입니다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  <a:r>
              <a:rPr lang="ko-KR" altLang="en-US" sz="700" dirty="0">
                <a:solidFill>
                  <a:schemeClr val="bg1"/>
                </a:solidFill>
              </a:rPr>
              <a:t> 국가 대비 지역의 온실가스 인벤토리는 다소 간단한 형태로 작성되고 있습니다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bg1"/>
                </a:solidFill>
              </a:rPr>
              <a:t>지역 온실가스 인벤토리의 대분류로는 다음의 </a:t>
            </a:r>
            <a:r>
              <a:rPr lang="en-US" altLang="ko-KR" sz="700" dirty="0">
                <a:solidFill>
                  <a:schemeClr val="bg1"/>
                </a:solidFill>
              </a:rPr>
              <a:t>5</a:t>
            </a:r>
            <a:r>
              <a:rPr lang="ko-KR" altLang="en-US" sz="700" dirty="0">
                <a:solidFill>
                  <a:schemeClr val="bg1"/>
                </a:solidFill>
              </a:rPr>
              <a:t>가지로 분류됩니다</a:t>
            </a:r>
            <a:r>
              <a:rPr lang="en-US" altLang="ko-KR" sz="700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</a:rPr>
              <a:t>에너지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산업공정 및 제품 생산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농업</a:t>
            </a:r>
            <a:r>
              <a:rPr lang="en-US" altLang="ko-KR" sz="700" b="1" dirty="0">
                <a:solidFill>
                  <a:schemeClr val="bg1"/>
                </a:solidFill>
              </a:rPr>
              <a:t>, LULUCF</a:t>
            </a:r>
            <a:r>
              <a:rPr lang="ko-KR" altLang="en-US" sz="700" b="1" dirty="0">
                <a:solidFill>
                  <a:schemeClr val="bg1"/>
                </a:solidFill>
              </a:rPr>
              <a:t> </a:t>
            </a:r>
            <a:r>
              <a:rPr lang="en-US" altLang="ko-KR" sz="700" b="1" dirty="0">
                <a:solidFill>
                  <a:schemeClr val="bg1"/>
                </a:solidFill>
              </a:rPr>
              <a:t>(</a:t>
            </a:r>
            <a:r>
              <a:rPr lang="ko-KR" altLang="en-US" sz="700" b="1" dirty="0">
                <a:solidFill>
                  <a:schemeClr val="bg1"/>
                </a:solidFill>
              </a:rPr>
              <a:t>토지이용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토지이용변화 및 임업</a:t>
            </a:r>
            <a:r>
              <a:rPr lang="en-US" altLang="ko-KR" sz="700" b="1" dirty="0">
                <a:solidFill>
                  <a:schemeClr val="bg1"/>
                </a:solidFill>
              </a:rPr>
              <a:t>), </a:t>
            </a:r>
            <a:r>
              <a:rPr lang="ko-KR" altLang="en-US" sz="700" b="1" dirty="0">
                <a:solidFill>
                  <a:schemeClr val="bg1"/>
                </a:solidFill>
              </a:rPr>
              <a:t>폐기물</a:t>
            </a:r>
            <a:endParaRPr lang="en-US" altLang="ko-KR" sz="7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bg1"/>
                </a:solidFill>
              </a:rPr>
              <a:t>[</a:t>
            </a:r>
            <a:r>
              <a:rPr lang="ko-KR" altLang="en-US" sz="700" b="1" dirty="0">
                <a:solidFill>
                  <a:schemeClr val="bg1"/>
                </a:solidFill>
              </a:rPr>
              <a:t>에너지</a:t>
            </a:r>
            <a:r>
              <a:rPr lang="en-US" altLang="ko-KR" sz="700" b="1" dirty="0">
                <a:solidFill>
                  <a:schemeClr val="bg1"/>
                </a:solidFill>
              </a:rPr>
              <a:t>]</a:t>
            </a:r>
            <a:r>
              <a:rPr lang="ko-KR" altLang="en-US" sz="700" dirty="0">
                <a:solidFill>
                  <a:schemeClr val="bg1"/>
                </a:solidFill>
              </a:rPr>
              <a:t> 분야는 에너지 생산과 소비 활동에 따른 </a:t>
            </a:r>
            <a:r>
              <a:rPr lang="ko-KR" altLang="en-US" sz="700" b="1" dirty="0">
                <a:solidFill>
                  <a:schemeClr val="bg1"/>
                </a:solidFill>
              </a:rPr>
              <a:t>연료연소</a:t>
            </a:r>
            <a:r>
              <a:rPr lang="ko-KR" altLang="en-US" sz="700" dirty="0">
                <a:solidFill>
                  <a:schemeClr val="bg1"/>
                </a:solidFill>
              </a:rPr>
              <a:t>와 </a:t>
            </a:r>
            <a:r>
              <a:rPr lang="ko-KR" altLang="en-US" sz="700" b="1" dirty="0">
                <a:solidFill>
                  <a:schemeClr val="bg1"/>
                </a:solidFill>
              </a:rPr>
              <a:t>탈루</a:t>
            </a:r>
            <a:r>
              <a:rPr lang="ko-KR" altLang="en-US" sz="700" dirty="0">
                <a:solidFill>
                  <a:schemeClr val="bg1"/>
                </a:solidFill>
              </a:rPr>
              <a:t>에 의한 온실가스 배출량을 산정합니다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r>
              <a:rPr lang="ko-KR" altLang="en-US" sz="700" dirty="0">
                <a:solidFill>
                  <a:schemeClr val="bg1"/>
                </a:solidFill>
              </a:rPr>
              <a:t>연료연소는 에너지 소비 활동에서 해당 공정에 열 및 기계적 작업을 제공하기 위해 의도적으로 소비되는 연료에 의한 배출을 말합니다</a:t>
            </a:r>
            <a:r>
              <a:rPr lang="en-US" altLang="ko-KR" sz="700" dirty="0">
                <a:solidFill>
                  <a:schemeClr val="bg1"/>
                </a:solidFill>
              </a:rPr>
              <a:t>. </a:t>
            </a:r>
            <a:r>
              <a:rPr lang="ko-KR" altLang="en-US" sz="700" dirty="0">
                <a:solidFill>
                  <a:schemeClr val="bg1"/>
                </a:solidFill>
              </a:rPr>
              <a:t>탈루는 연료의 저장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사용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생산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처리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이송 등의 과정 중에 발생하는 탈루 배출을 산정합니다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bg1"/>
                </a:solidFill>
              </a:rPr>
              <a:t>[</a:t>
            </a:r>
            <a:r>
              <a:rPr lang="ko-KR" altLang="en-US" sz="700" b="1" dirty="0">
                <a:solidFill>
                  <a:schemeClr val="bg1"/>
                </a:solidFill>
              </a:rPr>
              <a:t>산업공정 및 제품 생산</a:t>
            </a:r>
            <a:r>
              <a:rPr lang="en-US" altLang="ko-KR" sz="700" b="1" dirty="0">
                <a:solidFill>
                  <a:schemeClr val="bg1"/>
                </a:solidFill>
              </a:rPr>
              <a:t>]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분야는 제품 생산 공정과 생산된 제품을 사용하는 과정에서 발생하는 온실가스를 포함합니다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bg1"/>
                </a:solidFill>
              </a:rPr>
              <a:t>[</a:t>
            </a:r>
            <a:r>
              <a:rPr lang="ko-KR" altLang="en-US" sz="700" b="1" dirty="0">
                <a:solidFill>
                  <a:schemeClr val="bg1"/>
                </a:solidFill>
              </a:rPr>
              <a:t>농업</a:t>
            </a:r>
            <a:r>
              <a:rPr lang="en-US" altLang="ko-KR" sz="700" b="1" dirty="0">
                <a:solidFill>
                  <a:schemeClr val="bg1"/>
                </a:solidFill>
              </a:rPr>
              <a:t>]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분야는 장내발효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가축분뇨처리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 err="1">
                <a:solidFill>
                  <a:schemeClr val="bg1"/>
                </a:solidFill>
              </a:rPr>
              <a:t>벼재배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농경지토양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 err="1">
                <a:solidFill>
                  <a:schemeClr val="bg1"/>
                </a:solidFill>
              </a:rPr>
              <a:t>작물잔사소각</a:t>
            </a:r>
            <a:r>
              <a:rPr lang="ko-KR" altLang="en-US" sz="700" dirty="0">
                <a:solidFill>
                  <a:schemeClr val="bg1"/>
                </a:solidFill>
              </a:rPr>
              <a:t> 등 농작물 재배와 축산 활동에 의해 발생하는 온실가스의 배출량을 산정</a:t>
            </a:r>
            <a:endParaRPr lang="en-US" altLang="ko-KR" sz="7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bg1"/>
                </a:solidFill>
              </a:rPr>
              <a:t>[LULUCF (</a:t>
            </a:r>
            <a:r>
              <a:rPr lang="ko-KR" altLang="en-US" sz="700" b="1" dirty="0">
                <a:solidFill>
                  <a:schemeClr val="bg1"/>
                </a:solidFill>
              </a:rPr>
              <a:t>토지이용</a:t>
            </a:r>
            <a:r>
              <a:rPr lang="en-US" altLang="ko-KR" sz="700" b="1" dirty="0">
                <a:solidFill>
                  <a:schemeClr val="bg1"/>
                </a:solidFill>
              </a:rPr>
              <a:t>, </a:t>
            </a:r>
            <a:r>
              <a:rPr lang="ko-KR" altLang="en-US" sz="700" b="1" dirty="0">
                <a:solidFill>
                  <a:schemeClr val="bg1"/>
                </a:solidFill>
              </a:rPr>
              <a:t>토지이용 변화 및 임업</a:t>
            </a:r>
            <a:r>
              <a:rPr lang="en-US" altLang="ko-KR" sz="700" b="1" dirty="0">
                <a:solidFill>
                  <a:schemeClr val="bg1"/>
                </a:solidFill>
              </a:rPr>
              <a:t>)]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분야는 국토 및 연안 생태계에서 이루어지는 인위적 토지이용 및 전용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토지이용 관리 활동을 통해 야기되는 온실가스의 배출량과 </a:t>
            </a:r>
            <a:r>
              <a:rPr lang="ko-KR" altLang="en-US" sz="700" dirty="0" err="1">
                <a:solidFill>
                  <a:schemeClr val="bg1"/>
                </a:solidFill>
              </a:rPr>
              <a:t>흡수량을</a:t>
            </a:r>
            <a:r>
              <a:rPr lang="ko-KR" altLang="en-US" sz="700" dirty="0">
                <a:solidFill>
                  <a:schemeClr val="bg1"/>
                </a:solidFill>
              </a:rPr>
              <a:t> 산정합니다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700" b="1" dirty="0">
                <a:solidFill>
                  <a:schemeClr val="bg1"/>
                </a:solidFill>
              </a:rPr>
              <a:t>[</a:t>
            </a:r>
            <a:r>
              <a:rPr lang="ko-KR" altLang="en-US" sz="700" b="1" dirty="0">
                <a:solidFill>
                  <a:schemeClr val="bg1"/>
                </a:solidFill>
              </a:rPr>
              <a:t>폐기물</a:t>
            </a:r>
            <a:r>
              <a:rPr lang="en-US" altLang="ko-KR" sz="700" b="1" dirty="0">
                <a:solidFill>
                  <a:schemeClr val="bg1"/>
                </a:solidFill>
              </a:rPr>
              <a:t>]</a:t>
            </a:r>
            <a:r>
              <a:rPr lang="ko-KR" altLang="en-US" sz="700" dirty="0">
                <a:solidFill>
                  <a:schemeClr val="bg1"/>
                </a:solidFill>
              </a:rPr>
              <a:t> 분야는 폐수처리</a:t>
            </a:r>
            <a:r>
              <a:rPr lang="en-US" altLang="ko-KR" sz="700" dirty="0">
                <a:solidFill>
                  <a:schemeClr val="bg1"/>
                </a:solidFill>
              </a:rPr>
              <a:t>, </a:t>
            </a:r>
            <a:r>
              <a:rPr lang="ko-KR" altLang="en-US" sz="700" dirty="0">
                <a:solidFill>
                  <a:schemeClr val="bg1"/>
                </a:solidFill>
              </a:rPr>
              <a:t>기타 부문으로 구분되며 폐기물 처리 과정에서 발생하는 온실가스 배출량을 배출원별로 산정합니다</a:t>
            </a:r>
            <a:r>
              <a:rPr lang="en-US" altLang="ko-KR" sz="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500" dirty="0">
                <a:solidFill>
                  <a:schemeClr val="bg1"/>
                </a:solidFill>
              </a:rPr>
              <a:t>참고자료</a:t>
            </a:r>
            <a:r>
              <a:rPr lang="en-US" altLang="ko-KR" sz="500" dirty="0">
                <a:solidFill>
                  <a:schemeClr val="bg1"/>
                </a:solidFill>
              </a:rPr>
              <a:t>: </a:t>
            </a:r>
            <a:r>
              <a:rPr lang="ko-KR" altLang="en-US" sz="500" dirty="0">
                <a:solidFill>
                  <a:schemeClr val="bg1"/>
                </a:solidFill>
              </a:rPr>
              <a:t>온실가스 종합정보센터</a:t>
            </a:r>
            <a:r>
              <a:rPr lang="en-US" altLang="ko-KR" sz="500" dirty="0">
                <a:solidFill>
                  <a:schemeClr val="bg1"/>
                </a:solidFill>
              </a:rPr>
              <a:t>, 2022, ‘</a:t>
            </a:r>
            <a:r>
              <a:rPr lang="ko-KR" altLang="en-US" sz="500" dirty="0" err="1">
                <a:solidFill>
                  <a:schemeClr val="bg1"/>
                </a:solidFill>
              </a:rPr>
              <a:t>기초지자체</a:t>
            </a:r>
            <a:r>
              <a:rPr lang="ko-KR" altLang="en-US" sz="500" dirty="0">
                <a:solidFill>
                  <a:schemeClr val="bg1"/>
                </a:solidFill>
              </a:rPr>
              <a:t> 온실가스 인벤토리 구축 기초자료 조사 설명자료</a:t>
            </a:r>
            <a:r>
              <a:rPr lang="en-US" altLang="ko-KR" sz="500" dirty="0">
                <a:solidFill>
                  <a:schemeClr val="bg1"/>
                </a:solidFill>
              </a:rPr>
              <a:t>＇</a:t>
            </a:r>
          </a:p>
          <a:p>
            <a:pPr>
              <a:lnSpc>
                <a:spcPct val="150000"/>
              </a:lnSpc>
            </a:pPr>
            <a:endParaRPr lang="en-US" altLang="ko-KR" sz="7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8BFA4-97FC-AAA0-9E34-3F075B2F3B38}"/>
              </a:ext>
            </a:extLst>
          </p:cNvPr>
          <p:cNvSpPr txBox="1"/>
          <p:nvPr/>
        </p:nvSpPr>
        <p:spPr>
          <a:xfrm>
            <a:off x="2062970" y="1628294"/>
            <a:ext cx="3587889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지역의 탄소 현황을 한눈에</a:t>
            </a:r>
            <a:r>
              <a:rPr lang="en-US" altLang="ko-KR" sz="1200" dirty="0">
                <a:solidFill>
                  <a:schemeClr val="bg1"/>
                </a:solidFill>
              </a:rPr>
              <a:t>! </a:t>
            </a:r>
            <a:r>
              <a:rPr lang="ko-KR" altLang="en-US" sz="1200" dirty="0">
                <a:solidFill>
                  <a:schemeClr val="bg1"/>
                </a:solidFill>
              </a:rPr>
              <a:t>온실가스 인벤토리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81D9DB-3E50-1E62-C265-0D26B6FD7162}"/>
              </a:ext>
            </a:extLst>
          </p:cNvPr>
          <p:cNvSpPr txBox="1"/>
          <p:nvPr/>
        </p:nvSpPr>
        <p:spPr>
          <a:xfrm>
            <a:off x="1088828" y="300382"/>
            <a:ext cx="836632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60" normalizeH="0" baseline="0" noProof="0" dirty="0" err="1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FF0000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온실가스인벤토리</a:t>
            </a:r>
            <a:endParaRPr kumimoji="0" lang="ko-KR" altLang="en-US" sz="3000" b="0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FF0000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4D75324-8087-0507-F32F-0FEF31E4D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1582" y="3855826"/>
            <a:ext cx="3122673" cy="10991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C654FA-D847-8D3A-15DE-ADE2C470DBC3}"/>
              </a:ext>
            </a:extLst>
          </p:cNvPr>
          <p:cNvSpPr txBox="1"/>
          <p:nvPr/>
        </p:nvSpPr>
        <p:spPr>
          <a:xfrm>
            <a:off x="6686380" y="2674330"/>
            <a:ext cx="3587889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온실가스</a:t>
            </a:r>
            <a:r>
              <a:rPr lang="en-US" altLang="ko-KR" sz="1200" dirty="0">
                <a:solidFill>
                  <a:schemeClr val="bg1"/>
                </a:solidFill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어디서 얼마나 나올까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어디서 얼마나 흡수될까</a:t>
            </a:r>
            <a:r>
              <a:rPr lang="en-US" altLang="ko-KR" sz="12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98285906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10309</TotalTime>
  <Words>231</Words>
  <Application>Microsoft Office PowerPoint</Application>
  <PresentationFormat>와이드스크린</PresentationFormat>
  <Paragraphs>16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Arial</vt:lpstr>
      <vt:lpstr>맑은 고딕</vt:lpstr>
      <vt:lpstr>경기천년제목 Bold</vt:lpstr>
      <vt:lpstr>경기천년제목 Light</vt:lpstr>
      <vt:lpstr>디자인 사용자 지정</vt:lpstr>
      <vt:lpstr>1_디자인 사용자 지정</vt:lpstr>
      <vt:lpstr>2_디자인 사용자 지정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98</cp:revision>
  <dcterms:created xsi:type="dcterms:W3CDTF">2023-12-12T09:29:53Z</dcterms:created>
  <dcterms:modified xsi:type="dcterms:W3CDTF">2025-06-11T08:11:05Z</dcterms:modified>
</cp:coreProperties>
</file>