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</p:sldMasterIdLst>
  <p:notesMasterIdLst>
    <p:notesMasterId r:id="rId5"/>
  </p:notesMasterIdLst>
  <p:sldIdLst>
    <p:sldId id="317" r:id="rId3"/>
    <p:sldId id="330" r:id="rId4"/>
  </p:sldIdLst>
  <p:sldSz cx="21674138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032E5C-7B81-7539-7272-4CC02FE7BE19}" name="이 성희" initials="성이" userId="S::shlee@gri.re.kr::3bddb343-9caf-4b14-a2ff-46fb7cf940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A8D"/>
    <a:srgbClr val="D5D6E1"/>
    <a:srgbClr val="4472C4"/>
    <a:srgbClr val="FF5050"/>
    <a:srgbClr val="F6B238"/>
    <a:srgbClr val="E9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468" y="1000"/>
      </p:cViewPr>
      <p:guideLst>
        <p:guide orient="horz" pos="512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5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8DF1-4C31-4ECF-8ADC-9E344B886E11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E723-89E1-4648-A20C-3FDC5179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5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25C8D-989F-609F-BF8A-BC99B8D4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ACB368-5697-C682-DFB2-2216B2449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9D4E87-5186-F6E7-9BD1-AF4B1CF55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EC118-D6A2-DFBF-CF57-CC664EEDB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474332" y="87913"/>
            <a:ext cx="2552871" cy="2271801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481846" y="-1882"/>
            <a:ext cx="22155986" cy="2361593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76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1240753" y="36240"/>
            <a:ext cx="20433384" cy="2271805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6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833033" y="87913"/>
            <a:ext cx="2315695" cy="2271801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grpSp>
        <p:nvGrpSpPr>
          <p:cNvPr id="15" name="그래픽 6">
            <a:extLst>
              <a:ext uri="{FF2B5EF4-FFF2-40B4-BE49-F238E27FC236}">
                <a16:creationId xmlns:a16="http://schemas.microsoft.com/office/drawing/2014/main" id="{DAFC6F3E-B848-7325-72C8-89109B77E15A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6" name="그래픽 6">
              <a:extLst>
                <a:ext uri="{FF2B5EF4-FFF2-40B4-BE49-F238E27FC236}">
                  <a16:creationId xmlns:a16="http://schemas.microsoft.com/office/drawing/2014/main" id="{A64D838D-92B8-4E4C-9DB0-E06C7BB036FA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3C82BC5-4B70-57D0-6B47-8F706C8B021B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D9CD095-5A0E-584A-FF6E-A709C09E113D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945C141-7EFE-D0C6-9ADB-464BB271E54B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9CEC972-9D7B-13C1-8BCA-F49E77E68C22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래픽 6">
              <a:extLst>
                <a:ext uri="{FF2B5EF4-FFF2-40B4-BE49-F238E27FC236}">
                  <a16:creationId xmlns:a16="http://schemas.microsoft.com/office/drawing/2014/main" id="{9F385B98-A252-6E77-8B89-3CCC3233AD0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8" name="그래픽 6">
                <a:extLst>
                  <a:ext uri="{FF2B5EF4-FFF2-40B4-BE49-F238E27FC236}">
                    <a16:creationId xmlns:a16="http://schemas.microsoft.com/office/drawing/2014/main" id="{24DA42B2-209E-9735-EFAF-D493FC11FA6C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C09C4C61-EC52-8A07-14C9-E8AC49C809B1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03477B-D637-287C-208D-AB227116416A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286AEE2-68EF-0C8B-53BE-14D5C413D115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A2867E6-FB08-FFEB-87EA-24239449ADC4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A03DB027-2F6F-6F7D-E169-03B234E14153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E9943D87-468C-6AB9-04F2-4A8F6EC15F2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BEAC756-452D-E674-6BA6-B78213009E5E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554BD1E8-C0F8-25F0-B16F-FF7AF451AE17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C7D407C9-E26C-7A9E-988C-E15480D2ED83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D0570B7-5B63-AE31-22F7-66930EBB493C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E4F892DD-F9B3-C1A9-0ECA-F631D272A3C5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3726F3D7-B72B-E1E0-B97C-A25DFD48CBF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" name="그래픽 6">
                <a:extLst>
                  <a:ext uri="{FF2B5EF4-FFF2-40B4-BE49-F238E27FC236}">
                    <a16:creationId xmlns:a16="http://schemas.microsoft.com/office/drawing/2014/main" id="{3E564385-064D-9655-FF38-BFA1B16BA8FD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5100A3-D7BE-98F3-4A97-8491D6D5902D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5F8B56BE-533D-F37D-B371-B2C89FE3DAEF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2034ED16-B9CA-4911-6B83-6C98F2900116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87AB7965-61DA-E48B-D45E-6D843B0D1E1C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70014227-5B29-EE87-4CB6-3AB97886CA1A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4D20AF6-8EE9-0E0A-AC45-520C0AC0A339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E15D968-6567-0393-C834-EE26A4611C4A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A56CC9F-4EDA-0434-7B50-0CA9A3784D5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9C8C5E8-1F0F-385A-4A3D-93D41F788160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02D28EB5-C172-C4D1-DDB2-5E8E3F83A64E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900C415-0601-0A9E-C938-F119687978A4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3F7B4859-A9A9-52AF-6B0A-196032AD3659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AE30596D-DD86-343E-A3B7-7324EE15FD51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D22340C7-F5B1-B43C-4823-CDE138AFC40A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8568DE1-1E54-17B4-2F2D-66581DF0BBDD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2FFBA4D6-FBD1-3E40-C3B3-C070E75888FB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1F9FE5E-9C28-119F-CD78-00A24EF9412B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32D74EDC-1B67-B154-7CB0-E42A497C56F4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D4DF1633-8533-C445-62F4-BF673FF3735C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0F9ED0D-F304-0865-1B92-96E00AD0E529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19BF27D2-5CCB-01EC-A705-B8213438B34D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B96EA38C-AF52-DC8F-E9C5-57C42C9209FC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A5CBA43-11AB-FBFE-7D3D-B1BF7691A66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E52B040-98F0-3B32-F756-ABE522165C15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B6B99868-74A4-E16D-5D00-EA29C412AC3A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E482F53-38E9-038E-7556-38DF6814971E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DE96728-537F-7ADA-A6A1-1298200350D7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385763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4" pos="617" userDrawn="1">
          <p15:clr>
            <a:srgbClr val="F26B43"/>
          </p15:clr>
        </p15:guide>
        <p15:guide id="5" pos="13038" userDrawn="1">
          <p15:clr>
            <a:srgbClr val="F26B43"/>
          </p15:clr>
        </p15:guide>
        <p15:guide id="6" orient="horz" pos="9259" userDrawn="1">
          <p15:clr>
            <a:srgbClr val="F26B43"/>
          </p15:clr>
        </p15:guide>
        <p15:guide id="7" orient="horz" pos="1893" userDrawn="1">
          <p15:clr>
            <a:srgbClr val="F26B43"/>
          </p15:clr>
        </p15:guide>
        <p15:guide id="8" orient="horz" pos="1411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1666" userDrawn="1">
          <p15:clr>
            <a:srgbClr val="F26B43"/>
          </p15:clr>
        </p15:guide>
        <p15:guide id="11" pos="2715" userDrawn="1">
          <p15:clr>
            <a:srgbClr val="F26B43"/>
          </p15:clr>
        </p15:guide>
        <p15:guide id="12" pos="2512" userDrawn="1">
          <p15:clr>
            <a:srgbClr val="F26B43"/>
          </p15:clr>
        </p15:guide>
        <p15:guide id="13" pos="3561" userDrawn="1">
          <p15:clr>
            <a:srgbClr val="F26B43"/>
          </p15:clr>
        </p15:guide>
        <p15:guide id="14" pos="3762" userDrawn="1">
          <p15:clr>
            <a:srgbClr val="F26B43"/>
          </p15:clr>
        </p15:guide>
        <p15:guide id="15" pos="4611" userDrawn="1">
          <p15:clr>
            <a:srgbClr val="F26B43"/>
          </p15:clr>
        </p15:guide>
        <p15:guide id="16" pos="4811" userDrawn="1">
          <p15:clr>
            <a:srgbClr val="F26B43"/>
          </p15:clr>
        </p15:guide>
        <p15:guide id="17" pos="5657" userDrawn="1">
          <p15:clr>
            <a:srgbClr val="F26B43"/>
          </p15:clr>
        </p15:guide>
        <p15:guide id="18" pos="5859" userDrawn="1">
          <p15:clr>
            <a:srgbClr val="F26B43"/>
          </p15:clr>
        </p15:guide>
        <p15:guide id="19" pos="6905" userDrawn="1">
          <p15:clr>
            <a:srgbClr val="F26B43"/>
          </p15:clr>
        </p15:guide>
        <p15:guide id="20" pos="6707" userDrawn="1">
          <p15:clr>
            <a:srgbClr val="F26B43"/>
          </p15:clr>
        </p15:guide>
        <p15:guide id="21" pos="7756" userDrawn="1">
          <p15:clr>
            <a:srgbClr val="F26B43"/>
          </p15:clr>
        </p15:guide>
        <p15:guide id="22" pos="7955" userDrawn="1">
          <p15:clr>
            <a:srgbClr val="F26B43"/>
          </p15:clr>
        </p15:guide>
        <p15:guide id="23" pos="8802" userDrawn="1">
          <p15:clr>
            <a:srgbClr val="F26B43"/>
          </p15:clr>
        </p15:guide>
        <p15:guide id="24" pos="9043" userDrawn="1">
          <p15:clr>
            <a:srgbClr val="F26B43"/>
          </p15:clr>
        </p15:guide>
        <p15:guide id="25" pos="9850" userDrawn="1">
          <p15:clr>
            <a:srgbClr val="F26B43"/>
          </p15:clr>
        </p15:guide>
        <p15:guide id="26" pos="10092" userDrawn="1">
          <p15:clr>
            <a:srgbClr val="F26B43"/>
          </p15:clr>
        </p15:guide>
        <p15:guide id="27" pos="10899" userDrawn="1">
          <p15:clr>
            <a:srgbClr val="F26B43"/>
          </p15:clr>
        </p15:guide>
        <p15:guide id="28" pos="11141" userDrawn="1">
          <p15:clr>
            <a:srgbClr val="F26B43"/>
          </p15:clr>
        </p15:guide>
        <p15:guide id="29" pos="11987" userDrawn="1">
          <p15:clr>
            <a:srgbClr val="F26B43"/>
          </p15:clr>
        </p15:guide>
        <p15:guide id="30" pos="121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BE0E3-ADCC-01E3-3BC5-C4C807D39E83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" name="Gerade Verbindung 114">
            <a:extLst>
              <a:ext uri="{FF2B5EF4-FFF2-40B4-BE49-F238E27FC236}">
                <a16:creationId xmlns:a16="http://schemas.microsoft.com/office/drawing/2014/main" id="{92EC888C-95FD-8637-997A-85F66CD63DB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래픽 6">
            <a:extLst>
              <a:ext uri="{FF2B5EF4-FFF2-40B4-BE49-F238E27FC236}">
                <a16:creationId xmlns:a16="http://schemas.microsoft.com/office/drawing/2014/main" id="{7F96F6AF-0594-DC6D-AEAE-9740F3485815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0" name="그래픽 6">
              <a:extLst>
                <a:ext uri="{FF2B5EF4-FFF2-40B4-BE49-F238E27FC236}">
                  <a16:creationId xmlns:a16="http://schemas.microsoft.com/office/drawing/2014/main" id="{5F368433-7DE6-32F2-2446-213CB458F535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52926613-1B09-77A9-D383-3A63BFF96C91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BB317ACD-03E5-2FA9-9298-8E733428A811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2421BC3C-F76B-191B-0FF4-0AF7281FDFBC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F0E2374-B453-8A14-9FB8-C71601E37CC7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래픽 6">
              <a:extLst>
                <a:ext uri="{FF2B5EF4-FFF2-40B4-BE49-F238E27FC236}">
                  <a16:creationId xmlns:a16="http://schemas.microsoft.com/office/drawing/2014/main" id="{DFE1D5F8-8CF7-769E-30D0-FB7B5E50BC3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2" name="그래픽 6">
                <a:extLst>
                  <a:ext uri="{FF2B5EF4-FFF2-40B4-BE49-F238E27FC236}">
                    <a16:creationId xmlns:a16="http://schemas.microsoft.com/office/drawing/2014/main" id="{A867B5F3-0F89-2651-3C56-FAA99F87440A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865F0977-2579-E923-DE12-F823243E33B5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635EEB13-7B47-8966-A21B-85501405A15B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2CAFAFA4-2AB7-500B-FFF2-B55B8C4E2226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AF9FCBD-181A-0394-304E-BCC7E2C32F9F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EBE64B3-8B5E-CD5A-99B4-FADFB6FDBB67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61C32BE6-D04C-2954-C47C-57AF4DC13DA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6FE5107C-18F2-EA03-874B-688D2A44594A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8DD40070-573C-2F85-730C-4C46850227D8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62B48244-CE4E-F973-D0C3-186C13804A59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C65E9E0-105B-1391-8743-28109C4DCDE8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80D191CE-E7A2-10D1-FD98-9C1D45A92DF3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6247CD9C-231F-A863-CB9A-D0348995641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래픽 6">
                <a:extLst>
                  <a:ext uri="{FF2B5EF4-FFF2-40B4-BE49-F238E27FC236}">
                    <a16:creationId xmlns:a16="http://schemas.microsoft.com/office/drawing/2014/main" id="{6600D31B-7E13-FBEC-392D-4A9EC3F8E800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76B4A7D-9C09-1E61-BC82-6665CB1CD302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3628AF0-22D7-14F0-DAD3-BBF70D39BC48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EA5E6B6F-B981-1600-5013-B9D205B2A44B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61822529-730E-944B-B879-A82365634E60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D4F41FEF-8F1B-50DC-90FD-E7AC80ABD5A2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ACF7C1E-E408-35EC-D474-F63F5272435A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228CF07-0BD4-BFF2-5BF4-704FFB16AF47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971C9D68-ADB5-869F-5462-2D4ADC63032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92DEAA16-1A6A-6BFA-89C3-08D001EB2298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10551F9F-281E-5151-8758-60CF7F2C45CB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871F39B2-E994-0782-AA0B-F5B8FB1F64ED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807C6F-D5C6-27F2-1ADD-EA2C670BDD3E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BDFCA0C0-EF89-C108-9670-7C0320D152EC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CBC38597-FFAE-5629-5D50-67151D0D19A0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4E00D29-16EF-095B-24D1-483FEAAC0BBE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9DDF9090-FC14-1C9F-5A83-CDB656C7F2CA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F0DF0932-2C99-E493-9A2A-8E1A82BC19B5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D8B7817-EB4A-7FBD-2596-67620D77F886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B4A8762-A820-EF29-8072-EF03F8FC66F4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EE4C7D27-FD54-22ED-34D4-CCE7C755E6A1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245FF305-A075-3E85-EDDD-155E448F1186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46FD6400-3FEC-8C8D-7A25-0D7A9B9A2A37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65C9B58A-66C2-32E3-2608-C7FD6A523F7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773383E-322A-D709-F759-85BFF1C8B5E2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8060E2A4-D6B1-80CF-97EF-024ED4337D64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55F2BF7-303C-E2B4-1F77-83B0089CF8A4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FCA8BE2-2587-235B-E08D-CF5F4886C7D1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F9F904-68D4-F9CB-148E-DA573997A4BF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46ED20E-EE49-1B7B-7287-F81BA77CB1CC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96C6CB-DABF-BEF6-3EEC-9C4DFAC7B5EA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60957DD-1363-2AA5-B22E-9C513D4B96E9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FB0D3D-F869-BBFF-783E-186FF85066DD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1CF224-3782-DE3E-E4F6-98102B75DB0E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1BF601-72DE-4D36-5CB3-5A5A2408A1D9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576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3" pos="617" userDrawn="1">
          <p15:clr>
            <a:srgbClr val="F26B43"/>
          </p15:clr>
        </p15:guide>
        <p15:guide id="4" pos="13038" userDrawn="1">
          <p15:clr>
            <a:srgbClr val="F26B43"/>
          </p15:clr>
        </p15:guide>
        <p15:guide id="5" orient="horz" pos="9259" userDrawn="1">
          <p15:clr>
            <a:srgbClr val="F26B43"/>
          </p15:clr>
        </p15:guide>
        <p15:guide id="6" orient="horz" pos="1893" userDrawn="1">
          <p15:clr>
            <a:srgbClr val="F26B43"/>
          </p15:clr>
        </p15:guide>
        <p15:guide id="7" orient="horz" pos="1411" userDrawn="1">
          <p15:clr>
            <a:srgbClr val="F26B43"/>
          </p15:clr>
        </p15:guide>
        <p15:guide id="8" pos="1467" userDrawn="1">
          <p15:clr>
            <a:srgbClr val="F26B43"/>
          </p15:clr>
        </p15:guide>
        <p15:guide id="9" pos="1666" userDrawn="1">
          <p15:clr>
            <a:srgbClr val="F26B43"/>
          </p15:clr>
        </p15:guide>
        <p15:guide id="10" pos="2715" userDrawn="1">
          <p15:clr>
            <a:srgbClr val="F26B43"/>
          </p15:clr>
        </p15:guide>
        <p15:guide id="11" pos="2512" userDrawn="1">
          <p15:clr>
            <a:srgbClr val="F26B43"/>
          </p15:clr>
        </p15:guide>
        <p15:guide id="12" pos="3561" userDrawn="1">
          <p15:clr>
            <a:srgbClr val="F26B43"/>
          </p15:clr>
        </p15:guide>
        <p15:guide id="13" pos="3762" userDrawn="1">
          <p15:clr>
            <a:srgbClr val="F26B43"/>
          </p15:clr>
        </p15:guide>
        <p15:guide id="14" pos="4611" userDrawn="1">
          <p15:clr>
            <a:srgbClr val="F26B43"/>
          </p15:clr>
        </p15:guide>
        <p15:guide id="15" pos="4811" userDrawn="1">
          <p15:clr>
            <a:srgbClr val="F26B43"/>
          </p15:clr>
        </p15:guide>
        <p15:guide id="16" pos="5657" userDrawn="1">
          <p15:clr>
            <a:srgbClr val="F26B43"/>
          </p15:clr>
        </p15:guide>
        <p15:guide id="17" pos="5859" userDrawn="1">
          <p15:clr>
            <a:srgbClr val="F26B43"/>
          </p15:clr>
        </p15:guide>
        <p15:guide id="18" pos="6905" userDrawn="1">
          <p15:clr>
            <a:srgbClr val="F26B43"/>
          </p15:clr>
        </p15:guide>
        <p15:guide id="19" pos="6707" userDrawn="1">
          <p15:clr>
            <a:srgbClr val="F26B43"/>
          </p15:clr>
        </p15:guide>
        <p15:guide id="20" pos="7756" userDrawn="1">
          <p15:clr>
            <a:srgbClr val="F26B43"/>
          </p15:clr>
        </p15:guide>
        <p15:guide id="21" pos="7955" userDrawn="1">
          <p15:clr>
            <a:srgbClr val="F26B43"/>
          </p15:clr>
        </p15:guide>
        <p15:guide id="22" pos="8802" userDrawn="1">
          <p15:clr>
            <a:srgbClr val="F26B43"/>
          </p15:clr>
        </p15:guide>
        <p15:guide id="23" pos="9043" userDrawn="1">
          <p15:clr>
            <a:srgbClr val="F26B43"/>
          </p15:clr>
        </p15:guide>
        <p15:guide id="24" pos="9850" userDrawn="1">
          <p15:clr>
            <a:srgbClr val="F26B43"/>
          </p15:clr>
        </p15:guide>
        <p15:guide id="25" pos="10092" userDrawn="1">
          <p15:clr>
            <a:srgbClr val="F26B43"/>
          </p15:clr>
        </p15:guide>
        <p15:guide id="26" pos="10899" userDrawn="1">
          <p15:clr>
            <a:srgbClr val="F26B43"/>
          </p15:clr>
        </p15:guide>
        <p15:guide id="27" pos="11141" userDrawn="1">
          <p15:clr>
            <a:srgbClr val="F26B43"/>
          </p15:clr>
        </p15:guide>
        <p15:guide id="28" pos="11987" userDrawn="1">
          <p15:clr>
            <a:srgbClr val="F26B43"/>
          </p15:clr>
        </p15:guide>
        <p15:guide id="29" pos="121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시나리오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26217" y="1392073"/>
            <a:ext cx="20221704" cy="1801503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기후변화 미래 시나리오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9117" y="2256773"/>
            <a:ext cx="19543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기후변화 시나리오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(SSP-RCP)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인구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 등의 사회경제 경로와 온실가스 농도 경로를 조합하여 미래 기후 조건을 설정하는 데 사용됩니다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이러한 시나리오를 바탕으로 지구시스템모델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(GCM)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2050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2100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년의 기온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 등 주요 기후 변화를 과학적으로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시뮬레이션합니다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특히 온실가스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에어로졸 등 인위적 요인이 기후에 미치는 영향을 반영하여 미래 기후 정보를 제공합니다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 정보는 경기도가 기후변화로 인한 피해를 사전에 예측하고 최소화하는 데 활용될 수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B6FC4-B66C-D2A1-4914-670C6A339B24}"/>
              </a:ext>
            </a:extLst>
          </p:cNvPr>
          <p:cNvSpPr txBox="1"/>
          <p:nvPr/>
        </p:nvSpPr>
        <p:spPr>
          <a:xfrm>
            <a:off x="-4159507" y="1461827"/>
            <a:ext cx="4352474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시나리오 소개 하나씩</a:t>
            </a:r>
            <a:r>
              <a:rPr lang="en-US" altLang="ko-KR" dirty="0"/>
              <a:t>(2</a:t>
            </a:r>
            <a:r>
              <a:rPr lang="ko-KR" altLang="en-US" dirty="0"/>
              <a:t>분할</a:t>
            </a:r>
            <a:r>
              <a:rPr lang="en-US" altLang="ko-KR" dirty="0"/>
              <a:t>x)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스크롤로 보여주기</a:t>
            </a:r>
          </a:p>
        </p:txBody>
      </p:sp>
      <p:sp>
        <p:nvSpPr>
          <p:cNvPr id="7" name="모서리가 둥근 직사각형 62">
            <a:extLst>
              <a:ext uri="{FF2B5EF4-FFF2-40B4-BE49-F238E27FC236}">
                <a16:creationId xmlns:a16="http://schemas.microsoft.com/office/drawing/2014/main" id="{6A3EE93C-52C8-8FC6-C97A-C9E4AA553B51}"/>
              </a:ext>
            </a:extLst>
          </p:cNvPr>
          <p:cNvSpPr/>
          <p:nvPr/>
        </p:nvSpPr>
        <p:spPr>
          <a:xfrm>
            <a:off x="726216" y="3361068"/>
            <a:ext cx="20221703" cy="6170484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270AB-F554-ECB0-CDB0-60EC9E3E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8" y="3467878"/>
            <a:ext cx="577596" cy="564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DD78C6-9B75-9F08-CE42-D74CCB1CDAC1}"/>
              </a:ext>
            </a:extLst>
          </p:cNvPr>
          <p:cNvSpPr txBox="1"/>
          <p:nvPr/>
        </p:nvSpPr>
        <p:spPr>
          <a:xfrm>
            <a:off x="1634214" y="3457572"/>
            <a:ext cx="539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SSP</a:t>
            </a:r>
            <a:r>
              <a:rPr lang="en-US" altLang="ko-KR" sz="3200" b="1" strike="sngStrike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공동사회경제</a:t>
            </a:r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5D465-F4E8-E32E-5E45-A73A801F5F58}"/>
              </a:ext>
            </a:extLst>
          </p:cNvPr>
          <p:cNvSpPr txBox="1"/>
          <p:nvPr/>
        </p:nvSpPr>
        <p:spPr>
          <a:xfrm>
            <a:off x="1105932" y="4337894"/>
            <a:ext cx="1955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IPCC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평가보고서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(2021)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 사용된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SSP(Shared Socioeconomic Pathways)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시나리오는 인구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교육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기술 발전 등 사회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기술 요소의 변화 경로를 바탕으로 기후 변화의 사회경제적 배경을 설명하기 위해 개발된 시나리오 체계입니다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SSP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기후 변화가 사회와 경제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기술 발전에 어떤 영향을 주고받는지를 통합적으로 탐색할 수 있도록 구성되어 있으며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대표적으로 다섯 가지 경로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(SSP1~SSP5)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 제시됩니다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 시나리오는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RCP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시나리오와 결합하여 다양한 기후변화 시나리오 분석에 활용됨으로써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 변화의 원인과 결과를 보다 정교하게 이해하는 데 기여하고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46C72-2FB0-8C13-5E35-405A389B3E7E}"/>
              </a:ext>
            </a:extLst>
          </p:cNvPr>
          <p:cNvSpPr txBox="1"/>
          <p:nvPr/>
        </p:nvSpPr>
        <p:spPr>
          <a:xfrm>
            <a:off x="-4531976" y="11406513"/>
            <a:ext cx="4204997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관련 표</a:t>
            </a:r>
            <a:endParaRPr lang="en-US" altLang="ko-KR" dirty="0"/>
          </a:p>
          <a:p>
            <a:r>
              <a:rPr lang="ko-KR" altLang="en-US" dirty="0"/>
              <a:t>전승호 박사님 새로 추가예정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55FEF-BE75-C7FF-43CD-AD92D147F5FD}"/>
              </a:ext>
            </a:extLst>
          </p:cNvPr>
          <p:cNvSpPr txBox="1"/>
          <p:nvPr/>
        </p:nvSpPr>
        <p:spPr>
          <a:xfrm>
            <a:off x="-4531976" y="9002550"/>
            <a:ext cx="4331635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시나리오 관련 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전승호 박사님 다시 작성예정</a:t>
            </a:r>
          </a:p>
        </p:txBody>
      </p:sp>
      <p:pic>
        <p:nvPicPr>
          <p:cNvPr id="1026" name="Picture 2" descr="[ SSP 시나리오의 구성과 내용(O’Nell et al., 2014) ]">
            <a:extLst>
              <a:ext uri="{FF2B5EF4-FFF2-40B4-BE49-F238E27FC236}">
                <a16:creationId xmlns:a16="http://schemas.microsoft.com/office/drawing/2014/main" id="{0DD2EA6C-6841-49D7-0B74-CE3E8065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5455518"/>
            <a:ext cx="6572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8C55E8-D30C-960C-AF9F-F79D26327BD0}"/>
              </a:ext>
            </a:extLst>
          </p:cNvPr>
          <p:cNvSpPr txBox="1"/>
          <p:nvPr/>
        </p:nvSpPr>
        <p:spPr>
          <a:xfrm>
            <a:off x="6042541" y="9716368"/>
            <a:ext cx="880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출처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http://www.climate.go.kr/home/CCS/contents_2021/Definition.html#;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모서리가 둥근 직사각형 61">
            <a:extLst>
              <a:ext uri="{FF2B5EF4-FFF2-40B4-BE49-F238E27FC236}">
                <a16:creationId xmlns:a16="http://schemas.microsoft.com/office/drawing/2014/main" id="{9D11FF9C-0358-4145-70C3-B2A835513FE0}"/>
              </a:ext>
            </a:extLst>
          </p:cNvPr>
          <p:cNvSpPr/>
          <p:nvPr/>
        </p:nvSpPr>
        <p:spPr>
          <a:xfrm>
            <a:off x="726217" y="10294604"/>
            <a:ext cx="20221704" cy="5487420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80BC643-A6B6-E18B-775B-B214428F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5" y="10484218"/>
            <a:ext cx="577596" cy="5641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A342F0-A193-C56B-4163-94700D62FA2E}"/>
              </a:ext>
            </a:extLst>
          </p:cNvPr>
          <p:cNvSpPr txBox="1"/>
          <p:nvPr/>
        </p:nvSpPr>
        <p:spPr>
          <a:xfrm>
            <a:off x="1528551" y="10473912"/>
            <a:ext cx="539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RCP(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대표농도경로</a:t>
            </a:r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AC850-B9F8-0E20-D080-2842445E78ED}"/>
              </a:ext>
            </a:extLst>
          </p:cNvPr>
          <p:cNvSpPr txBox="1"/>
          <p:nvPr/>
        </p:nvSpPr>
        <p:spPr>
          <a:xfrm>
            <a:off x="1034390" y="11238986"/>
            <a:ext cx="1962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IPCC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평가보고서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(2013)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 사용된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RCP(Representative Concentration Pathway)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시나리오는 미래 기후 변화를 예측하기 위해 설정된 온실가스의 대표 농도 경로입니다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RCP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2100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년까지의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복사강제력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수준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(W/m²)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 따라 여러 경로를 제시하며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그중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RCP2.6, RCP4.5, RCP6.0, RCP8.5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등이 대표적인 예시입니다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이러한 시나리오는 온실가스 농도 변화에 따른 기후 반응을 과학적으로 분석하는 데 활용됩니다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00B0D17-D7EF-E800-00E3-0DC8B1F57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879" y="12104669"/>
            <a:ext cx="935838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5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1C08D-1F7E-36C7-6192-17A0C758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F776AD-43EF-EF2A-43A1-3EA825A1E44F}"/>
              </a:ext>
            </a:extLst>
          </p:cNvPr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시나리오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857A37C6-C496-CB3F-1288-D16F3CA970D2}"/>
              </a:ext>
            </a:extLst>
          </p:cNvPr>
          <p:cNvSpPr/>
          <p:nvPr/>
        </p:nvSpPr>
        <p:spPr>
          <a:xfrm>
            <a:off x="726217" y="2292659"/>
            <a:ext cx="20221704" cy="6698941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EDABD41-8876-969D-4AD8-5F24E289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5" y="1565834"/>
            <a:ext cx="577596" cy="56416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A3435A6-F08D-E934-B75B-F84329AF37FA}"/>
              </a:ext>
            </a:extLst>
          </p:cNvPr>
          <p:cNvSpPr txBox="1"/>
          <p:nvPr/>
        </p:nvSpPr>
        <p:spPr>
          <a:xfrm>
            <a:off x="1528551" y="1555528"/>
            <a:ext cx="726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SSP-RCP 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분석 사례 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C41C3FA-6241-1E8C-D379-420CA24CD7FC}"/>
              </a:ext>
            </a:extLst>
          </p:cNvPr>
          <p:cNvSpPr/>
          <p:nvPr/>
        </p:nvSpPr>
        <p:spPr>
          <a:xfrm>
            <a:off x="954121" y="2407783"/>
            <a:ext cx="9609246" cy="2906660"/>
          </a:xfrm>
          <a:prstGeom prst="roundRect">
            <a:avLst>
              <a:gd name="adj" fmla="val 399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A49B35AE-F89A-5A1F-CE31-BA1689B49A06}"/>
              </a:ext>
            </a:extLst>
          </p:cNvPr>
          <p:cNvSpPr/>
          <p:nvPr/>
        </p:nvSpPr>
        <p:spPr>
          <a:xfrm>
            <a:off x="10948390" y="2407783"/>
            <a:ext cx="9714320" cy="2906660"/>
          </a:xfrm>
          <a:prstGeom prst="roundRect">
            <a:avLst>
              <a:gd name="adj" fmla="val 481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91A311-0C00-1B54-CA3F-8BD6723B6872}"/>
              </a:ext>
            </a:extLst>
          </p:cNvPr>
          <p:cNvSpPr txBox="1"/>
          <p:nvPr/>
        </p:nvSpPr>
        <p:spPr>
          <a:xfrm>
            <a:off x="1119118" y="2566571"/>
            <a:ext cx="944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SSP-RCP</a:t>
            </a:r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기후변화 시나리오 기반 한반도의 평균 기온 및 온량지수 변화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B3F888-6703-5CC8-CD93-C0FAF555C840}"/>
              </a:ext>
            </a:extLst>
          </p:cNvPr>
          <p:cNvSpPr txBox="1"/>
          <p:nvPr/>
        </p:nvSpPr>
        <p:spPr>
          <a:xfrm>
            <a:off x="1119116" y="3094877"/>
            <a:ext cx="927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 논문은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SSP-RCP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시나리오를 바탕으로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세기 한반도의 평균 기온과 온량지수 변화를 분석한 연구다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고탄소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시나리오에서는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2100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년까지 기온이 최대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6.2℃,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온량지수는 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64%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상승할 것으로 전망하고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FDD909A6-E5AC-C34A-1690-486956CC928F}"/>
              </a:ext>
            </a:extLst>
          </p:cNvPr>
          <p:cNvSpPr/>
          <p:nvPr/>
        </p:nvSpPr>
        <p:spPr>
          <a:xfrm>
            <a:off x="8366078" y="4608893"/>
            <a:ext cx="202669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137CFE1B-0FCC-EDEC-4FB2-8791DE4B2021}"/>
              </a:ext>
            </a:extLst>
          </p:cNvPr>
          <p:cNvSpPr/>
          <p:nvPr/>
        </p:nvSpPr>
        <p:spPr>
          <a:xfrm>
            <a:off x="18497573" y="4608893"/>
            <a:ext cx="202669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258E62-CFF1-A015-C53C-63DDA7E00042}"/>
              </a:ext>
            </a:extLst>
          </p:cNvPr>
          <p:cNvSpPr txBox="1"/>
          <p:nvPr/>
        </p:nvSpPr>
        <p:spPr>
          <a:xfrm>
            <a:off x="11112166" y="2566570"/>
            <a:ext cx="767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연안어업의 기후변화 피해비용 분석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EA2F44-211F-7FCC-B99E-968095467CE7}"/>
              </a:ext>
            </a:extLst>
          </p:cNvPr>
          <p:cNvSpPr txBox="1"/>
          <p:nvPr/>
        </p:nvSpPr>
        <p:spPr>
          <a:xfrm>
            <a:off x="11112165" y="3094877"/>
            <a:ext cx="927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 논문은 기후변화가 연안어업에 미치는 피해비용을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기반으로 추정한 연구다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고배출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시나리오에서는 어획량 감소로 인해 연안어업 피해가 크게 증가할 것으로 나타났다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5248D-4A39-551D-906C-35817500C93B}"/>
              </a:ext>
            </a:extLst>
          </p:cNvPr>
          <p:cNvSpPr txBox="1"/>
          <p:nvPr/>
        </p:nvSpPr>
        <p:spPr>
          <a:xfrm>
            <a:off x="-6197530" y="3921616"/>
            <a:ext cx="6197530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n-ea"/>
              </a:defRPr>
            </a:lvl1pPr>
          </a:lstStyle>
          <a:p>
            <a:r>
              <a:rPr lang="ko-KR" altLang="en-US" sz="2400" dirty="0"/>
              <a:t>관련 레퍼런스 추가</a:t>
            </a:r>
            <a:r>
              <a:rPr lang="en-US" altLang="ko-KR" sz="2400" dirty="0"/>
              <a:t>(</a:t>
            </a:r>
            <a:r>
              <a:rPr lang="ko-KR" altLang="en-US" sz="2400" dirty="0"/>
              <a:t>대략적 내용</a:t>
            </a:r>
            <a:r>
              <a:rPr lang="en-US" altLang="ko-KR" sz="2400" dirty="0"/>
              <a:t>?_1~2</a:t>
            </a:r>
            <a:r>
              <a:rPr lang="ko-KR" altLang="en-US" sz="2400" dirty="0"/>
              <a:t>문장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 err="1"/>
              <a:t>폴더명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 err="1"/>
              <a:t>선행연구_SSPRCP_전승호</a:t>
            </a:r>
            <a:r>
              <a:rPr lang="en-US" altLang="ko-KR" sz="2400" dirty="0"/>
              <a:t>”</a:t>
            </a:r>
            <a:endParaRPr lang="ko-KR" altLang="en-US" sz="2400" dirty="0"/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45E83334-FB52-5BDF-3782-1798A858E9DF}"/>
              </a:ext>
            </a:extLst>
          </p:cNvPr>
          <p:cNvSpPr/>
          <p:nvPr/>
        </p:nvSpPr>
        <p:spPr>
          <a:xfrm>
            <a:off x="954121" y="5881740"/>
            <a:ext cx="9609246" cy="2906660"/>
          </a:xfrm>
          <a:prstGeom prst="roundRect">
            <a:avLst>
              <a:gd name="adj" fmla="val 399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71">
            <a:extLst>
              <a:ext uri="{FF2B5EF4-FFF2-40B4-BE49-F238E27FC236}">
                <a16:creationId xmlns:a16="http://schemas.microsoft.com/office/drawing/2014/main" id="{F2A09D6B-F43A-3782-4F1C-20946027AB3E}"/>
              </a:ext>
            </a:extLst>
          </p:cNvPr>
          <p:cNvSpPr/>
          <p:nvPr/>
        </p:nvSpPr>
        <p:spPr>
          <a:xfrm>
            <a:off x="10948390" y="5881740"/>
            <a:ext cx="9714320" cy="2906660"/>
          </a:xfrm>
          <a:prstGeom prst="roundRect">
            <a:avLst>
              <a:gd name="adj" fmla="val 481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15903-A52E-FA44-AF5D-0145A2A19C10}"/>
              </a:ext>
            </a:extLst>
          </p:cNvPr>
          <p:cNvSpPr txBox="1"/>
          <p:nvPr/>
        </p:nvSpPr>
        <p:spPr>
          <a:xfrm>
            <a:off x="1119117" y="6040527"/>
            <a:ext cx="76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고해상도</a:t>
            </a:r>
            <a:r>
              <a:rPr lang="en-US" altLang="ko-KR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(1km) SSP-RCP</a:t>
            </a:r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기반 한반도의 벼 기후생산력지수 변화 전망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656F6-2CAB-BF1D-82D5-182C64ED59C3}"/>
              </a:ext>
            </a:extLst>
          </p:cNvPr>
          <p:cNvSpPr txBox="1"/>
          <p:nvPr/>
        </p:nvSpPr>
        <p:spPr>
          <a:xfrm>
            <a:off x="1119116" y="6911734"/>
            <a:ext cx="927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 논문은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SSP-RCP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1km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고해상도 기후자료를 활용해 한반도 벼의 기후생산성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(CYP)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변화를 분석한 연구다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온난화가 심한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SSP585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시나리오에서는 벼의 최적 출수일이 늦어지고 생산성은 감소해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감축의 필요성과 기후적응 대책의 중요성이 강조된다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모서리가 둥근 직사각형 26">
            <a:extLst>
              <a:ext uri="{FF2B5EF4-FFF2-40B4-BE49-F238E27FC236}">
                <a16:creationId xmlns:a16="http://schemas.microsoft.com/office/drawing/2014/main" id="{691EAA37-8F69-FB97-DC99-72BD01C2E094}"/>
              </a:ext>
            </a:extLst>
          </p:cNvPr>
          <p:cNvSpPr/>
          <p:nvPr/>
        </p:nvSpPr>
        <p:spPr>
          <a:xfrm>
            <a:off x="8366078" y="8082850"/>
            <a:ext cx="202669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sp>
        <p:nvSpPr>
          <p:cNvPr id="14" name="모서리가 둥근 직사각형 73">
            <a:extLst>
              <a:ext uri="{FF2B5EF4-FFF2-40B4-BE49-F238E27FC236}">
                <a16:creationId xmlns:a16="http://schemas.microsoft.com/office/drawing/2014/main" id="{0A4B2A84-C381-DEA9-3400-54D540D14202}"/>
              </a:ext>
            </a:extLst>
          </p:cNvPr>
          <p:cNvSpPr/>
          <p:nvPr/>
        </p:nvSpPr>
        <p:spPr>
          <a:xfrm>
            <a:off x="18497573" y="8082850"/>
            <a:ext cx="202669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FB750-0E16-E4C0-25B6-DC16840EC516}"/>
              </a:ext>
            </a:extLst>
          </p:cNvPr>
          <p:cNvSpPr txBox="1"/>
          <p:nvPr/>
        </p:nvSpPr>
        <p:spPr>
          <a:xfrm>
            <a:off x="11112166" y="6167527"/>
            <a:ext cx="943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RCP-SSP </a:t>
            </a:r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매트릭스를 적용한 우리나라 기후변화의 피해비용 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85DF3-A1A9-B8FD-9FC4-9D37E81D957F}"/>
              </a:ext>
            </a:extLst>
          </p:cNvPr>
          <p:cNvSpPr txBox="1"/>
          <p:nvPr/>
        </p:nvSpPr>
        <p:spPr>
          <a:xfrm>
            <a:off x="11112164" y="6911734"/>
            <a:ext cx="9273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 논문은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PAGE09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통합모형을 이용해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RCP-SSP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조합별로 우리나라의 기후변화 피해비용을 정량적으로 산정한 연구다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그 결과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고배출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저적응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시나리오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(RCP8.5–SSP3)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2100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피해비용이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GDP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5.22%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 이를 수 있는 반면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저배출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고적응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시나리오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(RCP2.6–SSP1)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0.88%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줄어드는 것으로 나타났다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76307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546</Words>
  <Application>Microsoft Office PowerPoint</Application>
  <PresentationFormat>사용자 지정</PresentationFormat>
  <Paragraphs>32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Noto Sans KR</vt:lpstr>
      <vt:lpstr>경기천년제목 Bold</vt:lpstr>
      <vt:lpstr>경기천년제목 Light</vt:lpstr>
      <vt:lpstr>맑은 고딕</vt:lpstr>
      <vt:lpstr>Arial</vt:lpstr>
      <vt:lpstr>Calibri</vt:lpstr>
      <vt:lpstr>Calibri Light</vt:lpstr>
      <vt:lpstr>디자인 사용자 지정</vt:lpstr>
      <vt:lpstr>Office 2013 - 2022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전 승호</cp:lastModifiedBy>
  <cp:revision>221</cp:revision>
  <dcterms:created xsi:type="dcterms:W3CDTF">2023-12-12T09:29:53Z</dcterms:created>
  <dcterms:modified xsi:type="dcterms:W3CDTF">2025-04-18T01:14:33Z</dcterms:modified>
</cp:coreProperties>
</file>