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1" r:id="rId1"/>
  </p:sldMasterIdLst>
  <p:notesMasterIdLst>
    <p:notesMasterId r:id="rId9"/>
  </p:notesMasterIdLst>
  <p:handoutMasterIdLst>
    <p:handoutMasterId r:id="rId10"/>
  </p:handoutMasterIdLst>
  <p:sldIdLst>
    <p:sldId id="321" r:id="rId2"/>
    <p:sldId id="331" r:id="rId3"/>
    <p:sldId id="332" r:id="rId4"/>
    <p:sldId id="333" r:id="rId5"/>
    <p:sldId id="334" r:id="rId6"/>
    <p:sldId id="335" r:id="rId7"/>
    <p:sldId id="330" r:id="rId8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1F65EA-461F-D0EB-6C51-3934BAAE5602}" name="은희 이" initials="은이" userId="660d60ec1eacaf9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CBAD"/>
    <a:srgbClr val="FFFFFF"/>
    <a:srgbClr val="5B9BD5"/>
    <a:srgbClr val="E7E6E6"/>
    <a:srgbClr val="F2F2F2"/>
    <a:srgbClr val="FAFAFA"/>
    <a:srgbClr val="F4F8FB"/>
    <a:srgbClr val="D9D9D9"/>
    <a:srgbClr val="474747"/>
    <a:srgbClr val="FFFF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84" autoAdjust="0"/>
    <p:restoredTop sz="97384" autoAdjust="0"/>
  </p:normalViewPr>
  <p:slideViewPr>
    <p:cSldViewPr snapToGrid="0">
      <p:cViewPr>
        <p:scale>
          <a:sx n="125" d="100"/>
          <a:sy n="125" d="100"/>
        </p:scale>
        <p:origin x="295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276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B9CFB0-BCA9-4570-BBC6-9C2684F7EA69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CC6DF8-7629-4380-9CC5-68F1F104AE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9075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3F86A-8152-4198-942A-719B9DB78762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B5236-8FE2-4904-90ED-5216C4222F8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300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>
          <a:extLst>
            <a:ext uri="{FF2B5EF4-FFF2-40B4-BE49-F238E27FC236}">
              <a16:creationId xmlns:a16="http://schemas.microsoft.com/office/drawing/2014/main" id="{4CC3025E-9E50-9018-8148-95FC1EC8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>
            <a:extLst>
              <a:ext uri="{FF2B5EF4-FFF2-40B4-BE49-F238E27FC236}">
                <a16:creationId xmlns:a16="http://schemas.microsoft.com/office/drawing/2014/main" id="{2B3A56C2-7881-18F3-DD46-DFADDA4C0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>
            <a:extLst>
              <a:ext uri="{FF2B5EF4-FFF2-40B4-BE49-F238E27FC236}">
                <a16:creationId xmlns:a16="http://schemas.microsoft.com/office/drawing/2014/main" id="{711D30BD-6547-4EF2-516E-25F9E8AA4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64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 flipV="1">
            <a:off x="339725" y="6257503"/>
            <a:ext cx="9226800" cy="1375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 userDrawn="1"/>
        </p:nvCxnSpPr>
        <p:spPr>
          <a:xfrm flipV="1">
            <a:off x="353164" y="496610"/>
            <a:ext cx="9208349" cy="7620"/>
          </a:xfrm>
          <a:prstGeom prst="line">
            <a:avLst/>
          </a:prstGeom>
          <a:ln w="25400" cmpd="dbl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 userDrawn="1"/>
        </p:nvSpPr>
        <p:spPr>
          <a:xfrm>
            <a:off x="8218978" y="265778"/>
            <a:ext cx="1357103" cy="230832"/>
          </a:xfrm>
          <a:prstGeom prst="rect">
            <a:avLst/>
          </a:prstGeom>
          <a:noFill/>
        </p:spPr>
        <p:txBody>
          <a:bodyPr wrap="none" rIns="0" rtlCol="0">
            <a:spAutoFit/>
          </a:bodyPr>
          <a:lstStyle/>
          <a:p>
            <a:pPr algn="r"/>
            <a:r>
              <a:rPr lang="ko-KR" altLang="en-US" sz="900" baseline="0" dirty="0">
                <a:latin typeface="+mn-ea"/>
                <a:ea typeface="+mn-ea"/>
              </a:rPr>
              <a:t>화면목록정의서</a:t>
            </a:r>
            <a:r>
              <a:rPr lang="en-US" altLang="ko-KR" sz="900" baseline="0" dirty="0">
                <a:latin typeface="+mn-ea"/>
                <a:ea typeface="+mn-ea"/>
              </a:rPr>
              <a:t> [</a:t>
            </a:r>
            <a:r>
              <a:rPr lang="ko-KR" altLang="en-US" sz="900" baseline="0" dirty="0">
                <a:latin typeface="+mn-ea"/>
                <a:ea typeface="+mn-ea"/>
              </a:rPr>
              <a:t>업무명</a:t>
            </a:r>
            <a:r>
              <a:rPr lang="en-US" altLang="ko-KR" sz="900" baseline="0" dirty="0">
                <a:latin typeface="+mn-ea"/>
                <a:ea typeface="+mn-ea"/>
              </a:rPr>
              <a:t>]</a:t>
            </a:r>
            <a:endParaRPr lang="ko-KR" altLang="en-US" sz="900" dirty="0"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43EA16-2991-4D90-BBAA-F02D0C5D77DE}"/>
              </a:ext>
            </a:extLst>
          </p:cNvPr>
          <p:cNvSpPr txBox="1"/>
          <p:nvPr userDrawn="1"/>
        </p:nvSpPr>
        <p:spPr>
          <a:xfrm>
            <a:off x="360784" y="265778"/>
            <a:ext cx="3505127" cy="230832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ko-KR" altLang="en-US" sz="900" dirty="0">
                <a:latin typeface="+mn-ea"/>
                <a:ea typeface="+mn-ea"/>
              </a:rPr>
              <a:t>경기도 광역 도시생태현황지도 및 </a:t>
            </a:r>
            <a:r>
              <a:rPr lang="en-US" altLang="ko-KR" sz="900" dirty="0">
                <a:latin typeface="+mn-ea"/>
                <a:ea typeface="+mn-ea"/>
              </a:rPr>
              <a:t>RE100 </a:t>
            </a:r>
            <a:r>
              <a:rPr lang="ko-KR" altLang="en-US" sz="900" dirty="0">
                <a:latin typeface="+mn-ea"/>
                <a:ea typeface="+mn-ea"/>
              </a:rPr>
              <a:t>플랫폼 서비스 구축 사업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D4BA138D-8BF3-45AA-8C14-CD93FA70CA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60" y="6325605"/>
            <a:ext cx="1464958" cy="257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">
            <a:extLst>
              <a:ext uri="{FF2B5EF4-FFF2-40B4-BE49-F238E27FC236}">
                <a16:creationId xmlns:a16="http://schemas.microsoft.com/office/drawing/2014/main" id="{A8652C38-20EA-4FC2-B912-FB11520522E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4287" y="6361390"/>
            <a:ext cx="1357226" cy="25759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50224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4875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950"/>
            </a:lvl1pPr>
            <a:lvl2pPr lvl="1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25"/>
            </a:lvl2pPr>
            <a:lvl3pPr lvl="2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463"/>
            </a:lvl3pPr>
            <a:lvl4pPr lvl="3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64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4051825" y="6346403"/>
            <a:ext cx="1800000" cy="216000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tx1"/>
                </a:solidFill>
                <a:latin typeface="HY신명조" panose="02030600000101010101" pitchFamily="18" charset="-127"/>
                <a:ea typeface="HY신명조" panose="02030600000101010101" pitchFamily="18" charset="-127"/>
              </a:defRPr>
            </a:lvl1pPr>
          </a:lstStyle>
          <a:p>
            <a:fld id="{5DEB3839-A092-47CB-8975-4A9264038C2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929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7" userDrawn="1">
          <p15:clr>
            <a:srgbClr val="F26B43"/>
          </p15:clr>
        </p15:guide>
        <p15:guide id="2" pos="6023" userDrawn="1">
          <p15:clr>
            <a:srgbClr val="F26B43"/>
          </p15:clr>
        </p15:guide>
        <p15:guide id="3" orient="horz" pos="187" userDrawn="1">
          <p15:clr>
            <a:srgbClr val="F26B43"/>
          </p15:clr>
        </p15:guide>
        <p15:guide id="4" orient="horz" pos="436" userDrawn="1">
          <p15:clr>
            <a:srgbClr val="F26B43"/>
          </p15:clr>
        </p15:guide>
        <p15:guide id="5" orient="horz" pos="3861" userDrawn="1">
          <p15:clr>
            <a:srgbClr val="F26B43"/>
          </p15:clr>
        </p15:guide>
        <p15:guide id="6" orient="horz" pos="413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>
          <a:extLst>
            <a:ext uri="{FF2B5EF4-FFF2-40B4-BE49-F238E27FC236}">
              <a16:creationId xmlns:a16="http://schemas.microsoft.com/office/drawing/2014/main" id="{10BEEB03-CDBA-1148-DA6A-244D65F89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ACA74CAC-59A6-19D2-F842-4E9161965D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23"/>
          <a:stretch/>
        </p:blipFill>
        <p:spPr>
          <a:xfrm>
            <a:off x="0" y="1238250"/>
            <a:ext cx="9906000" cy="4675922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4BBCFCE-6123-6A2E-5761-205D6B7AFFE2}"/>
              </a:ext>
            </a:extLst>
          </p:cNvPr>
          <p:cNvSpPr/>
          <p:nvPr/>
        </p:nvSpPr>
        <p:spPr>
          <a:xfrm>
            <a:off x="504824" y="6052738"/>
            <a:ext cx="2190750" cy="546977"/>
          </a:xfrm>
          <a:prstGeom prst="wedgeRectCallout">
            <a:avLst>
              <a:gd name="adj1" fmla="val -51251"/>
              <a:gd name="adj2" fmla="val -14865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이쪽은 의미 없는 여백 </a:t>
            </a:r>
            <a:r>
              <a:rPr lang="ko-KR" altLang="en-US" sz="1100" dirty="0" err="1">
                <a:solidFill>
                  <a:schemeClr val="tx1"/>
                </a:solidFill>
              </a:rPr>
              <a:t>인것</a:t>
            </a:r>
            <a:r>
              <a:rPr lang="ko-KR" altLang="en-US" sz="1100" dirty="0">
                <a:solidFill>
                  <a:schemeClr val="tx1"/>
                </a:solidFill>
              </a:rPr>
              <a:t> 같은데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나중에 없어지나요</a:t>
            </a:r>
            <a:r>
              <a:rPr lang="en-US" altLang="ko-KR" sz="1100" dirty="0">
                <a:solidFill>
                  <a:schemeClr val="tx1"/>
                </a:solidFill>
              </a:rPr>
              <a:t>? (</a:t>
            </a:r>
            <a:r>
              <a:rPr lang="ko-KR" altLang="en-US" sz="1100" dirty="0">
                <a:solidFill>
                  <a:schemeClr val="tx1"/>
                </a:solidFill>
              </a:rPr>
              <a:t>오른쪽 </a:t>
            </a:r>
            <a:r>
              <a:rPr lang="en-US" altLang="ko-KR" sz="1100" dirty="0">
                <a:solidFill>
                  <a:schemeClr val="tx1"/>
                </a:solidFill>
              </a:rPr>
              <a:t>bar 2</a:t>
            </a:r>
            <a:r>
              <a:rPr lang="ko-KR" altLang="en-US" sz="1100" dirty="0">
                <a:solidFill>
                  <a:schemeClr val="tx1"/>
                </a:solidFill>
              </a:rPr>
              <a:t>개도 다 같은 경우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9BFFA2F-5324-0A52-8C44-A549A5812E7D}"/>
              </a:ext>
            </a:extLst>
          </p:cNvPr>
          <p:cNvSpPr/>
          <p:nvPr/>
        </p:nvSpPr>
        <p:spPr>
          <a:xfrm>
            <a:off x="304799" y="2829520"/>
            <a:ext cx="200025" cy="2637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51F9966-A6A0-BF12-31C1-D78FD69C1559}"/>
              </a:ext>
            </a:extLst>
          </p:cNvPr>
          <p:cNvSpPr/>
          <p:nvPr/>
        </p:nvSpPr>
        <p:spPr>
          <a:xfrm>
            <a:off x="304799" y="1629371"/>
            <a:ext cx="200025" cy="4280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8B506F2-698E-5550-DC9F-4BF7AB0069DA}"/>
              </a:ext>
            </a:extLst>
          </p:cNvPr>
          <p:cNvSpPr/>
          <p:nvPr/>
        </p:nvSpPr>
        <p:spPr>
          <a:xfrm>
            <a:off x="4438649" y="1756370"/>
            <a:ext cx="200025" cy="89158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FDAFD8D-5E50-0BD7-BC78-55D7A3D6FDFF}"/>
              </a:ext>
            </a:extLst>
          </p:cNvPr>
          <p:cNvSpPr/>
          <p:nvPr/>
        </p:nvSpPr>
        <p:spPr>
          <a:xfrm>
            <a:off x="4438649" y="2976602"/>
            <a:ext cx="200025" cy="103024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5B3B93B-6B6C-8293-0E2B-ED118C479C27}"/>
              </a:ext>
            </a:extLst>
          </p:cNvPr>
          <p:cNvSpPr/>
          <p:nvPr/>
        </p:nvSpPr>
        <p:spPr>
          <a:xfrm>
            <a:off x="4438649" y="4303752"/>
            <a:ext cx="200025" cy="8460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943D40E-8A04-BE2B-C11F-C4DF82761F3B}"/>
              </a:ext>
            </a:extLst>
          </p:cNvPr>
          <p:cNvSpPr txBox="1"/>
          <p:nvPr/>
        </p:nvSpPr>
        <p:spPr>
          <a:xfrm>
            <a:off x="3836133" y="816402"/>
            <a:ext cx="1654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발전할 때 사용하는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에너지원</a:t>
            </a:r>
            <a:endParaRPr lang="en-US" altLang="ko-KR" sz="1050" b="1" dirty="0">
              <a:highlight>
                <a:srgbClr val="FFFF00"/>
              </a:highlight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7F54448-302B-DC41-5AD7-8CB58B3EA082}"/>
              </a:ext>
            </a:extLst>
          </p:cNvPr>
          <p:cNvSpPr txBox="1"/>
          <p:nvPr/>
        </p:nvSpPr>
        <p:spPr>
          <a:xfrm>
            <a:off x="7981826" y="822582"/>
            <a:ext cx="1654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전력을 소비</a:t>
            </a:r>
            <a:r>
              <a:rPr lang="en-US" altLang="ko-KR" sz="1050" b="1" dirty="0">
                <a:highlight>
                  <a:srgbClr val="FFFF00"/>
                </a:highlight>
              </a:rPr>
              <a:t>(</a:t>
            </a:r>
            <a:r>
              <a:rPr lang="ko-KR" altLang="en-US" sz="1050" b="1" dirty="0">
                <a:highlight>
                  <a:srgbClr val="FFFF00"/>
                </a:highlight>
              </a:rPr>
              <a:t>수요</a:t>
            </a:r>
            <a:r>
              <a:rPr lang="en-US" altLang="ko-KR" sz="1050" b="1" dirty="0">
                <a:highlight>
                  <a:srgbClr val="FFFF00"/>
                </a:highlight>
              </a:rPr>
              <a:t>)</a:t>
            </a:r>
            <a:r>
              <a:rPr lang="ko-KR" altLang="en-US" sz="1050" b="1" dirty="0">
                <a:highlight>
                  <a:srgbClr val="FFFF00"/>
                </a:highlight>
              </a:rPr>
              <a:t>하는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 지역</a:t>
            </a:r>
            <a:endParaRPr lang="en-US" altLang="ko-KR" sz="1050" b="1" dirty="0">
              <a:highlight>
                <a:srgbClr val="FFFF00"/>
              </a:highlight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8C67F59-FE06-C4CE-4617-5AF8E31BB363}"/>
              </a:ext>
            </a:extLst>
          </p:cNvPr>
          <p:cNvSpPr txBox="1"/>
          <p:nvPr/>
        </p:nvSpPr>
        <p:spPr>
          <a:xfrm>
            <a:off x="-266309" y="822582"/>
            <a:ext cx="1654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전력을 발전</a:t>
            </a:r>
            <a:r>
              <a:rPr lang="en-US" altLang="ko-KR" sz="1050" b="1" dirty="0">
                <a:highlight>
                  <a:srgbClr val="FFFF00"/>
                </a:highlight>
              </a:rPr>
              <a:t>(</a:t>
            </a:r>
            <a:r>
              <a:rPr lang="ko-KR" altLang="en-US" sz="1050" b="1" dirty="0">
                <a:highlight>
                  <a:srgbClr val="FFFF00"/>
                </a:highlight>
              </a:rPr>
              <a:t>공급</a:t>
            </a:r>
            <a:r>
              <a:rPr lang="en-US" altLang="ko-KR" sz="1050" b="1" dirty="0">
                <a:highlight>
                  <a:srgbClr val="FFFF00"/>
                </a:highlight>
              </a:rPr>
              <a:t>)</a:t>
            </a:r>
            <a:r>
              <a:rPr lang="ko-KR" altLang="en-US" sz="1050" b="1" dirty="0">
                <a:highlight>
                  <a:srgbClr val="FFFF00"/>
                </a:highlight>
              </a:rPr>
              <a:t>하는</a:t>
            </a:r>
            <a:endParaRPr lang="en-US" altLang="ko-KR" sz="1050" b="1" dirty="0">
              <a:highlight>
                <a:srgbClr val="FFFF00"/>
              </a:highlight>
            </a:endParaRPr>
          </a:p>
          <a:p>
            <a:pPr algn="ctr"/>
            <a:r>
              <a:rPr lang="ko-KR" altLang="en-US" sz="1050" b="1" dirty="0">
                <a:highlight>
                  <a:srgbClr val="FFFF00"/>
                </a:highlight>
              </a:rPr>
              <a:t> 지역</a:t>
            </a:r>
            <a:endParaRPr lang="en-US" altLang="ko-KR" sz="1050" b="1" dirty="0">
              <a:highlight>
                <a:srgbClr val="FFFF00"/>
              </a:highlight>
            </a:endParaRPr>
          </a:p>
        </p:txBody>
      </p:sp>
      <p:pic>
        <p:nvPicPr>
          <p:cNvPr id="74" name="그림 73">
            <a:extLst>
              <a:ext uri="{FF2B5EF4-FFF2-40B4-BE49-F238E27FC236}">
                <a16:creationId xmlns:a16="http://schemas.microsoft.com/office/drawing/2014/main" id="{7C5D4325-0B2A-0BDB-A507-D1C9FAB71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979"/>
            <a:ext cx="1308169" cy="35561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B579EC9E-9ED9-4EAF-E43B-32096098BEF6}"/>
              </a:ext>
            </a:extLst>
          </p:cNvPr>
          <p:cNvSpPr txBox="1"/>
          <p:nvPr/>
        </p:nvSpPr>
        <p:spPr>
          <a:xfrm>
            <a:off x="1733941" y="258285"/>
            <a:ext cx="1654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highlight>
                  <a:srgbClr val="00FFFF"/>
                </a:highlight>
              </a:rPr>
              <a:t>전력을 발전</a:t>
            </a:r>
            <a:r>
              <a:rPr lang="en-US" altLang="ko-KR" sz="1050" b="1" dirty="0">
                <a:highlight>
                  <a:srgbClr val="00FFFF"/>
                </a:highlight>
              </a:rPr>
              <a:t>(</a:t>
            </a:r>
            <a:r>
              <a:rPr lang="ko-KR" altLang="en-US" sz="1050" b="1" dirty="0">
                <a:highlight>
                  <a:srgbClr val="00FFFF"/>
                </a:highlight>
              </a:rPr>
              <a:t>공급</a:t>
            </a:r>
            <a:r>
              <a:rPr lang="en-US" altLang="ko-KR" sz="1050" b="1" dirty="0">
                <a:highlight>
                  <a:srgbClr val="00FFFF"/>
                </a:highlight>
              </a:rPr>
              <a:t>)</a:t>
            </a:r>
            <a:r>
              <a:rPr lang="ko-KR" altLang="en-US" sz="1050" b="1" dirty="0">
                <a:highlight>
                  <a:srgbClr val="00FFFF"/>
                </a:highlight>
              </a:rPr>
              <a:t>하는 지역</a:t>
            </a:r>
            <a:endParaRPr lang="en-US" altLang="ko-KR" sz="1050" b="1" dirty="0">
              <a:highlight>
                <a:srgbClr val="00FFFF"/>
              </a:highlight>
            </a:endParaRPr>
          </a:p>
        </p:txBody>
      </p: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4A4960C-4EA3-26DD-FA48-FF93AD51E8F6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1308169" y="463789"/>
            <a:ext cx="425772" cy="2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말풍선: 사각형 91">
            <a:extLst>
              <a:ext uri="{FF2B5EF4-FFF2-40B4-BE49-F238E27FC236}">
                <a16:creationId xmlns:a16="http://schemas.microsoft.com/office/drawing/2014/main" id="{E3B5A910-734D-C9D9-C7D7-F23F068616C2}"/>
              </a:ext>
            </a:extLst>
          </p:cNvPr>
          <p:cNvSpPr/>
          <p:nvPr/>
        </p:nvSpPr>
        <p:spPr>
          <a:xfrm>
            <a:off x="895349" y="-738421"/>
            <a:ext cx="2190750" cy="546977"/>
          </a:xfrm>
          <a:prstGeom prst="wedgeRectCallout">
            <a:avLst>
              <a:gd name="adj1" fmla="val -17773"/>
              <a:gd name="adj2" fmla="val 15260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문장 수정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3" name="말풍선: 사각형 92">
            <a:extLst>
              <a:ext uri="{FF2B5EF4-FFF2-40B4-BE49-F238E27FC236}">
                <a16:creationId xmlns:a16="http://schemas.microsoft.com/office/drawing/2014/main" id="{7282CEE6-2641-2147-7FFF-78515F59592A}"/>
              </a:ext>
            </a:extLst>
          </p:cNvPr>
          <p:cNvSpPr/>
          <p:nvPr/>
        </p:nvSpPr>
        <p:spPr>
          <a:xfrm>
            <a:off x="4182318" y="-390171"/>
            <a:ext cx="2190750" cy="546977"/>
          </a:xfrm>
          <a:prstGeom prst="wedgeRectCallout">
            <a:avLst>
              <a:gd name="adj1" fmla="val -17773"/>
              <a:gd name="adj2" fmla="val 15260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문장 추가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450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DA361B6-17D4-1385-F92C-6B2177045A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2313"/>
            <a:ext cx="4211540" cy="255250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2C9FFAB-0931-38C7-442A-5898D537A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786"/>
          <a:stretch/>
        </p:blipFill>
        <p:spPr>
          <a:xfrm>
            <a:off x="6271260" y="274513"/>
            <a:ext cx="4211540" cy="255250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FB7E7C-151B-B9D8-BFED-35CE0E82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29"/>
          <a:stretch/>
        </p:blipFill>
        <p:spPr>
          <a:xfrm>
            <a:off x="6244797" y="3270443"/>
            <a:ext cx="4319082" cy="2552507"/>
          </a:xfrm>
          <a:prstGeom prst="rect">
            <a:avLst/>
          </a:prstGeom>
        </p:spPr>
      </p:pic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58B7EB3-525F-C688-E61A-3E6BCE3CEE9E}"/>
              </a:ext>
            </a:extLst>
          </p:cNvPr>
          <p:cNvSpPr/>
          <p:nvPr/>
        </p:nvSpPr>
        <p:spPr>
          <a:xfrm>
            <a:off x="4660900" y="275625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669C3A70-4ABD-1E82-9CDE-BAA6C6595F62}"/>
              </a:ext>
            </a:extLst>
          </p:cNvPr>
          <p:cNvSpPr/>
          <p:nvPr/>
        </p:nvSpPr>
        <p:spPr>
          <a:xfrm>
            <a:off x="4368258" y="1397000"/>
            <a:ext cx="1935260" cy="963233"/>
          </a:xfrm>
          <a:prstGeom prst="wedgeRectCallout">
            <a:avLst>
              <a:gd name="adj1" fmla="val -19642"/>
              <a:gd name="adj2" fmla="val 977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기존에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화면에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개 컨텐츠가 보이는 것을</a:t>
            </a:r>
            <a:r>
              <a:rPr lang="en-US" altLang="ko-KR" sz="1100" dirty="0">
                <a:solidFill>
                  <a:schemeClr val="tx1"/>
                </a:solidFill>
              </a:rPr>
              <a:t> &gt;&gt; 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화면에 </a:t>
            </a:r>
            <a:r>
              <a:rPr lang="en-US" altLang="ko-KR" sz="1100" dirty="0">
                <a:solidFill>
                  <a:schemeClr val="tx1"/>
                </a:solidFill>
              </a:rPr>
              <a:t>1</a:t>
            </a:r>
            <a:r>
              <a:rPr lang="ko-KR" altLang="en-US" sz="1100" dirty="0">
                <a:solidFill>
                  <a:schemeClr val="tx1"/>
                </a:solidFill>
              </a:rPr>
              <a:t>개 컨텐츠만 보이게 만들어주세요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7052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2BD07D-E76E-AC9D-2F5A-61395BE757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B653470-7AB3-E578-B9D0-A134029A4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55" y="88900"/>
            <a:ext cx="3920095" cy="4965199"/>
          </a:xfrm>
          <a:prstGeom prst="rect">
            <a:avLst/>
          </a:prstGeom>
        </p:spPr>
      </p:pic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C0F696A1-6704-CCF1-8C4B-02FD81CC0B97}"/>
              </a:ext>
            </a:extLst>
          </p:cNvPr>
          <p:cNvSpPr/>
          <p:nvPr/>
        </p:nvSpPr>
        <p:spPr>
          <a:xfrm>
            <a:off x="-2152935" y="444500"/>
            <a:ext cx="1935260" cy="963233"/>
          </a:xfrm>
          <a:prstGeom prst="wedgeRectCallout">
            <a:avLst>
              <a:gd name="adj1" fmla="val 77154"/>
              <a:gd name="adj2" fmla="val -9033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기간 선택을 달리하면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지역별로 색깔이 달라집니다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연도와 관계 없이 특정지역의 색은 고정될 수 있도록 수정해주세요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F53CC6-4121-F43F-2F11-C07401830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8437" y="88900"/>
            <a:ext cx="3920702" cy="496519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FF47A6C1-854B-3B6B-F838-67FD8CA3E7C4}"/>
              </a:ext>
            </a:extLst>
          </p:cNvPr>
          <p:cNvSpPr/>
          <p:nvPr/>
        </p:nvSpPr>
        <p:spPr>
          <a:xfrm>
            <a:off x="8278026" y="1708150"/>
            <a:ext cx="1935260" cy="963233"/>
          </a:xfrm>
          <a:prstGeom prst="wedgeRectCallout">
            <a:avLst>
              <a:gd name="adj1" fmla="val -85922"/>
              <a:gd name="adj2" fmla="val -441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색깔별로 어떤 에너지원인지 투명도가 들어간 글씨로 크게 적히면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BFFADC-6246-57CD-D581-816FC0249D54}"/>
              </a:ext>
            </a:extLst>
          </p:cNvPr>
          <p:cNvSpPr txBox="1"/>
          <p:nvPr/>
        </p:nvSpPr>
        <p:spPr>
          <a:xfrm>
            <a:off x="4574321" y="1968928"/>
            <a:ext cx="165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alpha val="34000"/>
                  </a:schemeClr>
                </a:solidFill>
              </a:rPr>
              <a:t>석탄</a:t>
            </a:r>
            <a:endParaRPr lang="en-US" altLang="ko-KR" sz="3600" b="1" dirty="0">
              <a:solidFill>
                <a:schemeClr val="bg1">
                  <a:alpha val="34000"/>
                </a:schemeClr>
              </a:solidFill>
            </a:endParaRPr>
          </a:p>
        </p:txBody>
      </p:sp>
      <p:sp>
        <p:nvSpPr>
          <p:cNvPr id="13" name="말풍선: 사각형 12">
            <a:extLst>
              <a:ext uri="{FF2B5EF4-FFF2-40B4-BE49-F238E27FC236}">
                <a16:creationId xmlns:a16="http://schemas.microsoft.com/office/drawing/2014/main" id="{BF2BC8D4-1A5D-EEC5-DAAD-CA69A6D74589}"/>
              </a:ext>
            </a:extLst>
          </p:cNvPr>
          <p:cNvSpPr/>
          <p:nvPr/>
        </p:nvSpPr>
        <p:spPr>
          <a:xfrm>
            <a:off x="4293568" y="5371841"/>
            <a:ext cx="3656631" cy="963233"/>
          </a:xfrm>
          <a:prstGeom prst="wedgeRectCallout">
            <a:avLst>
              <a:gd name="adj1" fmla="val 2256"/>
              <a:gd name="adj2" fmla="val -11978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 그래프를 </a:t>
            </a:r>
            <a:r>
              <a:rPr lang="ko-KR" altLang="en-US" sz="1100" dirty="0" err="1">
                <a:solidFill>
                  <a:schemeClr val="tx1"/>
                </a:solidFill>
              </a:rPr>
              <a:t>맨처음</a:t>
            </a:r>
            <a:r>
              <a:rPr lang="ko-KR" altLang="en-US" sz="1100" dirty="0">
                <a:solidFill>
                  <a:schemeClr val="tx1"/>
                </a:solidFill>
              </a:rPr>
              <a:t> 보면</a:t>
            </a:r>
            <a:r>
              <a:rPr lang="en-US" altLang="ko-KR" sz="1100" dirty="0">
                <a:solidFill>
                  <a:schemeClr val="tx1"/>
                </a:solidFill>
              </a:rPr>
              <a:t>,  </a:t>
            </a:r>
            <a:r>
              <a:rPr lang="ko-KR" altLang="en-US" sz="1100" dirty="0">
                <a:solidFill>
                  <a:schemeClr val="tx1"/>
                </a:solidFill>
              </a:rPr>
              <a:t>발전량</a:t>
            </a:r>
            <a:r>
              <a:rPr lang="en-US" altLang="ko-KR" sz="1100" dirty="0">
                <a:solidFill>
                  <a:schemeClr val="tx1"/>
                </a:solidFill>
              </a:rPr>
              <a:t>tab</a:t>
            </a:r>
            <a:r>
              <a:rPr lang="ko-KR" altLang="en-US" sz="1100" dirty="0">
                <a:solidFill>
                  <a:schemeClr val="tx1"/>
                </a:solidFill>
              </a:rPr>
              <a:t>이 보입니다</a:t>
            </a:r>
            <a:r>
              <a:rPr lang="en-US" altLang="ko-KR" sz="1100" dirty="0">
                <a:solidFill>
                  <a:schemeClr val="tx1"/>
                </a:solidFill>
              </a:rPr>
              <a:t>. ‘</a:t>
            </a:r>
            <a:r>
              <a:rPr lang="ko-KR" altLang="en-US" sz="1100" dirty="0">
                <a:solidFill>
                  <a:schemeClr val="tx1"/>
                </a:solidFill>
              </a:rPr>
              <a:t>에너지원별</a:t>
            </a:r>
            <a:r>
              <a:rPr lang="en-US" altLang="ko-KR" sz="1100" dirty="0">
                <a:solidFill>
                  <a:schemeClr val="tx1"/>
                </a:solidFill>
              </a:rPr>
              <a:t>’ tab</a:t>
            </a:r>
            <a:r>
              <a:rPr lang="ko-KR" altLang="en-US" sz="1100" dirty="0">
                <a:solidFill>
                  <a:schemeClr val="tx1"/>
                </a:solidFill>
              </a:rPr>
              <a:t>을 </a:t>
            </a:r>
            <a:r>
              <a:rPr lang="ko-KR" altLang="en-US" sz="1100" dirty="0" err="1">
                <a:solidFill>
                  <a:schemeClr val="tx1"/>
                </a:solidFill>
              </a:rPr>
              <a:t>눌렀을때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그래프 전체적으로 포커스가 맞춰줘 있음에도 불구하고 아래에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광역시도</a:t>
            </a:r>
            <a:r>
              <a:rPr lang="en-US" altLang="ko-KR" sz="1100" dirty="0">
                <a:solidFill>
                  <a:schemeClr val="tx1"/>
                </a:solidFill>
              </a:rPr>
              <a:t>&gt;</a:t>
            </a:r>
            <a:r>
              <a:rPr lang="ko-KR" altLang="en-US" sz="1100" dirty="0">
                <a:solidFill>
                  <a:schemeClr val="tx1"/>
                </a:solidFill>
              </a:rPr>
              <a:t>석탄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항목이 나옵니다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이는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광역시도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로 </a:t>
            </a:r>
            <a:r>
              <a:rPr lang="ko-KR" altLang="en-US" sz="1100" dirty="0" err="1">
                <a:solidFill>
                  <a:schemeClr val="tx1"/>
                </a:solidFill>
              </a:rPr>
              <a:t>나오는게</a:t>
            </a:r>
            <a:r>
              <a:rPr lang="ko-KR" altLang="en-US" sz="1100" dirty="0">
                <a:solidFill>
                  <a:schemeClr val="tx1"/>
                </a:solidFill>
              </a:rPr>
              <a:t> 맞을 것 같습니다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DC0D17-2B11-0A78-7AD2-C0B51F74E1D8}"/>
              </a:ext>
            </a:extLst>
          </p:cNvPr>
          <p:cNvSpPr txBox="1"/>
          <p:nvPr/>
        </p:nvSpPr>
        <p:spPr>
          <a:xfrm>
            <a:off x="6228829" y="1968928"/>
            <a:ext cx="151182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800" b="1">
                <a:solidFill>
                  <a:schemeClr val="bg1">
                    <a:alpha val="34000"/>
                  </a:schemeClr>
                </a:solidFill>
              </a:rPr>
              <a:t>원자력</a:t>
            </a:r>
            <a:endParaRPr lang="en-US" altLang="ko-KR" sz="2800" b="1" dirty="0">
              <a:solidFill>
                <a:schemeClr val="bg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8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D4B55-C4B4-7BFD-D95A-F1AF1D95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A93810-A00B-29AB-C5F7-2F794CD5E5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5579C76-A151-A411-31D9-1B7D7E8AEF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35" t="10408" r="485" b="725"/>
          <a:stretch/>
        </p:blipFill>
        <p:spPr>
          <a:xfrm>
            <a:off x="114300" y="114299"/>
            <a:ext cx="5137150" cy="5626101"/>
          </a:xfrm>
          <a:prstGeom prst="rect">
            <a:avLst/>
          </a:prstGeom>
        </p:spPr>
      </p:pic>
      <p:sp>
        <p:nvSpPr>
          <p:cNvPr id="2" name="말풍선: 사각형 1">
            <a:extLst>
              <a:ext uri="{FF2B5EF4-FFF2-40B4-BE49-F238E27FC236}">
                <a16:creationId xmlns:a16="http://schemas.microsoft.com/office/drawing/2014/main" id="{75B63DC4-2CCC-BB6F-71E8-18DE3E52FBE5}"/>
              </a:ext>
            </a:extLst>
          </p:cNvPr>
          <p:cNvSpPr/>
          <p:nvPr/>
        </p:nvSpPr>
        <p:spPr>
          <a:xfrm>
            <a:off x="5579276" y="2305050"/>
            <a:ext cx="4396574" cy="963233"/>
          </a:xfrm>
          <a:prstGeom prst="wedgeRectCallout">
            <a:avLst>
              <a:gd name="adj1" fmla="val -77169"/>
              <a:gd name="adj2" fmla="val -2155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전력자급률을 나타내는 그래프가 </a:t>
            </a:r>
            <a:r>
              <a:rPr lang="en-US" altLang="ko-KR" sz="1100" dirty="0">
                <a:solidFill>
                  <a:schemeClr val="tx1"/>
                </a:solidFill>
              </a:rPr>
              <a:t>line</a:t>
            </a:r>
            <a:r>
              <a:rPr lang="ko-KR" altLang="en-US" sz="1100" dirty="0">
                <a:solidFill>
                  <a:schemeClr val="tx1"/>
                </a:solidFill>
              </a:rPr>
              <a:t>이 아니고 단순 </a:t>
            </a:r>
            <a:r>
              <a:rPr lang="en-US" altLang="ko-KR" sz="1100" dirty="0">
                <a:solidFill>
                  <a:schemeClr val="tx1"/>
                </a:solidFill>
              </a:rPr>
              <a:t>point</a:t>
            </a:r>
            <a:r>
              <a:rPr lang="ko-KR" altLang="en-US" sz="1100" dirty="0">
                <a:solidFill>
                  <a:schemeClr val="tx1"/>
                </a:solidFill>
              </a:rPr>
              <a:t>로 수정해주세요</a:t>
            </a:r>
            <a:r>
              <a:rPr lang="en-US" altLang="ko-KR" sz="1100" dirty="0">
                <a:solidFill>
                  <a:schemeClr val="tx1"/>
                </a:solidFill>
              </a:rPr>
              <a:t>.(line</a:t>
            </a:r>
            <a:r>
              <a:rPr lang="ko-KR" altLang="en-US" sz="1100" dirty="0">
                <a:solidFill>
                  <a:schemeClr val="tx1"/>
                </a:solidFill>
              </a:rPr>
              <a:t>으로 그리니까 시계열 데이터처럼 보이네요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EC5A24F3-353E-704B-33A8-55A4A5AD27BB}"/>
              </a:ext>
            </a:extLst>
          </p:cNvPr>
          <p:cNvSpPr/>
          <p:nvPr/>
        </p:nvSpPr>
        <p:spPr>
          <a:xfrm>
            <a:off x="5579276" y="654050"/>
            <a:ext cx="4396574" cy="963233"/>
          </a:xfrm>
          <a:prstGeom prst="wedgeRectCallout">
            <a:avLst>
              <a:gd name="adj1" fmla="val -113854"/>
              <a:gd name="adj2" fmla="val -2287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전력 발전량 글씨 왼쪽에 </a:t>
            </a:r>
            <a:r>
              <a:rPr lang="en-US" altLang="ko-KR" sz="1100" dirty="0">
                <a:solidFill>
                  <a:schemeClr val="tx1"/>
                </a:solidFill>
              </a:rPr>
              <a:t>( </a:t>
            </a:r>
            <a:r>
              <a:rPr lang="ko-KR" altLang="en-US" sz="1100" dirty="0">
                <a:solidFill>
                  <a:schemeClr val="tx1"/>
                </a:solidFill>
              </a:rPr>
              <a:t>괄호가 빠져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100 * (</a:t>
            </a:r>
            <a:r>
              <a:rPr lang="ko-KR" altLang="en-US" sz="1100" dirty="0">
                <a:solidFill>
                  <a:schemeClr val="tx1"/>
                </a:solidFill>
              </a:rPr>
              <a:t>전력 발전량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전력 소비량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796992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FF324A-56A5-0B46-1B4A-2AEAB806B6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4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529713-8BAA-77C2-3311-8EB1E31C5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1858"/>
            <a:ext cx="9906000" cy="50542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CB18F-BBCF-72F0-7B76-6E306BCF1F2C}"/>
              </a:ext>
            </a:extLst>
          </p:cNvPr>
          <p:cNvSpPr txBox="1"/>
          <p:nvPr/>
        </p:nvSpPr>
        <p:spPr>
          <a:xfrm>
            <a:off x="68474" y="1375202"/>
            <a:ext cx="8713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highlight>
                  <a:srgbClr val="FFFF00"/>
                </a:highlight>
              </a:rPr>
              <a:t>단위</a:t>
            </a:r>
            <a:r>
              <a:rPr lang="en-US" altLang="ko-KR" sz="900" b="1" dirty="0">
                <a:highlight>
                  <a:srgbClr val="FFFF00"/>
                </a:highlight>
              </a:rPr>
              <a:t>: GWh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204F8B43-8534-9E1A-FE3B-0F97F6C64B3F}"/>
              </a:ext>
            </a:extLst>
          </p:cNvPr>
          <p:cNvSpPr/>
          <p:nvPr/>
        </p:nvSpPr>
        <p:spPr>
          <a:xfrm>
            <a:off x="136525" y="670560"/>
            <a:ext cx="2560955" cy="403077"/>
          </a:xfrm>
          <a:prstGeom prst="wedgeRectCallout">
            <a:avLst>
              <a:gd name="adj1" fmla="val -35626"/>
              <a:gd name="adj2" fmla="val 13559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단위 추가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전력 발전량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소비량은 </a:t>
            </a:r>
            <a:r>
              <a:rPr lang="en-US" altLang="ko-KR" sz="1100" dirty="0">
                <a:solidFill>
                  <a:schemeClr val="tx1"/>
                </a:solidFill>
              </a:rPr>
              <a:t>GWh, </a:t>
            </a:r>
            <a:r>
              <a:rPr lang="ko-KR" altLang="en-US" sz="1100" dirty="0">
                <a:solidFill>
                  <a:schemeClr val="tx1"/>
                </a:solidFill>
              </a:rPr>
              <a:t>전력자급률은 </a:t>
            </a:r>
            <a:r>
              <a:rPr lang="en-US" altLang="ko-KR" sz="1100" dirty="0">
                <a:solidFill>
                  <a:schemeClr val="tx1"/>
                </a:solidFill>
              </a:rPr>
              <a:t>%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538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DA6AE7-EE47-751D-0C9A-9E9198FEA4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D4ABCF-C19C-89AB-FA55-5C80E8D92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0584"/>
            <a:ext cx="9906000" cy="49968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D04BDD-AE5A-0F9D-862A-56BD0FB28001}"/>
              </a:ext>
            </a:extLst>
          </p:cNvPr>
          <p:cNvSpPr txBox="1"/>
          <p:nvPr/>
        </p:nvSpPr>
        <p:spPr>
          <a:xfrm>
            <a:off x="60854" y="803214"/>
            <a:ext cx="8713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>
                <a:highlight>
                  <a:srgbClr val="FFFF00"/>
                </a:highlight>
              </a:rPr>
              <a:t>단위</a:t>
            </a:r>
            <a:r>
              <a:rPr lang="en-US" altLang="ko-KR" sz="900" b="1" dirty="0">
                <a:highlight>
                  <a:srgbClr val="FFFF00"/>
                </a:highlight>
              </a:rPr>
              <a:t>: GWh</a:t>
            </a: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71CE80A2-DBB0-1ECE-B4FA-251CA15439A9}"/>
              </a:ext>
            </a:extLst>
          </p:cNvPr>
          <p:cNvSpPr/>
          <p:nvPr/>
        </p:nvSpPr>
        <p:spPr>
          <a:xfrm>
            <a:off x="136525" y="0"/>
            <a:ext cx="2560955" cy="654049"/>
          </a:xfrm>
          <a:prstGeom prst="wedgeRectCallout">
            <a:avLst>
              <a:gd name="adj1" fmla="val -32948"/>
              <a:gd name="adj2" fmla="val 7267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현재 </a:t>
            </a:r>
            <a:r>
              <a:rPr lang="en-US" altLang="ko-KR" sz="1100" dirty="0">
                <a:solidFill>
                  <a:schemeClr val="tx1"/>
                </a:solidFill>
              </a:rPr>
              <a:t>MWh </a:t>
            </a:r>
            <a:r>
              <a:rPr lang="ko-KR" altLang="en-US" sz="1100" dirty="0">
                <a:solidFill>
                  <a:schemeClr val="tx1"/>
                </a:solidFill>
              </a:rPr>
              <a:t>단위입니다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현재 숫자에서 </a:t>
            </a:r>
            <a:r>
              <a:rPr lang="en-US" altLang="ko-KR" sz="1100" dirty="0">
                <a:solidFill>
                  <a:schemeClr val="tx1"/>
                </a:solidFill>
              </a:rPr>
              <a:t>1000</a:t>
            </a:r>
            <a:r>
              <a:rPr lang="ko-KR" altLang="en-US" sz="1100" dirty="0">
                <a:solidFill>
                  <a:schemeClr val="tx1"/>
                </a:solidFill>
              </a:rPr>
              <a:t>을 나누면 </a:t>
            </a:r>
            <a:r>
              <a:rPr lang="en-US" altLang="ko-KR" sz="1100" dirty="0">
                <a:solidFill>
                  <a:schemeClr val="tx1"/>
                </a:solidFill>
              </a:rPr>
              <a:t>GWh</a:t>
            </a:r>
            <a:r>
              <a:rPr lang="ko-KR" altLang="en-US" sz="1100" dirty="0">
                <a:solidFill>
                  <a:schemeClr val="tx1"/>
                </a:solidFill>
              </a:rPr>
              <a:t> 단위가 됩니다</a:t>
            </a:r>
            <a:r>
              <a:rPr lang="en-US" altLang="ko-KR" sz="1100" dirty="0">
                <a:solidFill>
                  <a:schemeClr val="tx1"/>
                </a:solidFill>
              </a:rPr>
              <a:t>. GWh</a:t>
            </a:r>
            <a:r>
              <a:rPr lang="ko-KR" altLang="en-US" sz="1100" dirty="0">
                <a:solidFill>
                  <a:schemeClr val="tx1"/>
                </a:solidFill>
              </a:rPr>
              <a:t>로 수정해주세요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BBD8B9E0-8D42-8D8F-F232-C28F01C6A09C}"/>
              </a:ext>
            </a:extLst>
          </p:cNvPr>
          <p:cNvSpPr/>
          <p:nvPr/>
        </p:nvSpPr>
        <p:spPr>
          <a:xfrm>
            <a:off x="2338705" y="1173480"/>
            <a:ext cx="2560955" cy="654049"/>
          </a:xfrm>
          <a:prstGeom prst="wedgeRectCallout">
            <a:avLst>
              <a:gd name="adj1" fmla="val -57049"/>
              <a:gd name="adj2" fmla="val 9132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2018</a:t>
            </a:r>
            <a:r>
              <a:rPr lang="ko-KR" altLang="en-US" sz="1100" dirty="0">
                <a:solidFill>
                  <a:schemeClr val="tx1"/>
                </a:solidFill>
              </a:rPr>
              <a:t>년 데이터에는 </a:t>
            </a:r>
            <a:r>
              <a:rPr lang="en-US" altLang="ko-KR" sz="1100" dirty="0">
                <a:solidFill>
                  <a:schemeClr val="tx1"/>
                </a:solidFill>
              </a:rPr>
              <a:t>[8-2. </a:t>
            </a:r>
            <a:r>
              <a:rPr lang="ko-KR" altLang="en-US" sz="1100" dirty="0">
                <a:solidFill>
                  <a:schemeClr val="tx1"/>
                </a:solidFill>
              </a:rPr>
              <a:t>행정구역별 발전 설비 및 발전량</a:t>
            </a:r>
            <a:r>
              <a:rPr lang="en-US" altLang="ko-KR" sz="1100" dirty="0">
                <a:solidFill>
                  <a:schemeClr val="tx1"/>
                </a:solidFill>
              </a:rPr>
              <a:t>] sheet</a:t>
            </a:r>
            <a:r>
              <a:rPr lang="ko-KR" altLang="en-US" sz="1100" dirty="0">
                <a:solidFill>
                  <a:schemeClr val="tx1"/>
                </a:solidFill>
              </a:rPr>
              <a:t>가 없네요</a:t>
            </a:r>
            <a:r>
              <a:rPr lang="en-US" altLang="ko-KR" sz="1100" dirty="0">
                <a:solidFill>
                  <a:schemeClr val="tx1"/>
                </a:solidFill>
              </a:rPr>
              <a:t>. 2019</a:t>
            </a:r>
            <a:r>
              <a:rPr lang="ko-KR" altLang="en-US" sz="1100" dirty="0">
                <a:solidFill>
                  <a:schemeClr val="tx1"/>
                </a:solidFill>
              </a:rPr>
              <a:t>년 부터 그래프를 그려주세요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DCB16F3-3D2C-51DA-1458-7369A3B1F633}"/>
              </a:ext>
            </a:extLst>
          </p:cNvPr>
          <p:cNvSpPr/>
          <p:nvPr/>
        </p:nvSpPr>
        <p:spPr>
          <a:xfrm>
            <a:off x="3302053" y="1895297"/>
            <a:ext cx="1894788" cy="2908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[</a:t>
            </a:r>
            <a:r>
              <a:rPr lang="ko-KR" altLang="en-US" sz="600" dirty="0"/>
              <a:t>자료</a:t>
            </a:r>
            <a:r>
              <a:rPr lang="en-US" altLang="ko-KR" sz="600" dirty="0"/>
              <a:t>] </a:t>
            </a:r>
            <a:r>
              <a:rPr lang="ko-KR" altLang="en-US" sz="600" dirty="0"/>
              <a:t>한국전력통계 </a:t>
            </a:r>
            <a:endParaRPr lang="en-US" altLang="ko-KR" sz="600" dirty="0"/>
          </a:p>
          <a:p>
            <a:pPr algn="ctr"/>
            <a:r>
              <a:rPr lang="en-US" altLang="ko-KR" sz="600" dirty="0"/>
              <a:t>8-2. </a:t>
            </a:r>
            <a:r>
              <a:rPr lang="ko-KR" altLang="en-US" sz="600" dirty="0"/>
              <a:t>행정구역별 발전설비 및 발전량 </a:t>
            </a:r>
            <a:r>
              <a:rPr lang="en-US" altLang="ko-KR" sz="600" dirty="0"/>
              <a:t>(</a:t>
            </a:r>
            <a:r>
              <a:rPr lang="ko-KR" altLang="en-US" sz="600" dirty="0"/>
              <a:t>각 원별 칼럼</a:t>
            </a:r>
            <a:r>
              <a:rPr lang="en-US" altLang="ko-KR" sz="600" dirty="0"/>
              <a:t>)</a:t>
            </a:r>
            <a:endParaRPr lang="ko-KR" altLang="en-US" sz="600" dirty="0"/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0F13FFB4-9DC6-EF07-2B53-625047F7D93F}"/>
              </a:ext>
            </a:extLst>
          </p:cNvPr>
          <p:cNvSpPr/>
          <p:nvPr/>
        </p:nvSpPr>
        <p:spPr>
          <a:xfrm>
            <a:off x="8724265" y="3032760"/>
            <a:ext cx="2560955" cy="654049"/>
          </a:xfrm>
          <a:prstGeom prst="wedgeRectCallout">
            <a:avLst>
              <a:gd name="adj1" fmla="val -57049"/>
              <a:gd name="adj2" fmla="val 9132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제가 </a:t>
            </a:r>
            <a:r>
              <a:rPr lang="en-US" altLang="ko-KR" sz="1100" dirty="0">
                <a:solidFill>
                  <a:schemeClr val="tx1"/>
                </a:solidFill>
              </a:rPr>
              <a:t>LNG</a:t>
            </a:r>
            <a:r>
              <a:rPr lang="ko-KR" altLang="en-US" sz="1100" dirty="0">
                <a:solidFill>
                  <a:schemeClr val="tx1"/>
                </a:solidFill>
              </a:rPr>
              <a:t>에 </a:t>
            </a:r>
            <a:r>
              <a:rPr lang="ko-KR" altLang="en-US" sz="1100" dirty="0" err="1">
                <a:solidFill>
                  <a:schemeClr val="tx1"/>
                </a:solidFill>
              </a:rPr>
              <a:t>표시해놓은</a:t>
            </a:r>
            <a:r>
              <a:rPr lang="ko-KR" altLang="en-US" sz="1100" dirty="0">
                <a:solidFill>
                  <a:schemeClr val="tx1"/>
                </a:solidFill>
              </a:rPr>
              <a:t> 것처럼 해당하는 부분에 글씨가 박혀서 표시되면 좋을 것 같습니다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679506-6759-7A17-B7EB-79DB4D9DA061}"/>
              </a:ext>
            </a:extLst>
          </p:cNvPr>
          <p:cNvSpPr txBox="1"/>
          <p:nvPr/>
        </p:nvSpPr>
        <p:spPr>
          <a:xfrm>
            <a:off x="6692681" y="3995848"/>
            <a:ext cx="16545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>
                    <a:alpha val="76000"/>
                  </a:schemeClr>
                </a:solidFill>
              </a:rPr>
              <a:t>LNG</a:t>
            </a:r>
          </a:p>
        </p:txBody>
      </p:sp>
    </p:spTree>
    <p:extLst>
      <p:ext uri="{BB962C8B-B14F-4D97-AF65-F5344CB8AC3E}">
        <p14:creationId xmlns:p14="http://schemas.microsoft.com/office/powerpoint/2010/main" val="40076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00F6C-A442-2254-F24B-5982304D29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altLang="ko-KR" smtClean="0"/>
              <a:pPr/>
              <a:t>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311A894-EFA4-B88E-29FC-760E1A6F4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9983"/>
            <a:ext cx="5920740" cy="3489347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FF2301E-F261-B91D-173B-145BE36AF14C}"/>
              </a:ext>
            </a:extLst>
          </p:cNvPr>
          <p:cNvSpPr/>
          <p:nvPr/>
        </p:nvSpPr>
        <p:spPr>
          <a:xfrm>
            <a:off x="220980" y="4304527"/>
            <a:ext cx="2266950" cy="2233216"/>
          </a:xfrm>
          <a:prstGeom prst="wedgeRectCallout">
            <a:avLst>
              <a:gd name="adj1" fmla="val -21826"/>
              <a:gd name="adj2" fmla="val -12589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맨처음에는 경기도 전역 지도에서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단위로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 위와 같은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지도가 표출이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지역을 누르면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여전히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유지되지만</a:t>
            </a:r>
            <a:r>
              <a:rPr lang="en-US" altLang="ko-KR" sz="1100" dirty="0">
                <a:solidFill>
                  <a:schemeClr val="tx1"/>
                </a:solidFill>
              </a:rPr>
              <a:t>,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48ED892B-2B15-214A-FE82-CE52E2B5AD64}"/>
              </a:ext>
            </a:extLst>
          </p:cNvPr>
          <p:cNvSpPr/>
          <p:nvPr/>
        </p:nvSpPr>
        <p:spPr>
          <a:xfrm>
            <a:off x="2762250" y="4304527"/>
            <a:ext cx="2373630" cy="2233216"/>
          </a:xfrm>
          <a:prstGeom prst="wedgeRectCallout">
            <a:avLst>
              <a:gd name="adj1" fmla="val 16285"/>
              <a:gd name="adj2" fmla="val -6047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 err="1">
                <a:solidFill>
                  <a:schemeClr val="tx1"/>
                </a:solidFill>
              </a:rPr>
              <a:t>시군구</a:t>
            </a:r>
            <a:r>
              <a:rPr lang="ko-KR" altLang="en-US" sz="1100" dirty="0">
                <a:solidFill>
                  <a:schemeClr val="tx1"/>
                </a:solidFill>
              </a:rPr>
              <a:t> 단위로 구분된 경기도 전역지도가 보일 때는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경기도 전체의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2. ‘</a:t>
            </a:r>
            <a:r>
              <a:rPr lang="ko-KR" altLang="en-US" sz="1100" dirty="0" err="1">
                <a:solidFill>
                  <a:schemeClr val="tx1"/>
                </a:solidFill>
              </a:rPr>
              <a:t>읍면동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단위로 구분된</a:t>
            </a:r>
            <a:r>
              <a:rPr lang="en-US" altLang="ko-KR" sz="1100" dirty="0">
                <a:solidFill>
                  <a:schemeClr val="tx1"/>
                </a:solidFill>
              </a:rPr>
              <a:t> 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화성시의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3. ‘</a:t>
            </a:r>
            <a:r>
              <a:rPr lang="ko-KR" altLang="en-US" sz="1100" dirty="0">
                <a:solidFill>
                  <a:schemeClr val="tx1"/>
                </a:solidFill>
              </a:rPr>
              <a:t>송산면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지역이 하이라이트 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화성시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지도가 보일 때는 송산면의 잠재량들의 수치가 나옵니다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A1B5781-E5AF-A6A4-0415-3D1E9EE0DCD7}"/>
              </a:ext>
            </a:extLst>
          </p:cNvPr>
          <p:cNvSpPr/>
          <p:nvPr/>
        </p:nvSpPr>
        <p:spPr>
          <a:xfrm>
            <a:off x="3261360" y="242647"/>
            <a:ext cx="2190750" cy="373459"/>
          </a:xfrm>
          <a:prstGeom prst="wedgeRectCallout">
            <a:avLst>
              <a:gd name="adj1" fmla="val -61106"/>
              <a:gd name="adj2" fmla="val 9288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지도 </a:t>
            </a:r>
            <a:r>
              <a:rPr lang="ko-KR" altLang="en-US" sz="1100" dirty="0" err="1">
                <a:solidFill>
                  <a:schemeClr val="tx1"/>
                </a:solidFill>
              </a:rPr>
              <a:t>선택할때</a:t>
            </a:r>
            <a:r>
              <a:rPr lang="ko-KR" altLang="en-US" sz="1100" dirty="0">
                <a:solidFill>
                  <a:schemeClr val="tx1"/>
                </a:solidFill>
              </a:rPr>
              <a:t> 마다 이름 변경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E58CE87E-5766-A9D7-1E93-9E913A424CD5}"/>
              </a:ext>
            </a:extLst>
          </p:cNvPr>
          <p:cNvSpPr/>
          <p:nvPr/>
        </p:nvSpPr>
        <p:spPr>
          <a:xfrm>
            <a:off x="624840" y="242647"/>
            <a:ext cx="2011680" cy="267336"/>
          </a:xfrm>
          <a:prstGeom prst="wedgeRectCallout">
            <a:avLst>
              <a:gd name="adj1" fmla="val -46996"/>
              <a:gd name="adj2" fmla="val 12880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이 기능은 필요 없을 것 같습니다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말풍선: 사각형 14">
            <a:extLst>
              <a:ext uri="{FF2B5EF4-FFF2-40B4-BE49-F238E27FC236}">
                <a16:creationId xmlns:a16="http://schemas.microsoft.com/office/drawing/2014/main" id="{0B6A31EA-75D5-F5FD-FB69-701300BA27F0}"/>
              </a:ext>
            </a:extLst>
          </p:cNvPr>
          <p:cNvSpPr/>
          <p:nvPr/>
        </p:nvSpPr>
        <p:spPr>
          <a:xfrm>
            <a:off x="6421754" y="993645"/>
            <a:ext cx="2897505" cy="566487"/>
          </a:xfrm>
          <a:prstGeom prst="wedgeRectCallout">
            <a:avLst>
              <a:gd name="adj1" fmla="val -19642"/>
              <a:gd name="adj2" fmla="val 977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잠재량의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아래와 같이 지상형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옥상형으로 나뉘어져야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이론적 잠재량은 나뉘지 않음</a:t>
            </a:r>
            <a:r>
              <a:rPr lang="en-US" altLang="ko-KR" sz="1100" dirty="0">
                <a:solidFill>
                  <a:schemeClr val="tx1"/>
                </a:solidFill>
              </a:rPr>
              <a:t>.)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BCF667C5-3868-A00D-0A10-1DD121E13D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042" t="40539" b="52267"/>
          <a:stretch/>
        </p:blipFill>
        <p:spPr>
          <a:xfrm>
            <a:off x="6482715" y="1835556"/>
            <a:ext cx="3194685" cy="25101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F0D433B-1AB2-CB4B-7E95-1E3FCA302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916341"/>
            <a:ext cx="3197577" cy="43512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7D195565-D181-03F1-996D-20A40420AA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994" t="47374" b="40156"/>
          <a:stretch/>
        </p:blipFill>
        <p:spPr>
          <a:xfrm>
            <a:off x="6482714" y="2288552"/>
            <a:ext cx="3197577" cy="435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6B0CFAE-8BCF-4F6F-DF16-027283197C52}"/>
              </a:ext>
            </a:extLst>
          </p:cNvPr>
          <p:cNvSpPr txBox="1"/>
          <p:nvPr/>
        </p:nvSpPr>
        <p:spPr>
          <a:xfrm>
            <a:off x="6530340" y="2112614"/>
            <a:ext cx="722848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지상형 태양광</a:t>
            </a:r>
            <a:endParaRPr lang="en-US" altLang="ko-KR" sz="6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CC67FE-F9C5-D6F1-9E5B-BE44C3D30C16}"/>
              </a:ext>
            </a:extLst>
          </p:cNvPr>
          <p:cNvSpPr txBox="1"/>
          <p:nvPr/>
        </p:nvSpPr>
        <p:spPr>
          <a:xfrm>
            <a:off x="6530339" y="2741000"/>
            <a:ext cx="722849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b="1" dirty="0"/>
              <a:t>옥상형 태양광</a:t>
            </a:r>
            <a:endParaRPr lang="en-US" altLang="ko-KR" sz="600" b="1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9B269C-2226-E269-4C49-E408C72F1664}"/>
              </a:ext>
            </a:extLst>
          </p:cNvPr>
          <p:cNvSpPr/>
          <p:nvPr/>
        </p:nvSpPr>
        <p:spPr>
          <a:xfrm>
            <a:off x="6530340" y="1856399"/>
            <a:ext cx="3114200" cy="1495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187398A-644A-1DFA-B097-1B890AD7D142}"/>
              </a:ext>
            </a:extLst>
          </p:cNvPr>
          <p:cNvSpPr/>
          <p:nvPr/>
        </p:nvSpPr>
        <p:spPr>
          <a:xfrm>
            <a:off x="5053965" y="-1283417"/>
            <a:ext cx="5027295" cy="1408283"/>
          </a:xfrm>
          <a:prstGeom prst="wedgeRectCallout">
            <a:avLst>
              <a:gd name="adj1" fmla="val -42149"/>
              <a:gd name="adj2" fmla="val 91825"/>
            </a:avLst>
          </a:prstGeom>
          <a:solidFill>
            <a:schemeClr val="accent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태양광 잠재량은 일사량 데이터 기반으로 계산을 하는데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일사량 데이터를 </a:t>
            </a:r>
            <a:r>
              <a:rPr lang="en-US" altLang="ko-KR" sz="1100" dirty="0">
                <a:solidFill>
                  <a:schemeClr val="tx1"/>
                </a:solidFill>
              </a:rPr>
              <a:t>1,500m</a:t>
            </a:r>
            <a:r>
              <a:rPr lang="ko-KR" altLang="en-US" sz="1100" dirty="0">
                <a:solidFill>
                  <a:schemeClr val="tx1"/>
                </a:solidFill>
              </a:rPr>
              <a:t>와 </a:t>
            </a:r>
            <a:r>
              <a:rPr lang="en-US" altLang="ko-KR" sz="1100" dirty="0">
                <a:solidFill>
                  <a:schemeClr val="tx1"/>
                </a:solidFill>
              </a:rPr>
              <a:t>100m </a:t>
            </a:r>
            <a:r>
              <a:rPr lang="ko-KR" altLang="en-US" sz="1100" dirty="0">
                <a:solidFill>
                  <a:schemeClr val="tx1"/>
                </a:solidFill>
              </a:rPr>
              <a:t>해상도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 두 가지 버전으로 활용하고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1,500m</a:t>
            </a:r>
            <a:r>
              <a:rPr lang="ko-KR" altLang="en-US" sz="1100" dirty="0">
                <a:solidFill>
                  <a:schemeClr val="tx1"/>
                </a:solidFill>
              </a:rPr>
              <a:t>기반의 자료는 에너지기술연구원에서 제공하는 자료이고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100m </a:t>
            </a:r>
            <a:r>
              <a:rPr lang="ko-KR" altLang="en-US" sz="1100" dirty="0">
                <a:solidFill>
                  <a:schemeClr val="tx1"/>
                </a:solidFill>
              </a:rPr>
              <a:t>기반의 </a:t>
            </a:r>
            <a:r>
              <a:rPr lang="ko-KR" altLang="en-US" sz="1100" dirty="0" err="1">
                <a:solidFill>
                  <a:schemeClr val="tx1"/>
                </a:solidFill>
              </a:rPr>
              <a:t>자료는국립기상과학원에서</a:t>
            </a:r>
            <a:r>
              <a:rPr lang="ko-KR" altLang="en-US" sz="1100" dirty="0">
                <a:solidFill>
                  <a:schemeClr val="tx1"/>
                </a:solidFill>
              </a:rPr>
              <a:t> 제공하는 자료이고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따라서 </a:t>
            </a:r>
            <a:r>
              <a:rPr lang="en-US" altLang="ko-KR" sz="1100" dirty="0">
                <a:solidFill>
                  <a:schemeClr val="tx1"/>
                </a:solidFill>
              </a:rPr>
              <a:t>1,500m</a:t>
            </a:r>
            <a:r>
              <a:rPr lang="ko-KR" altLang="en-US" sz="1100" dirty="0">
                <a:solidFill>
                  <a:schemeClr val="tx1"/>
                </a:solidFill>
              </a:rPr>
              <a:t>짜리로 계산된 잠재량을 보고싶으면</a:t>
            </a:r>
            <a:r>
              <a:rPr lang="en-US" altLang="ko-KR" sz="1100" dirty="0">
                <a:solidFill>
                  <a:schemeClr val="tx1"/>
                </a:solidFill>
              </a:rPr>
              <a:t>, data1</a:t>
            </a:r>
            <a:r>
              <a:rPr lang="ko-KR" altLang="en-US" sz="1100" dirty="0">
                <a:solidFill>
                  <a:schemeClr val="tx1"/>
                </a:solidFill>
              </a:rPr>
              <a:t>버튼을 </a:t>
            </a:r>
            <a:r>
              <a:rPr lang="ko-KR" altLang="en-US" sz="1100" dirty="0" err="1">
                <a:solidFill>
                  <a:schemeClr val="tx1"/>
                </a:solidFill>
              </a:rPr>
              <a:t>누르면되고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r>
              <a:rPr lang="en-US" altLang="ko-KR" sz="1100" dirty="0">
                <a:solidFill>
                  <a:schemeClr val="tx1"/>
                </a:solidFill>
              </a:rPr>
              <a:t>100m</a:t>
            </a:r>
            <a:r>
              <a:rPr lang="ko-KR" altLang="en-US" sz="1100" dirty="0">
                <a:solidFill>
                  <a:schemeClr val="tx1"/>
                </a:solidFill>
              </a:rPr>
              <a:t>짜리로 계산된 잠재량을 보고싶으면</a:t>
            </a:r>
            <a:r>
              <a:rPr lang="en-US" altLang="ko-KR" sz="1100" dirty="0">
                <a:solidFill>
                  <a:schemeClr val="tx1"/>
                </a:solidFill>
              </a:rPr>
              <a:t>, data2</a:t>
            </a:r>
            <a:r>
              <a:rPr lang="ko-KR" altLang="en-US" sz="1100" dirty="0">
                <a:solidFill>
                  <a:schemeClr val="tx1"/>
                </a:solidFill>
              </a:rPr>
              <a:t>버튼을 누르면 되는 형식으로 구성되어야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 Data1</a:t>
            </a:r>
            <a:r>
              <a:rPr lang="ko-KR" altLang="en-US" sz="1100" dirty="0">
                <a:solidFill>
                  <a:schemeClr val="tx1"/>
                </a:solidFill>
              </a:rPr>
              <a:t>과</a:t>
            </a:r>
            <a:r>
              <a:rPr lang="en-US" altLang="ko-KR" sz="1100" dirty="0">
                <a:solidFill>
                  <a:schemeClr val="tx1"/>
                </a:solidFill>
              </a:rPr>
              <a:t> Data2</a:t>
            </a:r>
            <a:r>
              <a:rPr lang="ko-KR" altLang="en-US" sz="1100" dirty="0">
                <a:solidFill>
                  <a:schemeClr val="tx1"/>
                </a:solidFill>
              </a:rPr>
              <a:t>가 보여주는 수치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설비용량 및 발전량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만 바뀌고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나머지 구성은 그대로 입니다</a:t>
            </a:r>
            <a:r>
              <a:rPr lang="en-US" altLang="ko-KR" sz="110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B0FE782-8937-74BD-6298-03B4DF73D1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39" t="12820" r="1791" b="84096"/>
          <a:stretch/>
        </p:blipFill>
        <p:spPr>
          <a:xfrm>
            <a:off x="4726786" y="653020"/>
            <a:ext cx="725324" cy="21367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E047E9-DCDA-6832-7277-078176CDE1B8}"/>
              </a:ext>
            </a:extLst>
          </p:cNvPr>
          <p:cNvSpPr txBox="1"/>
          <p:nvPr/>
        </p:nvSpPr>
        <p:spPr>
          <a:xfrm>
            <a:off x="4813608" y="673373"/>
            <a:ext cx="551516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Data 2</a:t>
            </a:r>
            <a:endParaRPr lang="ko-KR" altLang="en-US" sz="5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B6F99F-4E11-18DB-130D-64BBC7E5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039" t="12820" r="1791" b="84096"/>
          <a:stretch/>
        </p:blipFill>
        <p:spPr>
          <a:xfrm>
            <a:off x="3848907" y="653020"/>
            <a:ext cx="725324" cy="213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97AACD-E6A7-BE7C-8FC8-129BAC168DE4}"/>
              </a:ext>
            </a:extLst>
          </p:cNvPr>
          <p:cNvSpPr txBox="1"/>
          <p:nvPr/>
        </p:nvSpPr>
        <p:spPr>
          <a:xfrm>
            <a:off x="3935729" y="673373"/>
            <a:ext cx="551516" cy="1692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500" dirty="0"/>
              <a:t>Data 1</a:t>
            </a:r>
            <a:endParaRPr lang="ko-KR" altLang="en-US" sz="500" dirty="0"/>
          </a:p>
        </p:txBody>
      </p:sp>
      <p:sp>
        <p:nvSpPr>
          <p:cNvPr id="22" name="말풍선: 사각형 21">
            <a:extLst>
              <a:ext uri="{FF2B5EF4-FFF2-40B4-BE49-F238E27FC236}">
                <a16:creationId xmlns:a16="http://schemas.microsoft.com/office/drawing/2014/main" id="{5140EBAB-45FE-7423-9B43-08FA01C82ABB}"/>
              </a:ext>
            </a:extLst>
          </p:cNvPr>
          <p:cNvSpPr/>
          <p:nvPr/>
        </p:nvSpPr>
        <p:spPr>
          <a:xfrm>
            <a:off x="5745480" y="4304527"/>
            <a:ext cx="5027295" cy="591721"/>
          </a:xfrm>
          <a:prstGeom prst="wedgeRectCallout">
            <a:avLst>
              <a:gd name="adj1" fmla="val -50031"/>
              <a:gd name="adj2" fmla="val -121492"/>
            </a:avLst>
          </a:prstGeom>
          <a:solidFill>
            <a:schemeClr val="accent2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이론적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기술적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시장 </a:t>
            </a:r>
            <a:r>
              <a:rPr lang="ko-KR" altLang="en-US" sz="1100" dirty="0" err="1">
                <a:solidFill>
                  <a:schemeClr val="tx1"/>
                </a:solidFill>
              </a:rPr>
              <a:t>잠재량</a:t>
            </a:r>
            <a:r>
              <a:rPr lang="ko-KR" altLang="en-US" sz="1100" dirty="0">
                <a:solidFill>
                  <a:schemeClr val="tx1"/>
                </a:solidFill>
              </a:rPr>
              <a:t> 모든 박스 안에서 목표달성율은 정보는 없어져야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492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6487</TotalTime>
  <Words>507</Words>
  <Application>Microsoft Office PowerPoint</Application>
  <PresentationFormat>A4 용지(210x297mm)</PresentationFormat>
  <Paragraphs>59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HY신명조</vt:lpstr>
      <vt:lpstr>Arial</vt:lpstr>
      <vt:lpstr>맑은 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전 승호</cp:lastModifiedBy>
  <cp:revision>387</cp:revision>
  <dcterms:created xsi:type="dcterms:W3CDTF">2021-05-17T05:54:11Z</dcterms:created>
  <dcterms:modified xsi:type="dcterms:W3CDTF">2025-04-28T07:09:09Z</dcterms:modified>
</cp:coreProperties>
</file>