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4"/>
  </p:notesMasterIdLst>
  <p:handoutMasterIdLst>
    <p:handoutMasterId r:id="rId5"/>
  </p:handoutMasterIdLst>
  <p:sldIdLst>
    <p:sldId id="321" r:id="rId2"/>
    <p:sldId id="330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FFFF"/>
    <a:srgbClr val="5B9BD5"/>
    <a:srgbClr val="E7E6E6"/>
    <a:srgbClr val="F2F2F2"/>
    <a:srgbClr val="FAFAFA"/>
    <a:srgbClr val="F4F8FB"/>
    <a:srgbClr val="D9D9D9"/>
    <a:srgbClr val="474747"/>
    <a:srgbClr val="FFF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7384" autoAdjust="0"/>
  </p:normalViewPr>
  <p:slideViewPr>
    <p:cSldViewPr snapToGrid="0">
      <p:cViewPr varScale="1">
        <p:scale>
          <a:sx n="156" d="100"/>
          <a:sy n="156" d="100"/>
        </p:scale>
        <p:origin x="1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C3025E-9E50-9018-8148-95FC1EC8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2B3A56C2-7881-18F3-DD46-DFADDA4C0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11D30BD-6547-4EF2-516E-25F9E8AA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6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0BEEB03-CDBA-1148-DA6A-244D65F8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6506CADC-17F1-A4DE-D0A6-B6C41F8E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0"/>
          <a:stretch/>
        </p:blipFill>
        <p:spPr>
          <a:xfrm>
            <a:off x="3896008" y="1004022"/>
            <a:ext cx="1816108" cy="18411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5584D9D-F567-7470-FA92-D69DFF3F0F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r="1370"/>
          <a:stretch/>
        </p:blipFill>
        <p:spPr>
          <a:xfrm>
            <a:off x="953944" y="1002752"/>
            <a:ext cx="1815926" cy="18411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CC4F3B5-73E2-2F71-A06D-E0DC6CDAC0DF}"/>
              </a:ext>
            </a:extLst>
          </p:cNvPr>
          <p:cNvSpPr/>
          <p:nvPr/>
        </p:nvSpPr>
        <p:spPr>
          <a:xfrm>
            <a:off x="10516630" y="20040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B0997-064D-D103-A31E-22AAFD7D5DF6}"/>
              </a:ext>
            </a:extLst>
          </p:cNvPr>
          <p:cNvSpPr/>
          <p:nvPr/>
        </p:nvSpPr>
        <p:spPr>
          <a:xfrm>
            <a:off x="11431030" y="20040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C3D64B-981B-B71D-2AE1-9CD155A5C52E}"/>
              </a:ext>
            </a:extLst>
          </p:cNvPr>
          <p:cNvSpPr/>
          <p:nvPr/>
        </p:nvSpPr>
        <p:spPr>
          <a:xfrm>
            <a:off x="10516630" y="29184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9A338-DE2A-C09A-5EEB-DAD4CB1916B2}"/>
              </a:ext>
            </a:extLst>
          </p:cNvPr>
          <p:cNvSpPr/>
          <p:nvPr/>
        </p:nvSpPr>
        <p:spPr>
          <a:xfrm>
            <a:off x="11431030" y="29184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태양열 전지판 단색으로 채워진">
            <a:extLst>
              <a:ext uri="{FF2B5EF4-FFF2-40B4-BE49-F238E27FC236}">
                <a16:creationId xmlns:a16="http://schemas.microsoft.com/office/drawing/2014/main" id="{E5CA8230-FFDA-7234-3B2E-7403CB1E1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91327" y="295657"/>
            <a:ext cx="914400" cy="914400"/>
          </a:xfrm>
          <a:prstGeom prst="rect">
            <a:avLst/>
          </a:prstGeom>
        </p:spPr>
      </p:pic>
      <p:pic>
        <p:nvPicPr>
          <p:cNvPr id="15" name="그래픽 14" descr="어두움(작은 태양) 단색으로 채워진">
            <a:extLst>
              <a:ext uri="{FF2B5EF4-FFF2-40B4-BE49-F238E27FC236}">
                <a16:creationId xmlns:a16="http://schemas.microsoft.com/office/drawing/2014/main" id="{A43280F0-5E96-FAB6-0398-25DC5A729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388" y="-15240"/>
            <a:ext cx="914400" cy="914400"/>
          </a:xfrm>
          <a:prstGeom prst="rect">
            <a:avLst/>
          </a:prstGeom>
        </p:spPr>
      </p:pic>
      <p:pic>
        <p:nvPicPr>
          <p:cNvPr id="17" name="그래픽 16" descr="아래층 윤곽선">
            <a:extLst>
              <a:ext uri="{FF2B5EF4-FFF2-40B4-BE49-F238E27FC236}">
                <a16:creationId xmlns:a16="http://schemas.microsoft.com/office/drawing/2014/main" id="{B92C801D-18E4-F227-28C8-98EA3BA948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4058" y="439954"/>
            <a:ext cx="656764" cy="656764"/>
          </a:xfrm>
          <a:prstGeom prst="rect">
            <a:avLst/>
          </a:prstGeom>
        </p:spPr>
      </p:pic>
      <p:pic>
        <p:nvPicPr>
          <p:cNvPr id="19" name="그래픽 18" descr="건물 윤곽선">
            <a:extLst>
              <a:ext uri="{FF2B5EF4-FFF2-40B4-BE49-F238E27FC236}">
                <a16:creationId xmlns:a16="http://schemas.microsoft.com/office/drawing/2014/main" id="{2F9A79D5-0D4A-A8E3-6A03-3DFE619FC0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7527" y="2160082"/>
            <a:ext cx="621765" cy="621765"/>
          </a:xfrm>
          <a:prstGeom prst="rect">
            <a:avLst/>
          </a:prstGeom>
        </p:spPr>
      </p:pic>
      <p:pic>
        <p:nvPicPr>
          <p:cNvPr id="21" name="그래픽 20" descr="산 윤곽선">
            <a:extLst>
              <a:ext uri="{FF2B5EF4-FFF2-40B4-BE49-F238E27FC236}">
                <a16:creationId xmlns:a16="http://schemas.microsoft.com/office/drawing/2014/main" id="{ECECF1AC-75A5-6CAD-32AD-6C8375B194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75703" y="97536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A239CA-98FE-8BF2-1F26-DFAED6FC8391}"/>
              </a:ext>
            </a:extLst>
          </p:cNvPr>
          <p:cNvSpPr txBox="1"/>
          <p:nvPr/>
        </p:nvSpPr>
        <p:spPr>
          <a:xfrm>
            <a:off x="661266" y="3198956"/>
            <a:ext cx="241532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지표면에 도달하는 태양광 에너지를 </a:t>
            </a:r>
            <a:r>
              <a:rPr lang="ko-KR" altLang="en-US" sz="1100" u="sng" dirty="0"/>
              <a:t>어떠한 제약 없이 </a:t>
            </a:r>
            <a:endParaRPr lang="en-US" altLang="ko-KR" sz="1100" u="sng" dirty="0"/>
          </a:p>
          <a:p>
            <a:pPr algn="ctr"/>
            <a:r>
              <a:rPr lang="ko-KR" altLang="en-US" sz="1100" dirty="0"/>
              <a:t>모두 활용할 때의 에너지 양</a:t>
            </a:r>
            <a:endParaRPr lang="en-US" altLang="ko-KR" sz="1100" dirty="0"/>
          </a:p>
        </p:txBody>
      </p:sp>
      <p:pic>
        <p:nvPicPr>
          <p:cNvPr id="28" name="그래픽 27" descr="길 윤곽선">
            <a:extLst>
              <a:ext uri="{FF2B5EF4-FFF2-40B4-BE49-F238E27FC236}">
                <a16:creationId xmlns:a16="http://schemas.microsoft.com/office/drawing/2014/main" id="{29868931-22F3-59FD-76B5-C2DB135854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31" y="1070870"/>
            <a:ext cx="788409" cy="788409"/>
          </a:xfrm>
          <a:prstGeom prst="rect">
            <a:avLst/>
          </a:prstGeom>
        </p:spPr>
      </p:pic>
      <p:pic>
        <p:nvPicPr>
          <p:cNvPr id="30" name="그래픽 29" descr="어두움(작은 태양) 단색으로 채워진">
            <a:extLst>
              <a:ext uri="{FF2B5EF4-FFF2-40B4-BE49-F238E27FC236}">
                <a16:creationId xmlns:a16="http://schemas.microsoft.com/office/drawing/2014/main" id="{FFAA7596-1D1B-33DB-4851-790F6ABA3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2885" y="-15240"/>
            <a:ext cx="914400" cy="914400"/>
          </a:xfrm>
          <a:prstGeom prst="rect">
            <a:avLst/>
          </a:prstGeom>
        </p:spPr>
      </p:pic>
      <p:pic>
        <p:nvPicPr>
          <p:cNvPr id="31" name="그래픽 30" descr="아래층 윤곽선">
            <a:extLst>
              <a:ext uri="{FF2B5EF4-FFF2-40B4-BE49-F238E27FC236}">
                <a16:creationId xmlns:a16="http://schemas.microsoft.com/office/drawing/2014/main" id="{0C0699BD-61CF-4DB9-6EDD-8B8971C488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8555" y="439954"/>
            <a:ext cx="656764" cy="656764"/>
          </a:xfrm>
          <a:prstGeom prst="rect">
            <a:avLst/>
          </a:prstGeom>
        </p:spPr>
      </p:pic>
      <p:pic>
        <p:nvPicPr>
          <p:cNvPr id="33" name="그래픽 32" descr="산 윤곽선">
            <a:extLst>
              <a:ext uri="{FF2B5EF4-FFF2-40B4-BE49-F238E27FC236}">
                <a16:creationId xmlns:a16="http://schemas.microsoft.com/office/drawing/2014/main" id="{49538428-68D8-2D81-D0D8-9E09C7E67C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00200" y="975360"/>
            <a:ext cx="914400" cy="914400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B828BE8D-283F-8071-08CC-10E3A8E77564}"/>
              </a:ext>
            </a:extLst>
          </p:cNvPr>
          <p:cNvSpPr/>
          <p:nvPr/>
        </p:nvSpPr>
        <p:spPr>
          <a:xfrm>
            <a:off x="3060735" y="1738951"/>
            <a:ext cx="651127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B9E695-26B1-24C5-1409-F5FFB0E44F91}"/>
              </a:ext>
            </a:extLst>
          </p:cNvPr>
          <p:cNvSpPr txBox="1"/>
          <p:nvPr/>
        </p:nvSpPr>
        <p:spPr>
          <a:xfrm>
            <a:off x="661266" y="2918460"/>
            <a:ext cx="235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이론적 </a:t>
            </a:r>
            <a:r>
              <a:rPr lang="ko-KR" altLang="en-US" sz="1400" b="1" dirty="0" err="1"/>
              <a:t>잠재량</a:t>
            </a:r>
            <a:endParaRPr lang="en-US" altLang="ko-KR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68F1D6-4196-44F3-1B98-AD909F176D07}"/>
              </a:ext>
            </a:extLst>
          </p:cNvPr>
          <p:cNvSpPr/>
          <p:nvPr/>
        </p:nvSpPr>
        <p:spPr>
          <a:xfrm>
            <a:off x="10516630" y="43510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0C58DA-579A-B87F-1F6C-6F460D5915ED}"/>
              </a:ext>
            </a:extLst>
          </p:cNvPr>
          <p:cNvSpPr/>
          <p:nvPr/>
        </p:nvSpPr>
        <p:spPr>
          <a:xfrm>
            <a:off x="11431030" y="43510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9031CD-5F33-EA7A-B04E-91536EFD45C3}"/>
              </a:ext>
            </a:extLst>
          </p:cNvPr>
          <p:cNvSpPr/>
          <p:nvPr/>
        </p:nvSpPr>
        <p:spPr>
          <a:xfrm>
            <a:off x="10516630" y="52654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6A6EE9-76CE-EF28-3737-5C9BA73F4287}"/>
              </a:ext>
            </a:extLst>
          </p:cNvPr>
          <p:cNvSpPr/>
          <p:nvPr/>
        </p:nvSpPr>
        <p:spPr>
          <a:xfrm>
            <a:off x="11431030" y="52654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태양열 전지판 단색으로 채워진">
            <a:extLst>
              <a:ext uri="{FF2B5EF4-FFF2-40B4-BE49-F238E27FC236}">
                <a16:creationId xmlns:a16="http://schemas.microsoft.com/office/drawing/2014/main" id="{DE7E2CE3-8F69-5B39-4928-9C1083D93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0489" y="448165"/>
            <a:ext cx="417708" cy="417708"/>
          </a:xfrm>
          <a:prstGeom prst="rect">
            <a:avLst/>
          </a:prstGeom>
        </p:spPr>
      </p:pic>
      <p:pic>
        <p:nvPicPr>
          <p:cNvPr id="45" name="그래픽 44" descr="태양열 전지판 단색으로 채워진">
            <a:extLst>
              <a:ext uri="{FF2B5EF4-FFF2-40B4-BE49-F238E27FC236}">
                <a16:creationId xmlns:a16="http://schemas.microsoft.com/office/drawing/2014/main" id="{87742B04-BE64-D651-F7CC-E4887FAE0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0489" y="1321243"/>
            <a:ext cx="417708" cy="417708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B93A7B-B1D3-C4DE-CF63-8B407F4866ED}"/>
              </a:ext>
            </a:extLst>
          </p:cNvPr>
          <p:cNvSpPr/>
          <p:nvPr/>
        </p:nvSpPr>
        <p:spPr>
          <a:xfrm>
            <a:off x="11112486" y="303331"/>
            <a:ext cx="357202" cy="289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6D2CC4-6E32-DD1C-C938-C8FE9FD33D42}"/>
              </a:ext>
            </a:extLst>
          </p:cNvPr>
          <p:cNvSpPr txBox="1"/>
          <p:nvPr/>
        </p:nvSpPr>
        <p:spPr>
          <a:xfrm>
            <a:off x="3422885" y="3198956"/>
            <a:ext cx="25568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u="sng" dirty="0"/>
              <a:t>기술적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태양광의 설비효율</a:t>
            </a:r>
            <a:r>
              <a:rPr lang="en-US" altLang="ko-KR" sz="1100" dirty="0"/>
              <a:t>)</a:t>
            </a:r>
            <a:r>
              <a:rPr lang="ko-KR" altLang="en-US" sz="1100" dirty="0"/>
              <a:t>과</a:t>
            </a:r>
            <a:endParaRPr lang="en-US" altLang="ko-KR" sz="1100" dirty="0"/>
          </a:p>
          <a:p>
            <a:pPr algn="ctr"/>
            <a:r>
              <a:rPr lang="ko-KR" altLang="en-US" sz="1100" u="sng" dirty="0"/>
              <a:t>지리적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급경사지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을 반영할 때의 </a:t>
            </a:r>
            <a:r>
              <a:rPr lang="ko-KR" altLang="en-US" sz="1100" dirty="0" err="1"/>
              <a:t>잠재량</a:t>
            </a:r>
            <a:endParaRPr lang="en-US" altLang="ko-KR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274799-57EA-7B06-7BD3-858D837062FA}"/>
              </a:ext>
            </a:extLst>
          </p:cNvPr>
          <p:cNvSpPr txBox="1"/>
          <p:nvPr/>
        </p:nvSpPr>
        <p:spPr>
          <a:xfrm>
            <a:off x="3620644" y="2918460"/>
            <a:ext cx="235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기술적 </a:t>
            </a:r>
            <a:r>
              <a:rPr lang="ko-KR" altLang="en-US" sz="1400" b="1" dirty="0" err="1"/>
              <a:t>잠재량</a:t>
            </a:r>
            <a:endParaRPr lang="en-US" altLang="ko-KR" sz="1400" b="1" dirty="0"/>
          </a:p>
        </p:txBody>
      </p:sp>
      <p:pic>
        <p:nvPicPr>
          <p:cNvPr id="32" name="그래픽 31" descr="건물 윤곽선">
            <a:extLst>
              <a:ext uri="{FF2B5EF4-FFF2-40B4-BE49-F238E27FC236}">
                <a16:creationId xmlns:a16="http://schemas.microsoft.com/office/drawing/2014/main" id="{1CF3B0ED-6943-D79A-DCFD-EC894F419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32024" y="2160082"/>
            <a:ext cx="621765" cy="621765"/>
          </a:xfrm>
          <a:prstGeom prst="rect">
            <a:avLst/>
          </a:prstGeom>
        </p:spPr>
      </p:pic>
      <p:pic>
        <p:nvPicPr>
          <p:cNvPr id="36" name="그래픽 35" descr="길 윤곽선">
            <a:extLst>
              <a:ext uri="{FF2B5EF4-FFF2-40B4-BE49-F238E27FC236}">
                <a16:creationId xmlns:a16="http://schemas.microsoft.com/office/drawing/2014/main" id="{A4E81764-2E59-F339-000E-D405C556A0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42028" y="1070870"/>
            <a:ext cx="788409" cy="78840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5973205-4217-F945-C036-D654B01515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5037" y="1659516"/>
            <a:ext cx="258511" cy="21786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6AB32D5-4F3C-1BC9-BBEA-4A8DDFCA0B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3650" y="1987617"/>
            <a:ext cx="258511" cy="2178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F38FD7B-DDDB-B254-7BB1-D0970F3A8A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66049" y="1029147"/>
            <a:ext cx="258511" cy="21786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B7DB266-CFA0-DBD7-1E68-226D52A4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0"/>
          <a:stretch/>
        </p:blipFill>
        <p:spPr>
          <a:xfrm>
            <a:off x="6786298" y="1004022"/>
            <a:ext cx="1816108" cy="1841152"/>
          </a:xfrm>
          <a:prstGeom prst="rect">
            <a:avLst/>
          </a:prstGeom>
        </p:spPr>
      </p:pic>
      <p:pic>
        <p:nvPicPr>
          <p:cNvPr id="59" name="그래픽 58" descr="산 윤곽선">
            <a:extLst>
              <a:ext uri="{FF2B5EF4-FFF2-40B4-BE49-F238E27FC236}">
                <a16:creationId xmlns:a16="http://schemas.microsoft.com/office/drawing/2014/main" id="{59CD3F2F-7C76-0745-D55B-EDE316198B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90490" y="975360"/>
            <a:ext cx="914400" cy="914400"/>
          </a:xfrm>
          <a:prstGeom prst="rect">
            <a:avLst/>
          </a:prstGeom>
        </p:spPr>
      </p:pic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EF989BF-F8EC-84E4-C837-FA91F31A56E2}"/>
              </a:ext>
            </a:extLst>
          </p:cNvPr>
          <p:cNvSpPr/>
          <p:nvPr/>
        </p:nvSpPr>
        <p:spPr>
          <a:xfrm>
            <a:off x="5951025" y="1738951"/>
            <a:ext cx="651127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래픽 60" descr="건물 윤곽선">
            <a:extLst>
              <a:ext uri="{FF2B5EF4-FFF2-40B4-BE49-F238E27FC236}">
                <a16:creationId xmlns:a16="http://schemas.microsoft.com/office/drawing/2014/main" id="{CB406E65-59E5-C6D1-8BC2-51D59E9B1D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2314" y="2160082"/>
            <a:ext cx="621765" cy="621765"/>
          </a:xfrm>
          <a:prstGeom prst="rect">
            <a:avLst/>
          </a:prstGeom>
        </p:spPr>
      </p:pic>
      <p:pic>
        <p:nvPicPr>
          <p:cNvPr id="62" name="그래픽 61" descr="공원 장면 윤곽선">
            <a:extLst>
              <a:ext uri="{FF2B5EF4-FFF2-40B4-BE49-F238E27FC236}">
                <a16:creationId xmlns:a16="http://schemas.microsoft.com/office/drawing/2014/main" id="{3D7ED6FC-3D8C-8E7A-3488-BE2E4B4E0E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87321" y="2635231"/>
            <a:ext cx="591006" cy="591006"/>
          </a:xfrm>
          <a:prstGeom prst="rect">
            <a:avLst/>
          </a:prstGeom>
        </p:spPr>
      </p:pic>
      <p:pic>
        <p:nvPicPr>
          <p:cNvPr id="63" name="그래픽 62" descr="길 윤곽선">
            <a:extLst>
              <a:ext uri="{FF2B5EF4-FFF2-40B4-BE49-F238E27FC236}">
                <a16:creationId xmlns:a16="http://schemas.microsoft.com/office/drawing/2014/main" id="{05437BB4-6A47-4CB3-1787-F7F430E949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32318" y="1070870"/>
            <a:ext cx="788409" cy="78840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C50EED0-2689-F55C-971F-E1C6D07BAB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30564" y="1659516"/>
            <a:ext cx="258511" cy="21786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4ACDC43A-C07D-1E17-5B59-F1F64FACCF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56339" y="1029147"/>
            <a:ext cx="258511" cy="21786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B4ED811-442F-A625-97CE-F3C1DBEA7CFA}"/>
              </a:ext>
            </a:extLst>
          </p:cNvPr>
          <p:cNvSpPr txBox="1"/>
          <p:nvPr/>
        </p:nvSpPr>
        <p:spPr>
          <a:xfrm>
            <a:off x="6326049" y="3198956"/>
            <a:ext cx="25568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u="sng" dirty="0"/>
              <a:t>경제적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비용 경쟁력</a:t>
            </a:r>
            <a:r>
              <a:rPr lang="en-US" altLang="ko-KR" sz="1100" dirty="0"/>
              <a:t>),</a:t>
            </a:r>
          </a:p>
          <a:p>
            <a:pPr algn="ctr"/>
            <a:r>
              <a:rPr lang="ko-KR" altLang="en-US" sz="1100" u="sng" dirty="0"/>
              <a:t>정책적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개발불가 지역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을 반영할 때의 </a:t>
            </a:r>
            <a:r>
              <a:rPr lang="ko-KR" altLang="en-US" sz="1100" dirty="0" err="1"/>
              <a:t>잠재량</a:t>
            </a:r>
            <a:endParaRPr lang="en-US" altLang="ko-KR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4574B7-690F-8817-E952-C45FD128CB45}"/>
              </a:ext>
            </a:extLst>
          </p:cNvPr>
          <p:cNvSpPr txBox="1"/>
          <p:nvPr/>
        </p:nvSpPr>
        <p:spPr>
          <a:xfrm>
            <a:off x="6523808" y="2918460"/>
            <a:ext cx="235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시장 </a:t>
            </a:r>
            <a:r>
              <a:rPr lang="ko-KR" altLang="en-US" sz="1400" b="1" dirty="0" err="1"/>
              <a:t>잠재량</a:t>
            </a:r>
            <a:endParaRPr lang="en-US" altLang="ko-KR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767E20-7002-1B94-4D37-69F161B31A92}"/>
              </a:ext>
            </a:extLst>
          </p:cNvPr>
          <p:cNvSpPr txBox="1"/>
          <p:nvPr/>
        </p:nvSpPr>
        <p:spPr>
          <a:xfrm>
            <a:off x="6901327" y="1950667"/>
            <a:ext cx="654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높은 </a:t>
            </a:r>
            <a:endParaRPr lang="en-US" altLang="ko-KR" sz="700" dirty="0"/>
          </a:p>
          <a:p>
            <a:pPr algn="ctr"/>
            <a:r>
              <a:rPr lang="ko-KR" altLang="en-US" sz="700" dirty="0"/>
              <a:t>설비투자비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812D3-3AA1-0872-425C-880BE789704C}"/>
              </a:ext>
            </a:extLst>
          </p:cNvPr>
          <p:cNvSpPr txBox="1"/>
          <p:nvPr/>
        </p:nvSpPr>
        <p:spPr>
          <a:xfrm>
            <a:off x="5130829" y="1075388"/>
            <a:ext cx="6546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지리적 제약</a:t>
            </a:r>
            <a:endParaRPr lang="en-US" altLang="ko-KR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2F233D-4B9A-B995-008C-82548DB01633}"/>
              </a:ext>
            </a:extLst>
          </p:cNvPr>
          <p:cNvSpPr txBox="1"/>
          <p:nvPr/>
        </p:nvSpPr>
        <p:spPr>
          <a:xfrm>
            <a:off x="7820344" y="2532528"/>
            <a:ext cx="654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천연기념물 서식지</a:t>
            </a:r>
          </a:p>
        </p:txBody>
      </p:sp>
      <p:pic>
        <p:nvPicPr>
          <p:cNvPr id="76" name="그래픽 75" descr="어두움(작은 태양) 단색으로 채워진">
            <a:extLst>
              <a:ext uri="{FF2B5EF4-FFF2-40B4-BE49-F238E27FC236}">
                <a16:creationId xmlns:a16="http://schemas.microsoft.com/office/drawing/2014/main" id="{89FFCF30-E71A-0709-FA5E-42E24BDA5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9453" y="-15240"/>
            <a:ext cx="914400" cy="914400"/>
          </a:xfrm>
          <a:prstGeom prst="rect">
            <a:avLst/>
          </a:prstGeom>
        </p:spPr>
      </p:pic>
      <p:pic>
        <p:nvPicPr>
          <p:cNvPr id="77" name="그래픽 76" descr="아래층 윤곽선">
            <a:extLst>
              <a:ext uri="{FF2B5EF4-FFF2-40B4-BE49-F238E27FC236}">
                <a16:creationId xmlns:a16="http://schemas.microsoft.com/office/drawing/2014/main" id="{2008E75A-2AF7-96D2-4B12-415130A11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5123" y="439954"/>
            <a:ext cx="656764" cy="656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5AFD9-1CC5-C9B4-B321-B6132AA839D1}"/>
              </a:ext>
            </a:extLst>
          </p:cNvPr>
          <p:cNvSpPr txBox="1"/>
          <p:nvPr/>
        </p:nvSpPr>
        <p:spPr>
          <a:xfrm>
            <a:off x="8014686" y="1075388"/>
            <a:ext cx="6546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지리적 제약</a:t>
            </a:r>
            <a:endParaRPr lang="en-US" altLang="ko-KR" sz="700" dirty="0"/>
          </a:p>
        </p:txBody>
      </p:sp>
      <p:pic>
        <p:nvPicPr>
          <p:cNvPr id="8" name="그래픽 7" descr="독수리 단색으로 채워진">
            <a:extLst>
              <a:ext uri="{FF2B5EF4-FFF2-40B4-BE49-F238E27FC236}">
                <a16:creationId xmlns:a16="http://schemas.microsoft.com/office/drawing/2014/main" id="{ADF0FE38-B091-1E76-A781-5D8F95FCCA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164" y="1959645"/>
            <a:ext cx="309709" cy="309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098A28-90C2-8CA9-3619-36D2A3A722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02677" y="2583645"/>
            <a:ext cx="258511" cy="2178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B5DEF3-CAA0-8FD2-8B7F-CF2EDB15967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1986" y="2583645"/>
            <a:ext cx="258511" cy="217865"/>
          </a:xfrm>
          <a:prstGeom prst="rect">
            <a:avLst/>
          </a:prstGeom>
        </p:spPr>
      </p:pic>
      <p:pic>
        <p:nvPicPr>
          <p:cNvPr id="18" name="그래픽 17" descr="독수리 단색으로 채워진">
            <a:extLst>
              <a:ext uri="{FF2B5EF4-FFF2-40B4-BE49-F238E27FC236}">
                <a16:creationId xmlns:a16="http://schemas.microsoft.com/office/drawing/2014/main" id="{503F590C-90D4-663A-EECD-04F8B73021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68504" y="1959645"/>
            <a:ext cx="309709" cy="309709"/>
          </a:xfrm>
          <a:prstGeom prst="rect">
            <a:avLst/>
          </a:prstGeom>
        </p:spPr>
      </p:pic>
      <p:pic>
        <p:nvPicPr>
          <p:cNvPr id="20" name="그래픽 19" descr="독수리 단색으로 채워진">
            <a:extLst>
              <a:ext uri="{FF2B5EF4-FFF2-40B4-BE49-F238E27FC236}">
                <a16:creationId xmlns:a16="http://schemas.microsoft.com/office/drawing/2014/main" id="{5CE444A0-1B3C-3AAD-3105-129AB6797E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99012" y="2258444"/>
            <a:ext cx="309709" cy="309709"/>
          </a:xfrm>
          <a:prstGeom prst="rect">
            <a:avLst/>
          </a:prstGeom>
        </p:spPr>
      </p:pic>
      <p:pic>
        <p:nvPicPr>
          <p:cNvPr id="22" name="그래픽 21" descr="독수리 단색으로 채워진">
            <a:extLst>
              <a:ext uri="{FF2B5EF4-FFF2-40B4-BE49-F238E27FC236}">
                <a16:creationId xmlns:a16="http://schemas.microsoft.com/office/drawing/2014/main" id="{230E71D9-4FB6-5245-709F-75441D52FB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90214" y="1959645"/>
            <a:ext cx="309709" cy="309709"/>
          </a:xfrm>
          <a:prstGeom prst="rect">
            <a:avLst/>
          </a:prstGeom>
        </p:spPr>
      </p:pic>
      <p:pic>
        <p:nvPicPr>
          <p:cNvPr id="25" name="그래픽 24" descr="독수리 단색으로 채워진">
            <a:extLst>
              <a:ext uri="{FF2B5EF4-FFF2-40B4-BE49-F238E27FC236}">
                <a16:creationId xmlns:a16="http://schemas.microsoft.com/office/drawing/2014/main" id="{7C9893F9-186F-CA8E-6230-7E09DC229B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8554" y="1959645"/>
            <a:ext cx="309709" cy="309709"/>
          </a:xfrm>
          <a:prstGeom prst="rect">
            <a:avLst/>
          </a:prstGeom>
        </p:spPr>
      </p:pic>
      <p:pic>
        <p:nvPicPr>
          <p:cNvPr id="27" name="그래픽 26" descr="독수리 단색으로 채워진">
            <a:extLst>
              <a:ext uri="{FF2B5EF4-FFF2-40B4-BE49-F238E27FC236}">
                <a16:creationId xmlns:a16="http://schemas.microsoft.com/office/drawing/2014/main" id="{A801C013-2CA5-4FE8-0B10-1C85214939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49062" y="2258444"/>
            <a:ext cx="309709" cy="309709"/>
          </a:xfrm>
          <a:prstGeom prst="rect">
            <a:avLst/>
          </a:prstGeom>
        </p:spPr>
      </p:pic>
      <p:pic>
        <p:nvPicPr>
          <p:cNvPr id="29" name="그래픽 28" descr="독수리 단색으로 채워진">
            <a:extLst>
              <a:ext uri="{FF2B5EF4-FFF2-40B4-BE49-F238E27FC236}">
                <a16:creationId xmlns:a16="http://schemas.microsoft.com/office/drawing/2014/main" id="{A4123CF5-D949-BBED-1C99-C23DA006AD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61374" y="1959645"/>
            <a:ext cx="309709" cy="309709"/>
          </a:xfrm>
          <a:prstGeom prst="rect">
            <a:avLst/>
          </a:prstGeom>
        </p:spPr>
      </p:pic>
      <p:pic>
        <p:nvPicPr>
          <p:cNvPr id="34" name="그래픽 33" descr="독수리 단색으로 채워진">
            <a:extLst>
              <a:ext uri="{FF2B5EF4-FFF2-40B4-BE49-F238E27FC236}">
                <a16:creationId xmlns:a16="http://schemas.microsoft.com/office/drawing/2014/main" id="{818D75A9-6BED-5372-9B83-C9D2881FD3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89714" y="1959645"/>
            <a:ext cx="309709" cy="309709"/>
          </a:xfrm>
          <a:prstGeom prst="rect">
            <a:avLst/>
          </a:prstGeom>
        </p:spPr>
      </p:pic>
      <p:pic>
        <p:nvPicPr>
          <p:cNvPr id="46" name="그래픽 45" descr="독수리 단색으로 채워진">
            <a:extLst>
              <a:ext uri="{FF2B5EF4-FFF2-40B4-BE49-F238E27FC236}">
                <a16:creationId xmlns:a16="http://schemas.microsoft.com/office/drawing/2014/main" id="{3878CE3D-08C4-445E-8614-BEE3B00B7E3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20222" y="2258444"/>
            <a:ext cx="309709" cy="30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00F6C-A442-2254-F24B-5982304D2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11A894-EFA4-B88E-29FC-760E1A6F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983"/>
            <a:ext cx="5920740" cy="3489347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FF2301E-F261-B91D-173B-145BE36AF14C}"/>
              </a:ext>
            </a:extLst>
          </p:cNvPr>
          <p:cNvSpPr/>
          <p:nvPr/>
        </p:nvSpPr>
        <p:spPr>
          <a:xfrm>
            <a:off x="220980" y="4304527"/>
            <a:ext cx="2266950" cy="2233216"/>
          </a:xfrm>
          <a:prstGeom prst="wedgeRectCallout">
            <a:avLst>
              <a:gd name="adj1" fmla="val -21826"/>
              <a:gd name="adj2" fmla="val -12589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맨처음에는 경기도 전역 지도에서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시군구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단위로 표출이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2. 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지역을 누르면 위와 같은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단위로 지도가 표출이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3.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지역을 누르면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여전히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지도가 유지되지만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지역이 하이라이트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8ED892B-2B15-214A-FE82-CE52E2B5AD64}"/>
              </a:ext>
            </a:extLst>
          </p:cNvPr>
          <p:cNvSpPr/>
          <p:nvPr/>
        </p:nvSpPr>
        <p:spPr>
          <a:xfrm>
            <a:off x="2762250" y="4304527"/>
            <a:ext cx="2373630" cy="2233216"/>
          </a:xfrm>
          <a:prstGeom prst="wedgeRectCallout">
            <a:avLst>
              <a:gd name="adj1" fmla="val 16285"/>
              <a:gd name="adj2" fmla="val -6047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 err="1">
                <a:solidFill>
                  <a:schemeClr val="tx1"/>
                </a:solidFill>
              </a:rPr>
              <a:t>시군구</a:t>
            </a:r>
            <a:r>
              <a:rPr lang="ko-KR" altLang="en-US" sz="1100" dirty="0">
                <a:solidFill>
                  <a:schemeClr val="tx1"/>
                </a:solidFill>
              </a:rPr>
              <a:t> 단위로 구분된 경기도 전역지도가 보일 때는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 전체의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2. 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단위로 구분된</a:t>
            </a:r>
            <a:r>
              <a:rPr lang="en-US" altLang="ko-KR" sz="1100" dirty="0">
                <a:solidFill>
                  <a:schemeClr val="tx1"/>
                </a:solidFill>
              </a:rPr>
              <a:t> 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지도가 보일 때는 화성시의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3.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지역이 하이라이트 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지도가 보일 때는 송산면의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A1B5781-E5AF-A6A4-0415-3D1E9EE0DCD7}"/>
              </a:ext>
            </a:extLst>
          </p:cNvPr>
          <p:cNvSpPr/>
          <p:nvPr/>
        </p:nvSpPr>
        <p:spPr>
          <a:xfrm>
            <a:off x="3261360" y="242647"/>
            <a:ext cx="2190750" cy="373459"/>
          </a:xfrm>
          <a:prstGeom prst="wedgeRectCallout">
            <a:avLst>
              <a:gd name="adj1" fmla="val -61106"/>
              <a:gd name="adj2" fmla="val 9288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지도 </a:t>
            </a:r>
            <a:r>
              <a:rPr lang="ko-KR" altLang="en-US" sz="1100" dirty="0" err="1">
                <a:solidFill>
                  <a:schemeClr val="tx1"/>
                </a:solidFill>
              </a:rPr>
              <a:t>선택할때</a:t>
            </a:r>
            <a:r>
              <a:rPr lang="ko-KR" altLang="en-US" sz="1100" dirty="0">
                <a:solidFill>
                  <a:schemeClr val="tx1"/>
                </a:solidFill>
              </a:rPr>
              <a:t> 마다 이름 변경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58CE87E-5766-A9D7-1E93-9E913A424CD5}"/>
              </a:ext>
            </a:extLst>
          </p:cNvPr>
          <p:cNvSpPr/>
          <p:nvPr/>
        </p:nvSpPr>
        <p:spPr>
          <a:xfrm>
            <a:off x="624840" y="242647"/>
            <a:ext cx="2011680" cy="267336"/>
          </a:xfrm>
          <a:prstGeom prst="wedgeRectCallout">
            <a:avLst>
              <a:gd name="adj1" fmla="val -46996"/>
              <a:gd name="adj2" fmla="val 12880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이 기능은 필요 없을 것 같습니다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B6A31EA-75D5-F5FD-FB69-701300BA27F0}"/>
              </a:ext>
            </a:extLst>
          </p:cNvPr>
          <p:cNvSpPr/>
          <p:nvPr/>
        </p:nvSpPr>
        <p:spPr>
          <a:xfrm>
            <a:off x="6421754" y="993645"/>
            <a:ext cx="2897505" cy="566487"/>
          </a:xfrm>
          <a:prstGeom prst="wedgeRectCallout">
            <a:avLst>
              <a:gd name="adj1" fmla="val -19642"/>
              <a:gd name="adj2" fmla="val 9776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기술적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잠재량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시장 잠재량의 경우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아래와 같이 지상형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옥상형으로 나뉘어져야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이론적 잠재량은 나뉘지 않음</a:t>
            </a:r>
            <a:r>
              <a:rPr lang="en-US" altLang="ko-KR" sz="1100" dirty="0">
                <a:solidFill>
                  <a:schemeClr val="tx1"/>
                </a:solidFill>
              </a:rPr>
              <a:t>.)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F667C5-3868-A00D-0A10-1DD121E1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042" t="40539" b="52267"/>
          <a:stretch/>
        </p:blipFill>
        <p:spPr>
          <a:xfrm>
            <a:off x="6482715" y="1835556"/>
            <a:ext cx="3194685" cy="2510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0D433B-1AB2-CB4B-7E95-1E3FCA30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94" t="47374" b="40156"/>
          <a:stretch/>
        </p:blipFill>
        <p:spPr>
          <a:xfrm>
            <a:off x="6482714" y="2916341"/>
            <a:ext cx="3197577" cy="4351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195565-D181-03F1-996D-20A40420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94" t="47374" b="40156"/>
          <a:stretch/>
        </p:blipFill>
        <p:spPr>
          <a:xfrm>
            <a:off x="6482714" y="2288552"/>
            <a:ext cx="3197577" cy="435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B0CFAE-8BCF-4F6F-DF16-027283197C52}"/>
              </a:ext>
            </a:extLst>
          </p:cNvPr>
          <p:cNvSpPr txBox="1"/>
          <p:nvPr/>
        </p:nvSpPr>
        <p:spPr>
          <a:xfrm>
            <a:off x="6530340" y="2112614"/>
            <a:ext cx="7228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지상형 태양광</a:t>
            </a:r>
            <a:endParaRPr lang="en-US" altLang="ko-KR" sz="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CC67FE-F9C5-D6F1-9E5B-BE44C3D30C16}"/>
              </a:ext>
            </a:extLst>
          </p:cNvPr>
          <p:cNvSpPr txBox="1"/>
          <p:nvPr/>
        </p:nvSpPr>
        <p:spPr>
          <a:xfrm>
            <a:off x="6530339" y="2741000"/>
            <a:ext cx="7228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옥상형 태양광</a:t>
            </a:r>
            <a:endParaRPr lang="en-US" altLang="ko-KR" sz="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9B269C-2226-E269-4C49-E408C72F1664}"/>
              </a:ext>
            </a:extLst>
          </p:cNvPr>
          <p:cNvSpPr/>
          <p:nvPr/>
        </p:nvSpPr>
        <p:spPr>
          <a:xfrm>
            <a:off x="6530340" y="1856399"/>
            <a:ext cx="3114200" cy="1495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9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6140</TotalTime>
  <Words>209</Words>
  <Application>Microsoft Office PowerPoint</Application>
  <PresentationFormat>A4 용지(210x297mm)</PresentationFormat>
  <Paragraphs>33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HY신명조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379</cp:revision>
  <dcterms:created xsi:type="dcterms:W3CDTF">2021-05-17T05:54:11Z</dcterms:created>
  <dcterms:modified xsi:type="dcterms:W3CDTF">2025-03-06T08:37:48Z</dcterms:modified>
</cp:coreProperties>
</file>