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A400D-B317-FFE8-82FB-D601BF3CD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3CEA-8B04-DEB9-FA57-B6FDDF519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696C9-0D1E-C988-3195-A5318CCC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5E70C-C106-AEA2-BB15-B15FA625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96A8C-F75D-0A48-FFF8-A35848D0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2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6DF5F-87AA-3D0E-C140-C93EB3FF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2B8CAB-4082-7378-746A-47800B074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28B16-C8ED-F032-5602-DB93976A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2E24D-F2A4-5A28-6D07-8F66B2FA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C68F7-7E8E-66B5-675C-658E4AB0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5B19C3-D87D-03EB-50C1-1B6200B09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D4B70C-9DE0-9CE6-6884-89CB81E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E955B-599B-6FBE-713C-706A3412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63D6F-AAF9-98CA-8E82-83B32882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58A5A-3CD9-35C5-95E3-777B0D2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329CE-2784-C349-8B14-36118BC6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56C34-E735-D3E0-4E90-33F35E47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CAA18-67BE-F156-17BC-574C4698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99296-42F9-BE35-CBF2-81A46AC5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ACDEB-BDED-2C63-FCFD-4846D02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4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58212-C211-4EE6-FC43-C0FAFB34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96347-6545-BD39-785B-641A8B40F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0C69E-EF5B-ABC6-093C-C96F627F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235F6-BA8F-72C1-218B-8C73B546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8D141-177B-A43C-D15D-A403E3B3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9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CD95C-430F-1E41-773A-1A3EF7DA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40C40-0D76-12EE-85E0-756BE3056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88BBF-8780-A4A9-E2CA-BF06B2C7F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49F88-6CFB-3C35-375E-52BB73AA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4B9E8-98DC-2FB0-D31A-9FC7BD4E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3AC8B-A32C-4F8A-87A5-4831DF68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7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89680-0522-9478-C0FE-302A77EF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4038F-B961-145B-6DB4-92AA568B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9AE8C7-AFF2-7853-2386-2655DC1D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37AC58-0663-2182-5C7A-96E2B5B50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65F93-3279-BB65-E930-7D4B12154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C3AEDB-10AD-54A1-6C38-C5E29C88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6AE8D2-4FDA-BD9B-E080-98CF1F25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F11DBD-DD76-D525-23DE-E19C0463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8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D3BA8-0AF2-F2A3-7B01-9F505537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D2B4CE-F2B4-9558-745C-2D6A38FE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F016C7-AFFA-AEC7-F27D-43B2EAC7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D8A167-AEE7-79D8-68A1-CF011D00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9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220898-0432-375D-CB5C-19F9E8FE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588A4B-09A5-B083-A329-9B8EE68E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F76094-109F-1F9B-C24A-1352EE93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B8223-F5D7-B7CC-6E86-078D4B93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CE8DE-C50E-0FFA-E31A-0DB6A28FC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36D24-67C0-842E-BAE5-8ADC845C6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5ED06-9C6F-D7DD-17FC-9D51E0BF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F40E8-516A-193E-661A-454CDDD5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9CF61-6763-CB0F-6557-1B08661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9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B845-FA01-26F1-D3BF-E6AC35B1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AA522D-F5F0-D436-15F9-3872A16BD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2CC74-5819-8F17-3BF1-0ACAE747B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1F7E1-A152-798A-C62E-9419632E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5B4B04-7628-5384-0C0E-E5FB8A08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CAD54-2188-91B0-6E17-738384C8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C0133D-BECD-EFED-C306-850E3987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4CAAC-BAB8-FB4F-1B01-E59396E3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92116-AC64-743A-E4E4-09AF0DE47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4977C-E388-5C2C-8286-2680C0DEC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DACC9-69A4-4A80-F4BE-AF7A542A6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9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epco.co.kr/home/customer/library/electricity-statistics/sales-volume/boardList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C0662A-0737-0D4C-BDA9-E0B8AEDE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94" y="1686560"/>
            <a:ext cx="6488793" cy="4226560"/>
          </a:xfrm>
          <a:prstGeom prst="rect">
            <a:avLst/>
          </a:prstGeom>
        </p:spPr>
      </p:pic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794CA063-F2D7-863C-3D99-9B3706E829A1}"/>
              </a:ext>
            </a:extLst>
          </p:cNvPr>
          <p:cNvSpPr/>
          <p:nvPr/>
        </p:nvSpPr>
        <p:spPr>
          <a:xfrm>
            <a:off x="7983416" y="2712721"/>
            <a:ext cx="3778250" cy="2099540"/>
          </a:xfrm>
          <a:prstGeom prst="wedgeRectCallout">
            <a:avLst>
              <a:gd name="adj1" fmla="val -101504"/>
              <a:gd name="adj2" fmla="val 3882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</a:rPr>
              <a:t>화면의 위치는 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‘</a:t>
            </a:r>
            <a:r>
              <a:rPr lang="ko-KR" altLang="en-US" sz="2000" dirty="0">
                <a:solidFill>
                  <a:schemeClr val="tx1"/>
                </a:solidFill>
              </a:rPr>
              <a:t>경기도 개별 시군 에너지 소비 현황 및 추이</a:t>
            </a:r>
            <a:r>
              <a:rPr lang="en-US" altLang="ko-KR" sz="2000" dirty="0">
                <a:solidFill>
                  <a:schemeClr val="tx1"/>
                </a:solidFill>
              </a:rPr>
              <a:t>’ </a:t>
            </a:r>
            <a:r>
              <a:rPr lang="ko-KR" altLang="en-US" sz="2000" dirty="0">
                <a:solidFill>
                  <a:schemeClr val="tx1"/>
                </a:solidFill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</a:rPr>
              <a:t>‘</a:t>
            </a:r>
            <a:r>
              <a:rPr lang="ko-KR" altLang="en-US" sz="2000" dirty="0">
                <a:solidFill>
                  <a:schemeClr val="tx1"/>
                </a:solidFill>
              </a:rPr>
              <a:t>경기도 에너지 소비 현황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전국대비</a:t>
            </a:r>
            <a:r>
              <a:rPr lang="en-US" altLang="ko-KR" sz="2000" dirty="0">
                <a:solidFill>
                  <a:schemeClr val="tx1"/>
                </a:solidFill>
              </a:rPr>
              <a:t>)’ </a:t>
            </a:r>
            <a:r>
              <a:rPr lang="ko-KR" altLang="en-US" sz="2000" dirty="0">
                <a:solidFill>
                  <a:schemeClr val="tx1"/>
                </a:solidFill>
              </a:rPr>
              <a:t>사이에 </a:t>
            </a:r>
            <a:r>
              <a:rPr lang="ko-KR" altLang="en-US" sz="2000" dirty="0" err="1">
                <a:solidFill>
                  <a:schemeClr val="tx1"/>
                </a:solidFill>
              </a:rPr>
              <a:t>들어가야할</a:t>
            </a:r>
            <a:r>
              <a:rPr lang="ko-KR" altLang="en-US" sz="2000" dirty="0">
                <a:solidFill>
                  <a:schemeClr val="tx1"/>
                </a:solidFill>
              </a:rPr>
              <a:t> 내용입니다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F11AEDE5-F6EE-1718-26B8-83D753B14629}"/>
              </a:ext>
            </a:extLst>
          </p:cNvPr>
          <p:cNvSpPr/>
          <p:nvPr/>
        </p:nvSpPr>
        <p:spPr>
          <a:xfrm>
            <a:off x="2541890" y="160747"/>
            <a:ext cx="6551776" cy="1175293"/>
          </a:xfrm>
          <a:prstGeom prst="wedgeRectCallout">
            <a:avLst>
              <a:gd name="adj1" fmla="val -49880"/>
              <a:gd name="adj2" fmla="val 26983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</a:rPr>
              <a:t>에너지 </a:t>
            </a:r>
            <a:r>
              <a:rPr lang="en-US" altLang="ko-KR" sz="2000" dirty="0">
                <a:solidFill>
                  <a:schemeClr val="tx1"/>
                </a:solidFill>
              </a:rPr>
              <a:t>&gt; </a:t>
            </a:r>
            <a:r>
              <a:rPr lang="ko-KR" altLang="en-US" sz="2000" dirty="0">
                <a:solidFill>
                  <a:schemeClr val="tx1"/>
                </a:solidFill>
              </a:rPr>
              <a:t>에너지소비  쪽에서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‘</a:t>
            </a:r>
            <a:r>
              <a:rPr lang="ko-KR" altLang="en-US" sz="2000" dirty="0">
                <a:solidFill>
                  <a:schemeClr val="tx1"/>
                </a:solidFill>
              </a:rPr>
              <a:t>경기도 </a:t>
            </a:r>
            <a:r>
              <a:rPr lang="ko-KR" altLang="en-US" sz="2000" dirty="0" err="1">
                <a:solidFill>
                  <a:schemeClr val="tx1"/>
                </a:solidFill>
              </a:rPr>
              <a:t>시군별</a:t>
            </a:r>
            <a:r>
              <a:rPr lang="en-US" altLang="ko-KR" sz="2000" dirty="0">
                <a:solidFill>
                  <a:schemeClr val="tx1"/>
                </a:solidFill>
              </a:rPr>
              <a:t>,</a:t>
            </a:r>
            <a:r>
              <a:rPr lang="ko-KR" altLang="en-US" sz="2000" dirty="0">
                <a:solidFill>
                  <a:schemeClr val="tx1"/>
                </a:solidFill>
              </a:rPr>
              <a:t> 월별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계약종별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ko-KR" altLang="en-US" sz="2000" dirty="0">
                <a:solidFill>
                  <a:schemeClr val="tx1"/>
                </a:solidFill>
              </a:rPr>
              <a:t>업종별 전력사용량</a:t>
            </a:r>
            <a:r>
              <a:rPr lang="en-US" altLang="ko-KR" sz="2000" dirty="0">
                <a:solidFill>
                  <a:schemeClr val="tx1"/>
                </a:solidFill>
              </a:rPr>
              <a:t>‘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화면을 새로 구성해서 중간에 </a:t>
            </a:r>
            <a:r>
              <a:rPr lang="ko-KR" altLang="en-US" sz="2000" dirty="0" err="1">
                <a:solidFill>
                  <a:schemeClr val="tx1"/>
                </a:solidFill>
              </a:rPr>
              <a:t>끼워넣으려고</a:t>
            </a:r>
            <a:r>
              <a:rPr lang="ko-KR" altLang="en-US" sz="2000" dirty="0">
                <a:solidFill>
                  <a:schemeClr val="tx1"/>
                </a:solidFill>
              </a:rPr>
              <a:t> 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D5772D9-9A6A-2725-ACE6-B590C47D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60" y="1955800"/>
            <a:ext cx="6900320" cy="41046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FF12F7-18CC-E64D-A28C-49DC08EED78E}"/>
              </a:ext>
            </a:extLst>
          </p:cNvPr>
          <p:cNvSpPr/>
          <p:nvPr/>
        </p:nvSpPr>
        <p:spPr>
          <a:xfrm>
            <a:off x="722660" y="1889760"/>
            <a:ext cx="543938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</a:t>
            </a:r>
            <a:r>
              <a:rPr lang="ko-KR" altLang="en-US" dirty="0" err="1"/>
              <a:t>시군별</a:t>
            </a:r>
            <a:r>
              <a:rPr lang="en-US" altLang="ko-KR" dirty="0"/>
              <a:t>,</a:t>
            </a:r>
            <a:r>
              <a:rPr lang="ko-KR" altLang="en-US" dirty="0"/>
              <a:t> 월별</a:t>
            </a:r>
            <a:r>
              <a:rPr lang="en-US" altLang="ko-KR" dirty="0"/>
              <a:t>, </a:t>
            </a:r>
            <a:r>
              <a:rPr lang="ko-KR" altLang="en-US" dirty="0"/>
              <a:t>계약종별</a:t>
            </a:r>
            <a:r>
              <a:rPr lang="en-US" altLang="ko-KR" dirty="0"/>
              <a:t>/</a:t>
            </a:r>
            <a:r>
              <a:rPr lang="ko-KR" altLang="en-US" dirty="0"/>
              <a:t>업종별 전력사용량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E59384-FEF3-B16F-1D83-9E8E9B12DA3E}"/>
              </a:ext>
            </a:extLst>
          </p:cNvPr>
          <p:cNvSpPr/>
          <p:nvPr/>
        </p:nvSpPr>
        <p:spPr>
          <a:xfrm>
            <a:off x="722660" y="2214880"/>
            <a:ext cx="6998940" cy="391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계약종별은 </a:t>
            </a:r>
            <a:r>
              <a:rPr lang="en-US" altLang="ko-KR" sz="1100" dirty="0"/>
              <a:t>7</a:t>
            </a:r>
            <a:r>
              <a:rPr lang="ko-KR" altLang="en-US" sz="1100" dirty="0"/>
              <a:t>개</a:t>
            </a:r>
            <a:r>
              <a:rPr lang="en-US" altLang="ko-KR" sz="1100" dirty="0"/>
              <a:t>, </a:t>
            </a:r>
            <a:r>
              <a:rPr lang="ko-KR" altLang="en-US" sz="1100" dirty="0"/>
              <a:t>업종은 </a:t>
            </a:r>
            <a:r>
              <a:rPr lang="en-US" altLang="ko-KR" sz="1100" dirty="0"/>
              <a:t>38</a:t>
            </a:r>
            <a:r>
              <a:rPr lang="ko-KR" altLang="en-US" sz="1100" dirty="0"/>
              <a:t>개로 분류되어 있습니다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업종별 혹은 계약종별 전력사용량의 계절별 패턴을 확인할 수 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9990B4-A677-9997-63CC-D0EF6593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477" y="3098800"/>
            <a:ext cx="3070284" cy="2938939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C9B6331-CB5B-7D0C-0462-BE766846DFCB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 rot="5400000" flipH="1" flipV="1">
            <a:off x="3651355" y="1487276"/>
            <a:ext cx="2378788" cy="8442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6A4497-8D6F-89E0-3548-946B30526602}"/>
              </a:ext>
            </a:extLst>
          </p:cNvPr>
          <p:cNvSpPr/>
          <p:nvPr/>
        </p:nvSpPr>
        <p:spPr>
          <a:xfrm>
            <a:off x="5262880" y="76200"/>
            <a:ext cx="6380480" cy="1287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 데이터의 단위는 </a:t>
            </a:r>
            <a:r>
              <a:rPr lang="en-US" altLang="ko-KR" dirty="0"/>
              <a:t>kWh </a:t>
            </a:r>
            <a:r>
              <a:rPr lang="ko-KR" altLang="en-US" dirty="0"/>
              <a:t>혹은 </a:t>
            </a:r>
            <a:r>
              <a:rPr lang="en-US" altLang="ko-KR" dirty="0"/>
              <a:t>MWh </a:t>
            </a:r>
            <a:r>
              <a:rPr lang="ko-KR" altLang="en-US" dirty="0"/>
              <a:t>로 되어 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화면에 </a:t>
            </a:r>
            <a:r>
              <a:rPr lang="ko-KR" altLang="en-US" dirty="0" err="1"/>
              <a:t>표출할때는</a:t>
            </a:r>
            <a:r>
              <a:rPr lang="ko-KR" altLang="en-US" dirty="0"/>
              <a:t> </a:t>
            </a:r>
            <a:r>
              <a:rPr lang="en-US" altLang="ko-KR" dirty="0"/>
              <a:t>MWh</a:t>
            </a:r>
            <a:r>
              <a:rPr lang="ko-KR" altLang="en-US" dirty="0"/>
              <a:t>로 통일해주세요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원데이터에 </a:t>
            </a:r>
            <a:r>
              <a:rPr lang="en-US" altLang="ko-KR" dirty="0"/>
              <a:t>kWh</a:t>
            </a:r>
            <a:r>
              <a:rPr lang="ko-KR" altLang="en-US" dirty="0"/>
              <a:t>로 표시되어 있다면</a:t>
            </a:r>
            <a:r>
              <a:rPr lang="en-US" altLang="ko-KR" dirty="0"/>
              <a:t>, </a:t>
            </a:r>
            <a:r>
              <a:rPr lang="ko-KR" altLang="en-US" dirty="0"/>
              <a:t>원데이터에서 </a:t>
            </a:r>
            <a:r>
              <a:rPr lang="en-US" altLang="ko-KR" dirty="0"/>
              <a:t>1000</a:t>
            </a:r>
            <a:r>
              <a:rPr lang="ko-KR" altLang="en-US" dirty="0"/>
              <a:t>을 나눈 후에 단위를 </a:t>
            </a:r>
            <a:r>
              <a:rPr lang="en-US" altLang="ko-KR" dirty="0"/>
              <a:t>MWh</a:t>
            </a:r>
            <a:r>
              <a:rPr lang="ko-KR" altLang="en-US" dirty="0"/>
              <a:t>로 바꾸어서 표출해주세요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6A361A-0D19-24BA-4DE4-A86411EE5FE7}"/>
              </a:ext>
            </a:extLst>
          </p:cNvPr>
          <p:cNvSpPr/>
          <p:nvPr/>
        </p:nvSpPr>
        <p:spPr>
          <a:xfrm>
            <a:off x="8075520" y="2214880"/>
            <a:ext cx="1278205" cy="4389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/>
          </a:p>
          <a:p>
            <a:r>
              <a:rPr lang="ko-KR" altLang="en-US" sz="1400" dirty="0"/>
              <a:t>계약종별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합계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주택용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일반용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교육용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산업용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농사용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가로등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심야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업종별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합계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농업 임업</a:t>
            </a:r>
            <a:endParaRPr lang="en-US" altLang="ko-KR" sz="1400" dirty="0"/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</a:t>
            </a:r>
            <a:r>
              <a:rPr lang="ko-KR" altLang="en-US" sz="1400" dirty="0" err="1"/>
              <a:t>순수써비스</a:t>
            </a:r>
            <a:endParaRPr lang="en-US" altLang="ko-KR" sz="14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2585498-65FE-1992-3452-13DAEE82268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6639560" y="2987040"/>
            <a:ext cx="1435960" cy="142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EAD0A0-14AF-0007-E251-C2469826F868}"/>
              </a:ext>
            </a:extLst>
          </p:cNvPr>
          <p:cNvSpPr/>
          <p:nvPr/>
        </p:nvSpPr>
        <p:spPr>
          <a:xfrm>
            <a:off x="77354" y="545942"/>
            <a:ext cx="715126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기간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01D8BB-BE84-0850-5BD5-D4D1FEA0BBBC}"/>
              </a:ext>
            </a:extLst>
          </p:cNvPr>
          <p:cNvSpPr/>
          <p:nvPr/>
        </p:nvSpPr>
        <p:spPr>
          <a:xfrm>
            <a:off x="1047634" y="545942"/>
            <a:ext cx="715126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2004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0A2EF-FB80-E65F-702A-626983648AF6}"/>
              </a:ext>
            </a:extLst>
          </p:cNvPr>
          <p:cNvSpPr/>
          <p:nvPr/>
        </p:nvSpPr>
        <p:spPr>
          <a:xfrm>
            <a:off x="1852728" y="545942"/>
            <a:ext cx="326592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FE559D-9B7F-C364-42EE-BC2B1DC185E1}"/>
              </a:ext>
            </a:extLst>
          </p:cNvPr>
          <p:cNvSpPr/>
          <p:nvPr/>
        </p:nvSpPr>
        <p:spPr>
          <a:xfrm>
            <a:off x="2278221" y="545942"/>
            <a:ext cx="715126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2015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B32FD9-09C3-DA36-7C59-8D2D1096A48F}"/>
              </a:ext>
            </a:extLst>
          </p:cNvPr>
          <p:cNvSpPr/>
          <p:nvPr/>
        </p:nvSpPr>
        <p:spPr>
          <a:xfrm>
            <a:off x="1027314" y="220822"/>
            <a:ext cx="715126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/>
              <a:t>사용자가 설정</a:t>
            </a:r>
            <a:endParaRPr lang="ko-KR" altLang="en-US" sz="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2737D2-D456-4221-FDAB-A4602FE8C95B}"/>
              </a:ext>
            </a:extLst>
          </p:cNvPr>
          <p:cNvSpPr/>
          <p:nvPr/>
        </p:nvSpPr>
        <p:spPr>
          <a:xfrm>
            <a:off x="2278221" y="220822"/>
            <a:ext cx="715126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/>
              <a:t>사용자가 설정</a:t>
            </a:r>
            <a:endParaRPr lang="ko-KR" altLang="en-US" sz="6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D11FA36-7023-C08B-160A-CDCF27227FD9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1595865" y="1240421"/>
            <a:ext cx="2126294" cy="1285976"/>
          </a:xfrm>
          <a:prstGeom prst="bentConnector3">
            <a:avLst>
              <a:gd name="adj1" fmla="val 342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8C4BEA-18CF-8F2C-0D88-72ECF25B22E1}"/>
              </a:ext>
            </a:extLst>
          </p:cNvPr>
          <p:cNvSpPr/>
          <p:nvPr/>
        </p:nvSpPr>
        <p:spPr>
          <a:xfrm>
            <a:off x="270120" y="5156200"/>
            <a:ext cx="2197369" cy="558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경기도 지도는 그대로 유지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58642B-B281-114B-8EDE-6A9A0012575A}"/>
              </a:ext>
            </a:extLst>
          </p:cNvPr>
          <p:cNvSpPr/>
          <p:nvPr/>
        </p:nvSpPr>
        <p:spPr>
          <a:xfrm>
            <a:off x="4910151" y="2756057"/>
            <a:ext cx="988149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단위 </a:t>
            </a:r>
            <a:r>
              <a:rPr lang="en-US" altLang="ko-KR" sz="1200" dirty="0"/>
              <a:t>MWh</a:t>
            </a:r>
            <a:endParaRPr lang="ko-KR" altLang="en-US" sz="1200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448FDB9D-E1BA-E7D4-7A60-3667286400A1}"/>
              </a:ext>
            </a:extLst>
          </p:cNvPr>
          <p:cNvSpPr/>
          <p:nvPr/>
        </p:nvSpPr>
        <p:spPr>
          <a:xfrm>
            <a:off x="9457233" y="3564539"/>
            <a:ext cx="2683967" cy="2099540"/>
          </a:xfrm>
          <a:prstGeom prst="wedgeRectCallout">
            <a:avLst>
              <a:gd name="adj1" fmla="val -63140"/>
              <a:gd name="adj2" fmla="val -4468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복수 선택하면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합친 숫자가 라인그래프로 </a:t>
            </a:r>
            <a:r>
              <a:rPr lang="ko-KR" altLang="en-US" sz="1600" dirty="0" err="1">
                <a:solidFill>
                  <a:schemeClr val="tx1"/>
                </a:solidFill>
              </a:rPr>
              <a:t>나오는게</a:t>
            </a:r>
            <a:r>
              <a:rPr lang="ko-KR" altLang="en-US" sz="1600" dirty="0">
                <a:solidFill>
                  <a:schemeClr val="tx1"/>
                </a:solidFill>
              </a:rPr>
              <a:t> 아니라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복수 선택한 개수만큼 라인그래프가 생성되어야 합니다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2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F056-3375-326D-31E0-F3EC9CA1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다운로드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918F1-9775-A472-9266-D77499AC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데이터 위치</a:t>
            </a:r>
            <a:r>
              <a:rPr lang="en-US" altLang="ko-KR" sz="1200" dirty="0"/>
              <a:t>:   </a:t>
            </a:r>
            <a:r>
              <a:rPr lang="en-US" altLang="ko-KR" sz="1200" dirty="0">
                <a:hlinkClick r:id="rId2"/>
              </a:rPr>
              <a:t>https://www.kepco.co.kr/home/customer/library/electricity-statistics/sales-volume/boardList.do</a:t>
            </a:r>
            <a:endParaRPr lang="en-US" altLang="ko-KR" sz="1200" dirty="0"/>
          </a:p>
          <a:p>
            <a:r>
              <a:rPr lang="ko-KR" altLang="en-US" sz="1200" dirty="0"/>
              <a:t>연도별로 </a:t>
            </a:r>
            <a:r>
              <a:rPr lang="en-US" altLang="ko-KR" sz="1200" dirty="0"/>
              <a:t>12</a:t>
            </a:r>
            <a:r>
              <a:rPr lang="ko-KR" altLang="en-US" sz="1200" dirty="0"/>
              <a:t>월에 해당하는 파일을 받으면 해당년도의 모든 월별 데이터가 수록 되어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2004</a:t>
            </a:r>
            <a:r>
              <a:rPr lang="ko-KR" altLang="en-US" sz="1200" dirty="0"/>
              <a:t>년부터 </a:t>
            </a:r>
            <a:r>
              <a:rPr lang="en-US" altLang="ko-KR" sz="1200" dirty="0"/>
              <a:t>2024</a:t>
            </a:r>
            <a:r>
              <a:rPr lang="ko-KR" altLang="en-US" sz="1200" dirty="0"/>
              <a:t>년까지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85B963-F8E5-2446-6C22-D3146AB2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29" y="2636520"/>
            <a:ext cx="2494295" cy="2438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55ACEF-A3B4-7950-E06D-216688A68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026" y="2693931"/>
            <a:ext cx="4706361" cy="41221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0EE593-243B-878F-B78E-1A182E093C8A}"/>
              </a:ext>
            </a:extLst>
          </p:cNvPr>
          <p:cNvSpPr/>
          <p:nvPr/>
        </p:nvSpPr>
        <p:spPr>
          <a:xfrm>
            <a:off x="1883330" y="6555800"/>
            <a:ext cx="1220598" cy="308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0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CD82A-C15F-B27A-FAEF-D518A385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519" y="2395260"/>
            <a:ext cx="3771550" cy="1325563"/>
          </a:xfrm>
        </p:spPr>
        <p:txBody>
          <a:bodyPr/>
          <a:lstStyle/>
          <a:p>
            <a:r>
              <a:rPr lang="ko-KR" altLang="en-US" dirty="0"/>
              <a:t>다른 이슈들</a:t>
            </a:r>
          </a:p>
        </p:txBody>
      </p:sp>
    </p:spTree>
    <p:extLst>
      <p:ext uri="{BB962C8B-B14F-4D97-AF65-F5344CB8AC3E}">
        <p14:creationId xmlns:p14="http://schemas.microsoft.com/office/powerpoint/2010/main" val="146576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055E0-4F46-DC35-70D8-905F1C6C8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F5BC60-9825-F27E-AE35-BD6647D7E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39" y="308350"/>
            <a:ext cx="7604621" cy="24506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F85A3-3F51-309D-48FF-2723CAA50F9D}"/>
              </a:ext>
            </a:extLst>
          </p:cNvPr>
          <p:cNvSpPr/>
          <p:nvPr/>
        </p:nvSpPr>
        <p:spPr>
          <a:xfrm>
            <a:off x="403787" y="1533698"/>
            <a:ext cx="4524745" cy="12724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경기도 </a:t>
            </a:r>
            <a:r>
              <a:rPr lang="en-US" altLang="ko-KR" sz="1100" dirty="0"/>
              <a:t>31</a:t>
            </a:r>
            <a:r>
              <a:rPr lang="ko-KR" altLang="en-US" sz="1100" dirty="0"/>
              <a:t>개 시군의 에너지 수요</a:t>
            </a:r>
            <a:r>
              <a:rPr lang="en-US" altLang="ko-KR" sz="1100" dirty="0"/>
              <a:t>, </a:t>
            </a:r>
            <a:r>
              <a:rPr lang="ko-KR" altLang="en-US" sz="1100" dirty="0"/>
              <a:t>공급</a:t>
            </a:r>
            <a:r>
              <a:rPr lang="en-US" altLang="ko-KR" sz="1100" dirty="0"/>
              <a:t>, </a:t>
            </a:r>
            <a:r>
              <a:rPr lang="ko-KR" altLang="en-US" sz="1100" dirty="0"/>
              <a:t>재생에너지</a:t>
            </a:r>
            <a:r>
              <a:rPr lang="en-US" altLang="ko-KR" sz="1100" dirty="0"/>
              <a:t>, </a:t>
            </a:r>
            <a:r>
              <a:rPr lang="ko-KR" altLang="en-US" sz="1100" dirty="0"/>
              <a:t>복지 현황을</a:t>
            </a:r>
            <a:br>
              <a:rPr lang="ko-KR" altLang="en-US" sz="1100" dirty="0"/>
            </a:br>
            <a:r>
              <a:rPr lang="ko-KR" altLang="en-US" sz="1100" dirty="0"/>
              <a:t>한눈에 살펴볼 수 있도록 구성된 </a:t>
            </a:r>
            <a:r>
              <a:rPr lang="ko-KR" altLang="en-US" sz="1100" dirty="0" err="1"/>
              <a:t>시각자료입니다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ko-KR" altLang="en-US" sz="1100" dirty="0"/>
              <a:t>에너지 정책 수립</a:t>
            </a:r>
            <a:r>
              <a:rPr lang="en-US" altLang="ko-KR" sz="1100" dirty="0"/>
              <a:t>, </a:t>
            </a:r>
            <a:r>
              <a:rPr lang="ko-KR" altLang="en-US" sz="1100" dirty="0"/>
              <a:t>탄소중립 전략</a:t>
            </a:r>
            <a:r>
              <a:rPr lang="en-US" altLang="ko-KR" sz="1100" dirty="0"/>
              <a:t>, </a:t>
            </a:r>
            <a:r>
              <a:rPr lang="ko-KR" altLang="en-US" sz="1100" dirty="0"/>
              <a:t>지역 맞춤형 사업 기획 등</a:t>
            </a:r>
            <a:br>
              <a:rPr lang="ko-KR" altLang="en-US" sz="1100" dirty="0"/>
            </a:br>
            <a:r>
              <a:rPr lang="ko-KR" altLang="en-US" sz="1100" dirty="0"/>
              <a:t>다양한 분야에서 기초자료로 활용할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219B007E-AFE4-C6AD-9697-C823913D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20" y="2852460"/>
            <a:ext cx="5063455" cy="1325563"/>
          </a:xfrm>
        </p:spPr>
        <p:txBody>
          <a:bodyPr/>
          <a:lstStyle/>
          <a:p>
            <a:r>
              <a:rPr lang="ko-KR" altLang="en-US" dirty="0"/>
              <a:t>문구 수정해주세요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3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4D338C-1D12-1DFB-BCFE-A90CB026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7" y="565871"/>
            <a:ext cx="5781062" cy="2715211"/>
          </a:xfrm>
          <a:prstGeom prst="rect">
            <a:avLst/>
          </a:prstGeom>
        </p:spPr>
      </p:pic>
      <p:sp>
        <p:nvSpPr>
          <p:cNvPr id="6" name="제목 11">
            <a:extLst>
              <a:ext uri="{FF2B5EF4-FFF2-40B4-BE49-F238E27FC236}">
                <a16:creationId xmlns:a16="http://schemas.microsoft.com/office/drawing/2014/main" id="{D0B14EFD-141A-8460-BDA1-4BB1169F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459" y="1036243"/>
            <a:ext cx="5063455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 화면은 삭제 해주세요</a:t>
            </a:r>
            <a:r>
              <a:rPr lang="en-US" altLang="ko-KR" sz="280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249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267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데이터 다운로드 위치</vt:lpstr>
      <vt:lpstr>다른 이슈들</vt:lpstr>
      <vt:lpstr>문구 수정해주세요.</vt:lpstr>
      <vt:lpstr>이 화면은 삭제 해주세요.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Seungho Jeon</dc:creator>
  <cp:lastModifiedBy>Seungho Jeon</cp:lastModifiedBy>
  <cp:revision>8</cp:revision>
  <dcterms:created xsi:type="dcterms:W3CDTF">2025-07-10T01:27:58Z</dcterms:created>
  <dcterms:modified xsi:type="dcterms:W3CDTF">2025-07-10T07:26:49Z</dcterms:modified>
</cp:coreProperties>
</file>