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7"/>
  </p:notesMasterIdLst>
  <p:sldIdLst>
    <p:sldId id="310" r:id="rId3"/>
    <p:sldId id="311" r:id="rId4"/>
    <p:sldId id="312" r:id="rId5"/>
    <p:sldId id="313" r:id="rId6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6B238"/>
    <a:srgbClr val="E9EEF2"/>
    <a:srgbClr val="FF000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764" y="90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9ABD-F32E-A2A8-0379-16FC3DE5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1">
            <a:extLst>
              <a:ext uri="{FF2B5EF4-FFF2-40B4-BE49-F238E27FC236}">
                <a16:creationId xmlns:a16="http://schemas.microsoft.com/office/drawing/2014/main" id="{4858B93E-8C44-1C6A-47DE-0FFF069A7A31}"/>
              </a:ext>
            </a:extLst>
          </p:cNvPr>
          <p:cNvSpPr txBox="1">
            <a:spLocks/>
          </p:cNvSpPr>
          <p:nvPr/>
        </p:nvSpPr>
        <p:spPr>
          <a:xfrm>
            <a:off x="3596417" y="2541783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시도별 온실가스 배출 현황</a:t>
            </a: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E8E50CD1-60CE-D78C-6232-E63CC3EDC090}"/>
              </a:ext>
            </a:extLst>
          </p:cNvPr>
          <p:cNvSpPr/>
          <p:nvPr/>
        </p:nvSpPr>
        <p:spPr>
          <a:xfrm>
            <a:off x="3596417" y="3167061"/>
            <a:ext cx="7728075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주로 사람들의 활동으로 인해 온실가스가 배출됩니다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이를 총배출량 이라고 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대기 중의 온실가스가 자연적으로 흡수되기도 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이를 </a:t>
            </a:r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이라고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총배출량에서 </a:t>
            </a:r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흡수량을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차감한 것이 순배출량 입니다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아래의 그래프는 부문별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시도별 총배출량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순배출량을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653C09-17D1-274D-BA74-5532674D3953}"/>
              </a:ext>
            </a:extLst>
          </p:cNvPr>
          <p:cNvSpPr/>
          <p:nvPr/>
        </p:nvSpPr>
        <p:spPr>
          <a:xfrm>
            <a:off x="3600723" y="8264301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6F63CE-1482-B694-B39D-E480F1A0267F}"/>
              </a:ext>
            </a:extLst>
          </p:cNvPr>
          <p:cNvSpPr/>
          <p:nvPr/>
        </p:nvSpPr>
        <p:spPr>
          <a:xfrm>
            <a:off x="3596417" y="9059185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B32054-8F45-2B8F-5FA0-3B48DE027282}"/>
              </a:ext>
            </a:extLst>
          </p:cNvPr>
          <p:cNvSpPr/>
          <p:nvPr/>
        </p:nvSpPr>
        <p:spPr>
          <a:xfrm>
            <a:off x="3744152" y="4840153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EE7FEF-743E-6E3E-BA7E-6EACA393581C}"/>
              </a:ext>
            </a:extLst>
          </p:cNvPr>
          <p:cNvSpPr/>
          <p:nvPr/>
        </p:nvSpPr>
        <p:spPr>
          <a:xfrm>
            <a:off x="4413414" y="4842460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총배출량 및 흡수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7E1B3E-36CD-E110-02F6-5EF5DBDB4F89}"/>
              </a:ext>
            </a:extLst>
          </p:cNvPr>
          <p:cNvSpPr/>
          <p:nvPr/>
        </p:nvSpPr>
        <p:spPr>
          <a:xfrm>
            <a:off x="6067660" y="4842460"/>
            <a:ext cx="8780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순배출량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C07224-2A42-34F6-C81C-EFDE84FF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84" r="57035" b="71432"/>
          <a:stretch/>
        </p:blipFill>
        <p:spPr>
          <a:xfrm>
            <a:off x="8443484" y="6109807"/>
            <a:ext cx="4218388" cy="12133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BD31CA-EDF6-E6F6-F100-C7D8EE64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55" r="57035" b="60115"/>
          <a:stretch/>
        </p:blipFill>
        <p:spPr>
          <a:xfrm>
            <a:off x="8443486" y="8133437"/>
            <a:ext cx="4218386" cy="11652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685436-0F34-85E9-E64C-191DB5A54CB7}"/>
              </a:ext>
            </a:extLst>
          </p:cNvPr>
          <p:cNvSpPr txBox="1"/>
          <p:nvPr/>
        </p:nvSpPr>
        <p:spPr>
          <a:xfrm>
            <a:off x="8858623" y="5550668"/>
            <a:ext cx="33992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1</a:t>
            </a:r>
            <a:r>
              <a:rPr lang="ko-KR" altLang="en-US" sz="1000" b="1" dirty="0"/>
              <a:t>인당 온실가스 배출량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총배출</a:t>
            </a:r>
            <a:r>
              <a:rPr lang="ko-KR" altLang="en-US" sz="1000" b="1" dirty="0"/>
              <a:t> 기준</a:t>
            </a:r>
            <a:r>
              <a:rPr lang="en-US" altLang="ko-KR" sz="1000" b="1" dirty="0"/>
              <a:t>)</a:t>
            </a:r>
          </a:p>
          <a:p>
            <a:r>
              <a:rPr lang="ko-KR" altLang="en-US" sz="800" b="1" dirty="0"/>
              <a:t>경기도는 </a:t>
            </a:r>
            <a:r>
              <a:rPr lang="en-US" altLang="ko-KR" sz="800" b="1" dirty="0"/>
              <a:t>2022</a:t>
            </a:r>
            <a:r>
              <a:rPr lang="ko-KR" altLang="en-US" sz="800" b="1" dirty="0"/>
              <a:t>년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인당 온실가스를</a:t>
            </a:r>
            <a:r>
              <a:rPr lang="en-US" altLang="ko-KR" sz="800" b="1" dirty="0"/>
              <a:t> 5.55 (tCO</a:t>
            </a:r>
            <a:r>
              <a:rPr lang="en-US" altLang="ko-KR" sz="800" b="1" baseline="-25000" dirty="0"/>
              <a:t>2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인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만큼 배출하였습니다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이는 전국 </a:t>
            </a:r>
            <a:r>
              <a:rPr lang="en-US" altLang="ko-KR" sz="800" b="1" dirty="0"/>
              <a:t>17</a:t>
            </a:r>
            <a:r>
              <a:rPr lang="ko-KR" altLang="en-US" sz="800" b="1" dirty="0"/>
              <a:t>개 시도 중 </a:t>
            </a:r>
            <a:r>
              <a:rPr lang="en-US" altLang="ko-KR" sz="800" b="1" dirty="0"/>
              <a:t>10</a:t>
            </a:r>
            <a:r>
              <a:rPr lang="ko-KR" altLang="en-US" sz="800" b="1" dirty="0" err="1"/>
              <a:t>번째로</a:t>
            </a:r>
            <a:r>
              <a:rPr lang="ko-KR" altLang="en-US" sz="800" b="1" dirty="0"/>
              <a:t> 많은 양입니다</a:t>
            </a:r>
            <a:r>
              <a:rPr lang="en-US" altLang="ko-KR" sz="8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C9279-178A-A668-F158-552C1B659BB2}"/>
              </a:ext>
            </a:extLst>
          </p:cNvPr>
          <p:cNvSpPr txBox="1"/>
          <p:nvPr/>
        </p:nvSpPr>
        <p:spPr>
          <a:xfrm>
            <a:off x="8740041" y="7617716"/>
            <a:ext cx="33992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GRDP</a:t>
            </a:r>
            <a:r>
              <a:rPr lang="ko-KR" altLang="en-US" sz="1000" b="1" dirty="0"/>
              <a:t>당 온실가스 배출량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총배출</a:t>
            </a:r>
            <a:r>
              <a:rPr lang="ko-KR" altLang="en-US" sz="1000" b="1" dirty="0"/>
              <a:t> 기준</a:t>
            </a:r>
            <a:r>
              <a:rPr lang="en-US" altLang="ko-KR" sz="1000" b="1" dirty="0"/>
              <a:t>)</a:t>
            </a:r>
          </a:p>
          <a:p>
            <a:r>
              <a:rPr lang="ko-KR" altLang="en-US" sz="800" b="1" dirty="0"/>
              <a:t>경기도는 </a:t>
            </a:r>
            <a:r>
              <a:rPr lang="en-US" altLang="ko-KR" sz="800" b="1" dirty="0"/>
              <a:t>2022</a:t>
            </a:r>
            <a:r>
              <a:rPr lang="ko-KR" altLang="en-US" sz="800" b="1" dirty="0"/>
              <a:t>년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온실가스를 </a:t>
            </a:r>
            <a:r>
              <a:rPr lang="en-US" altLang="ko-KR" sz="800" b="1" dirty="0"/>
              <a:t>5.55(tCO</a:t>
            </a:r>
            <a:r>
              <a:rPr lang="en-US" altLang="ko-KR" sz="800" b="1" baseline="-25000" dirty="0"/>
              <a:t>2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백만원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만큼 배출하여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이는 전국 </a:t>
            </a:r>
            <a:r>
              <a:rPr lang="en-US" altLang="ko-KR" sz="800" b="1" dirty="0"/>
              <a:t>17</a:t>
            </a:r>
            <a:r>
              <a:rPr lang="ko-KR" altLang="en-US" sz="800" b="1" dirty="0"/>
              <a:t>개 시도 중 </a:t>
            </a:r>
            <a:r>
              <a:rPr lang="en-US" altLang="ko-KR" sz="800" b="1" dirty="0"/>
              <a:t>10</a:t>
            </a:r>
            <a:r>
              <a:rPr lang="ko-KR" altLang="en-US" sz="800" b="1" dirty="0" err="1"/>
              <a:t>번째로</a:t>
            </a:r>
            <a:r>
              <a:rPr lang="ko-KR" altLang="en-US" sz="800" b="1" dirty="0"/>
              <a:t> 많은 양입니다</a:t>
            </a:r>
            <a:r>
              <a:rPr lang="en-US" altLang="ko-KR" sz="8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1BEE-5E02-3A0D-E364-B586754AAFCD}"/>
              </a:ext>
            </a:extLst>
          </p:cNvPr>
          <p:cNvSpPr txBox="1"/>
          <p:nvPr/>
        </p:nvSpPr>
        <p:spPr>
          <a:xfrm>
            <a:off x="3984543" y="5420997"/>
            <a:ext cx="585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에너지</a:t>
            </a:r>
            <a:endParaRPr lang="en-US" altLang="ko-KR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543F4-EE59-3435-BA4B-68DBC428CE3E}"/>
              </a:ext>
            </a:extLst>
          </p:cNvPr>
          <p:cNvSpPr txBox="1"/>
          <p:nvPr/>
        </p:nvSpPr>
        <p:spPr>
          <a:xfrm>
            <a:off x="4838426" y="5449445"/>
            <a:ext cx="71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산업공정</a:t>
            </a:r>
            <a:endParaRPr lang="en-US" altLang="ko-KR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C8A4C-820F-10F3-2285-9B5523DD3EC7}"/>
              </a:ext>
            </a:extLst>
          </p:cNvPr>
          <p:cNvSpPr txBox="1"/>
          <p:nvPr/>
        </p:nvSpPr>
        <p:spPr>
          <a:xfrm>
            <a:off x="5603384" y="5487409"/>
            <a:ext cx="71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5BBC8-3A88-0692-8205-9F76E818A170}"/>
              </a:ext>
            </a:extLst>
          </p:cNvPr>
          <p:cNvSpPr txBox="1"/>
          <p:nvPr/>
        </p:nvSpPr>
        <p:spPr>
          <a:xfrm>
            <a:off x="5865459" y="5487410"/>
            <a:ext cx="599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폐기물</a:t>
            </a:r>
            <a:endParaRPr lang="en-US" altLang="ko-KR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37403-053A-2AA1-1C32-E5DFC1172E22}"/>
              </a:ext>
            </a:extLst>
          </p:cNvPr>
          <p:cNvSpPr txBox="1"/>
          <p:nvPr/>
        </p:nvSpPr>
        <p:spPr>
          <a:xfrm>
            <a:off x="6145982" y="7028590"/>
            <a:ext cx="1111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(0.8%)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E7CE626-72F1-B0F4-19CA-0D4E711A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07" y="5695666"/>
            <a:ext cx="3504572" cy="2036815"/>
          </a:xfrm>
          <a:prstGeom prst="rect">
            <a:avLst/>
          </a:prstGeom>
        </p:spPr>
      </p:pic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23C8AB7F-0D69-6709-893E-76701572793B}"/>
              </a:ext>
            </a:extLst>
          </p:cNvPr>
          <p:cNvSpPr/>
          <p:nvPr/>
        </p:nvSpPr>
        <p:spPr>
          <a:xfrm>
            <a:off x="354201" y="5288325"/>
            <a:ext cx="2857694" cy="1015064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산업공정 및 제품사용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필요시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산업공정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으로 줄여서 가능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LULUCF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F6C43FCC-C9A6-2164-91A5-EEFABD4A21A1}"/>
              </a:ext>
            </a:extLst>
          </p:cNvPr>
          <p:cNvSpPr/>
          <p:nvPr/>
        </p:nvSpPr>
        <p:spPr>
          <a:xfrm>
            <a:off x="354201" y="3546825"/>
            <a:ext cx="2857694" cy="1015064"/>
          </a:xfrm>
          <a:prstGeom prst="wedgeRectCallout">
            <a:avLst>
              <a:gd name="adj1" fmla="val 116219"/>
              <a:gd name="adj2" fmla="val 11479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배출과 흡수의 색깔 톤이 차이가 분명히 났으면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붉은계열</a:t>
            </a:r>
            <a:r>
              <a:rPr lang="en-US" altLang="ko-KR" sz="1100" dirty="0">
                <a:solidFill>
                  <a:schemeClr val="tx1"/>
                </a:solidFill>
              </a:rPr>
              <a:t>?, </a:t>
            </a:r>
            <a:r>
              <a:rPr lang="ko-KR" altLang="en-US" sz="1100" dirty="0">
                <a:solidFill>
                  <a:schemeClr val="tx1"/>
                </a:solidFill>
              </a:rPr>
              <a:t>흡수는 푸른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73CA-0B52-DC43-848E-CBF7623F65F0}"/>
              </a:ext>
            </a:extLst>
          </p:cNvPr>
          <p:cNvSpPr txBox="1"/>
          <p:nvPr/>
        </p:nvSpPr>
        <p:spPr>
          <a:xfrm>
            <a:off x="6550669" y="5487410"/>
            <a:ext cx="599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LULUCF</a:t>
            </a:r>
          </a:p>
        </p:txBody>
      </p:sp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id="{200EF6CC-BBAC-329E-7008-9D8F100703FD}"/>
              </a:ext>
            </a:extLst>
          </p:cNvPr>
          <p:cNvSpPr/>
          <p:nvPr/>
        </p:nvSpPr>
        <p:spPr>
          <a:xfrm>
            <a:off x="1317223" y="9717180"/>
            <a:ext cx="2857694" cy="1015064"/>
          </a:xfrm>
          <a:prstGeom prst="wedgeRectCallout">
            <a:avLst>
              <a:gd name="adj1" fmla="val 30225"/>
              <a:gd name="adj2" fmla="val -8508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산업공정 및 제품 생산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LULUCF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BC4D5513-9834-42C7-5230-3A35EFA3B763}"/>
              </a:ext>
            </a:extLst>
          </p:cNvPr>
          <p:cNvSpPr/>
          <p:nvPr/>
        </p:nvSpPr>
        <p:spPr>
          <a:xfrm>
            <a:off x="12495729" y="7302807"/>
            <a:ext cx="2857694" cy="390058"/>
          </a:xfrm>
          <a:prstGeom prst="wedgeRectCallout">
            <a:avLst>
              <a:gd name="adj1" fmla="val -56436"/>
              <a:gd name="adj2" fmla="val 13046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2B718D-A6FA-48E2-D34E-7F9FBF2FA9CA}"/>
              </a:ext>
            </a:extLst>
          </p:cNvPr>
          <p:cNvSpPr/>
          <p:nvPr/>
        </p:nvSpPr>
        <p:spPr>
          <a:xfrm>
            <a:off x="12318593" y="4743370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D071DF44-88C3-BC35-7A48-63DFDEE56E35}"/>
              </a:ext>
            </a:extLst>
          </p:cNvPr>
          <p:cNvSpPr/>
          <p:nvPr/>
        </p:nvSpPr>
        <p:spPr>
          <a:xfrm>
            <a:off x="12495729" y="5119590"/>
            <a:ext cx="2857694" cy="390058"/>
          </a:xfrm>
          <a:prstGeom prst="wedgeRectCallout">
            <a:avLst>
              <a:gd name="adj1" fmla="val -56436"/>
              <a:gd name="adj2" fmla="val 13046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1F46DE-01E0-9794-BF87-0140CF36B062}"/>
              </a:ext>
            </a:extLst>
          </p:cNvPr>
          <p:cNvSpPr/>
          <p:nvPr/>
        </p:nvSpPr>
        <p:spPr>
          <a:xfrm>
            <a:off x="12318593" y="6887865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13322A8-D669-D119-9166-81D6698B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77" y="10688722"/>
            <a:ext cx="5227052" cy="34196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FD1477-1FAA-ABE5-374A-E2A94F7B1CA9}"/>
              </a:ext>
            </a:extLst>
          </p:cNvPr>
          <p:cNvSpPr/>
          <p:nvPr/>
        </p:nvSpPr>
        <p:spPr>
          <a:xfrm>
            <a:off x="9793857" y="14432626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83F441-B80A-E3D9-68D3-95B958EC854B}"/>
              </a:ext>
            </a:extLst>
          </p:cNvPr>
          <p:cNvSpPr/>
          <p:nvPr/>
        </p:nvSpPr>
        <p:spPr>
          <a:xfrm>
            <a:off x="6026232" y="10516830"/>
            <a:ext cx="85286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4DD033-8FDD-B8C6-93A2-A9E9E83CF084}"/>
              </a:ext>
            </a:extLst>
          </p:cNvPr>
          <p:cNvSpPr/>
          <p:nvPr/>
        </p:nvSpPr>
        <p:spPr>
          <a:xfrm>
            <a:off x="6976690" y="10516830"/>
            <a:ext cx="85286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흡수량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92C1D8-AD59-21F7-4D04-9413FA0D7883}"/>
              </a:ext>
            </a:extLst>
          </p:cNvPr>
          <p:cNvSpPr/>
          <p:nvPr/>
        </p:nvSpPr>
        <p:spPr>
          <a:xfrm>
            <a:off x="7916602" y="10516830"/>
            <a:ext cx="925938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466CBB-F5E4-72F4-AF9D-34480343F653}"/>
              </a:ext>
            </a:extLst>
          </p:cNvPr>
          <p:cNvSpPr/>
          <p:nvPr/>
        </p:nvSpPr>
        <p:spPr>
          <a:xfrm>
            <a:off x="4413414" y="14568033"/>
            <a:ext cx="5289531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C355C6-9AB6-413D-A11D-0C70A57A32F3}"/>
              </a:ext>
            </a:extLst>
          </p:cNvPr>
          <p:cNvSpPr/>
          <p:nvPr/>
        </p:nvSpPr>
        <p:spPr>
          <a:xfrm>
            <a:off x="8959527" y="10516830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총배출량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D982D5-804C-1B5C-48EB-E15059E1AD13}"/>
              </a:ext>
            </a:extLst>
          </p:cNvPr>
          <p:cNvSpPr/>
          <p:nvPr/>
        </p:nvSpPr>
        <p:spPr>
          <a:xfrm>
            <a:off x="10541962" y="10516830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총배출량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9" name="말풍선: 사각형 68">
            <a:extLst>
              <a:ext uri="{FF2B5EF4-FFF2-40B4-BE49-F238E27FC236}">
                <a16:creationId xmlns:a16="http://schemas.microsoft.com/office/drawing/2014/main" id="{53C685F7-FF07-2FDC-BAB5-EEC71A572C7B}"/>
              </a:ext>
            </a:extLst>
          </p:cNvPr>
          <p:cNvSpPr/>
          <p:nvPr/>
        </p:nvSpPr>
        <p:spPr>
          <a:xfrm>
            <a:off x="964798" y="14105285"/>
            <a:ext cx="2857694" cy="744197"/>
          </a:xfrm>
          <a:prstGeom prst="wedgeRectCallout">
            <a:avLst>
              <a:gd name="adj1" fmla="val 68889"/>
              <a:gd name="adj2" fmla="val 247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순배출량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빼기 총배출량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음수가 나옴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2F22BAB4-78C3-005C-0CEB-CBD55C95E3E2}"/>
              </a:ext>
            </a:extLst>
          </p:cNvPr>
          <p:cNvSpPr/>
          <p:nvPr/>
        </p:nvSpPr>
        <p:spPr>
          <a:xfrm>
            <a:off x="964798" y="13181360"/>
            <a:ext cx="2857694" cy="744197"/>
          </a:xfrm>
          <a:prstGeom prst="wedgeRectCallout">
            <a:avLst>
              <a:gd name="adj1" fmla="val 84221"/>
              <a:gd name="adj2" fmla="val 113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흡수량은</a:t>
            </a:r>
            <a:r>
              <a:rPr lang="ko-KR" altLang="en-US" sz="1100" dirty="0">
                <a:solidFill>
                  <a:schemeClr val="tx1"/>
                </a:solidFill>
              </a:rPr>
              <a:t> 수치가 음수입니다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차트에도 마이너스로 표현해주세요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10BC1-A084-8B5F-8F7B-2B20851C35C8}"/>
              </a:ext>
            </a:extLst>
          </p:cNvPr>
          <p:cNvSpPr txBox="1"/>
          <p:nvPr/>
        </p:nvSpPr>
        <p:spPr>
          <a:xfrm>
            <a:off x="3699211" y="5186064"/>
            <a:ext cx="285145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/>
              <a:t>배출</a:t>
            </a:r>
            <a:endParaRPr lang="en-US" altLang="ko-KR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1BDC1-9B99-3B3E-BEF0-0B115A64F48B}"/>
              </a:ext>
            </a:extLst>
          </p:cNvPr>
          <p:cNvSpPr txBox="1"/>
          <p:nvPr/>
        </p:nvSpPr>
        <p:spPr>
          <a:xfrm>
            <a:off x="6584821" y="5175570"/>
            <a:ext cx="45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/>
              <a:t>흡수</a:t>
            </a:r>
            <a:endParaRPr lang="en-US" altLang="ko-KR" sz="1000" b="1" dirty="0"/>
          </a:p>
        </p:txBody>
      </p:sp>
      <p:sp>
        <p:nvSpPr>
          <p:cNvPr id="4" name="텍스트 상자 1">
            <a:extLst>
              <a:ext uri="{FF2B5EF4-FFF2-40B4-BE49-F238E27FC236}">
                <a16:creationId xmlns:a16="http://schemas.microsoft.com/office/drawing/2014/main" id="{9FF4C04B-7B9E-9CD2-2DEB-8911D13EADC2}"/>
              </a:ext>
            </a:extLst>
          </p:cNvPr>
          <p:cNvSpPr txBox="1">
            <a:spLocks/>
          </p:cNvSpPr>
          <p:nvPr/>
        </p:nvSpPr>
        <p:spPr>
          <a:xfrm>
            <a:off x="627743" y="234372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</a:t>
            </a:r>
            <a:r>
              <a:rPr lang="ko-KR" altLang="en-US"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인벤토리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4ED33466-2177-9F56-1455-9EA80632503A}"/>
              </a:ext>
            </a:extLst>
          </p:cNvPr>
          <p:cNvSpPr/>
          <p:nvPr/>
        </p:nvSpPr>
        <p:spPr>
          <a:xfrm>
            <a:off x="627743" y="859651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탄소 데이터를 한눈에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관리의 첫걸음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국가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지자체 기업 등 해당 주체의 생산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소비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운영 등 활동으로 인한 온실가스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배출원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및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흡수원을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파악하여 온실가스 배출 및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흡수량을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산정하는 자료 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환경부의 국가 온실가스 종합정보센터의 데이터를 활용합니다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04766F4D-43CA-A865-32D0-7B73E80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11" y="3114366"/>
            <a:ext cx="4634836" cy="3579124"/>
          </a:xfrm>
          <a:prstGeom prst="rect">
            <a:avLst/>
          </a:prstGeom>
        </p:spPr>
      </p:pic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ACED272C-5228-C075-85A7-D0FF2B76FACA}"/>
              </a:ext>
            </a:extLst>
          </p:cNvPr>
          <p:cNvSpPr txBox="1">
            <a:spLocks/>
          </p:cNvSpPr>
          <p:nvPr/>
        </p:nvSpPr>
        <p:spPr>
          <a:xfrm>
            <a:off x="3596417" y="873979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온실가스 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D74A0920-428E-8F0D-7E92-E8815E550CC6}"/>
              </a:ext>
            </a:extLst>
          </p:cNvPr>
          <p:cNvSpPr/>
          <p:nvPr/>
        </p:nvSpPr>
        <p:spPr>
          <a:xfrm>
            <a:off x="3596417" y="922482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온실가스 배출 현황을 세부적으로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820197-4708-F119-2708-93DC83CAADBD}"/>
              </a:ext>
            </a:extLst>
          </p:cNvPr>
          <p:cNvSpPr/>
          <p:nvPr/>
        </p:nvSpPr>
        <p:spPr>
          <a:xfrm>
            <a:off x="4535441" y="7914430"/>
            <a:ext cx="727305" cy="2485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AC474-0092-A1A9-62F2-DFD8B9D82BB0}"/>
              </a:ext>
            </a:extLst>
          </p:cNvPr>
          <p:cNvSpPr/>
          <p:nvPr/>
        </p:nvSpPr>
        <p:spPr>
          <a:xfrm>
            <a:off x="3858452" y="791212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63EB23-AFF6-2F92-7A98-F7BD6B2B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94" y="9099876"/>
            <a:ext cx="6159204" cy="3078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C5146E-1F27-FAAC-3C03-644068515DDB}"/>
              </a:ext>
            </a:extLst>
          </p:cNvPr>
          <p:cNvSpPr txBox="1"/>
          <p:nvPr/>
        </p:nvSpPr>
        <p:spPr>
          <a:xfrm>
            <a:off x="3858452" y="8849403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0A92-A65B-F564-954D-CD3D132D4475}"/>
              </a:ext>
            </a:extLst>
          </p:cNvPr>
          <p:cNvSpPr txBox="1"/>
          <p:nvPr/>
        </p:nvSpPr>
        <p:spPr>
          <a:xfrm>
            <a:off x="4361689" y="9284549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64AD0-C6BA-5D2C-470B-61679F213F41}"/>
              </a:ext>
            </a:extLst>
          </p:cNvPr>
          <p:cNvSpPr txBox="1"/>
          <p:nvPr/>
        </p:nvSpPr>
        <p:spPr>
          <a:xfrm>
            <a:off x="3808333" y="9614287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제조업 및 건설업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3FFE3-FC92-3030-4A33-DA69F13344AA}"/>
              </a:ext>
            </a:extLst>
          </p:cNvPr>
          <p:cNvSpPr txBox="1"/>
          <p:nvPr/>
        </p:nvSpPr>
        <p:spPr>
          <a:xfrm>
            <a:off x="4157983" y="10091408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4B373-A503-5D58-06BD-0524D5354C58}"/>
              </a:ext>
            </a:extLst>
          </p:cNvPr>
          <p:cNvSpPr txBox="1"/>
          <p:nvPr/>
        </p:nvSpPr>
        <p:spPr>
          <a:xfrm>
            <a:off x="4157983" y="1093590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8808E-FE29-2C34-F36A-76A2BB415CB3}"/>
              </a:ext>
            </a:extLst>
          </p:cNvPr>
          <p:cNvSpPr txBox="1"/>
          <p:nvPr/>
        </p:nvSpPr>
        <p:spPr>
          <a:xfrm>
            <a:off x="4157983" y="10516201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9DB62-5039-721C-1811-73CAC6C2F13A}"/>
              </a:ext>
            </a:extLst>
          </p:cNvPr>
          <p:cNvSpPr txBox="1"/>
          <p:nvPr/>
        </p:nvSpPr>
        <p:spPr>
          <a:xfrm>
            <a:off x="4157983" y="11447988"/>
            <a:ext cx="127172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ea typeface="Noto Sans KR" panose="020B0200000000000000" pitchFamily="50" charset="-127"/>
              </a:rPr>
              <a:t>탈루</a:t>
            </a:r>
            <a:r>
              <a:rPr lang="en-US" altLang="ko-KR" sz="1100" spc="-150" dirty="0"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ea typeface="Noto Sans KR" panose="020B0200000000000000" pitchFamily="50" charset="-127"/>
              </a:rPr>
              <a:t>석유 및 천연가스</a:t>
            </a:r>
            <a:r>
              <a:rPr lang="en-US" altLang="ko-KR" sz="1100" spc="-150" dirty="0">
                <a:ea typeface="Noto Sans KR" panose="020B0200000000000000" pitchFamily="50" charset="-127"/>
              </a:rPr>
              <a:t>~~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기타배출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C2545-E758-C4AD-A5E7-F52705D7FC90}"/>
              </a:ext>
            </a:extLst>
          </p:cNvPr>
          <p:cNvSpPr txBox="1"/>
          <p:nvPr/>
        </p:nvSpPr>
        <p:spPr>
          <a:xfrm>
            <a:off x="5712652" y="8849403"/>
            <a:ext cx="1460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pc="-150">
                <a:ea typeface="Noto Sans KR" panose="020B0200000000000000" pitchFamily="50" charset="-127"/>
              </a:rPr>
              <a:t>산업공정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A203D6-CC45-EB60-19DA-8D2BC702F403}"/>
              </a:ext>
            </a:extLst>
          </p:cNvPr>
          <p:cNvSpPr/>
          <p:nvPr/>
        </p:nvSpPr>
        <p:spPr>
          <a:xfrm>
            <a:off x="5531686" y="7912121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세부부문별</a:t>
            </a:r>
            <a:endParaRPr lang="en-US" altLang="ko-KR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698A4-55F4-895C-0D84-BB27E131BC6D}"/>
              </a:ext>
            </a:extLst>
          </p:cNvPr>
          <p:cNvSpPr/>
          <p:nvPr/>
        </p:nvSpPr>
        <p:spPr>
          <a:xfrm>
            <a:off x="3858452" y="2338881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B5C63-2C75-8FE8-B487-D66D98E0A97E}"/>
              </a:ext>
            </a:extLst>
          </p:cNvPr>
          <p:cNvSpPr txBox="1"/>
          <p:nvPr/>
        </p:nvSpPr>
        <p:spPr>
          <a:xfrm>
            <a:off x="4104664" y="3507688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C048B0-C032-F01D-FE2A-0FAA050FEF29}"/>
              </a:ext>
            </a:extLst>
          </p:cNvPr>
          <p:cNvSpPr/>
          <p:nvPr/>
        </p:nvSpPr>
        <p:spPr>
          <a:xfrm>
            <a:off x="4645861" y="2338880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290567-8057-F686-F97C-9BF29B1628FF}"/>
              </a:ext>
            </a:extLst>
          </p:cNvPr>
          <p:cNvSpPr/>
          <p:nvPr/>
        </p:nvSpPr>
        <p:spPr>
          <a:xfrm>
            <a:off x="6044048" y="2338880"/>
            <a:ext cx="1129247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세부부문별</a:t>
            </a:r>
            <a:endParaRPr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20591-B856-C98A-2253-403AE8F74172}"/>
              </a:ext>
            </a:extLst>
          </p:cNvPr>
          <p:cNvSpPr txBox="1"/>
          <p:nvPr/>
        </p:nvSpPr>
        <p:spPr>
          <a:xfrm>
            <a:off x="5500195" y="4047155"/>
            <a:ext cx="11084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산업공정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4E61A-CCFC-2545-9946-2BD603FE351D}"/>
              </a:ext>
            </a:extLst>
          </p:cNvPr>
          <p:cNvSpPr txBox="1"/>
          <p:nvPr/>
        </p:nvSpPr>
        <p:spPr>
          <a:xfrm>
            <a:off x="5489810" y="5771473"/>
            <a:ext cx="11084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농업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C4007-73A1-95AC-F5E7-5655659C331D}"/>
              </a:ext>
            </a:extLst>
          </p:cNvPr>
          <p:cNvSpPr txBox="1"/>
          <p:nvPr/>
        </p:nvSpPr>
        <p:spPr>
          <a:xfrm>
            <a:off x="4109152" y="5009005"/>
            <a:ext cx="11084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83C206-AE17-C307-F7A8-8A8F96D93962}"/>
              </a:ext>
            </a:extLst>
          </p:cNvPr>
          <p:cNvSpPr txBox="1"/>
          <p:nvPr/>
        </p:nvSpPr>
        <p:spPr>
          <a:xfrm>
            <a:off x="7066939" y="4639673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LULUCF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8D8BA-07B1-26A8-33F9-748CCF238FB8}"/>
              </a:ext>
            </a:extLst>
          </p:cNvPr>
          <p:cNvSpPr/>
          <p:nvPr/>
        </p:nvSpPr>
        <p:spPr>
          <a:xfrm>
            <a:off x="204758" y="3551629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A30E08B-A849-007F-3663-5905A2836D55}"/>
              </a:ext>
            </a:extLst>
          </p:cNvPr>
          <p:cNvSpPr/>
          <p:nvPr/>
        </p:nvSpPr>
        <p:spPr>
          <a:xfrm>
            <a:off x="204758" y="4270852"/>
            <a:ext cx="2857694" cy="1015064"/>
          </a:xfrm>
          <a:prstGeom prst="wedgeRectCallout">
            <a:avLst>
              <a:gd name="adj1" fmla="val 30225"/>
              <a:gd name="adj2" fmla="val -8508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산업공정 및 제품 생산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LULUCF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AC2E02-1A8A-1A87-2A39-EE60C0F4F40F}"/>
              </a:ext>
            </a:extLst>
          </p:cNvPr>
          <p:cNvSpPr/>
          <p:nvPr/>
        </p:nvSpPr>
        <p:spPr>
          <a:xfrm>
            <a:off x="204758" y="9349848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3BB45-D02D-25F2-48F0-E1134CE470AC}"/>
              </a:ext>
            </a:extLst>
          </p:cNvPr>
          <p:cNvSpPr txBox="1"/>
          <p:nvPr/>
        </p:nvSpPr>
        <p:spPr>
          <a:xfrm>
            <a:off x="5939735" y="9284549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>
                <a:ea typeface="Noto Sans KR" panose="020B0200000000000000" pitchFamily="50" charset="-127"/>
              </a:rPr>
              <a:t>A.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광물산업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3BDEA-8FF2-70F1-2632-3FB87B9CAC64}"/>
              </a:ext>
            </a:extLst>
          </p:cNvPr>
          <p:cNvSpPr txBox="1"/>
          <p:nvPr/>
        </p:nvSpPr>
        <p:spPr>
          <a:xfrm>
            <a:off x="5939735" y="11447988"/>
            <a:ext cx="100647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G.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기타 제품제조 및 소비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66DA4-D81C-2407-D76A-6FDE3EC09BE6}"/>
              </a:ext>
            </a:extLst>
          </p:cNvPr>
          <p:cNvSpPr txBox="1"/>
          <p:nvPr/>
        </p:nvSpPr>
        <p:spPr>
          <a:xfrm>
            <a:off x="5804863" y="10091408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………………..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24215-0E52-58E5-5C85-EF54AC73315C}"/>
              </a:ext>
            </a:extLst>
          </p:cNvPr>
          <p:cNvSpPr txBox="1"/>
          <p:nvPr/>
        </p:nvSpPr>
        <p:spPr>
          <a:xfrm>
            <a:off x="7554106" y="8849403"/>
            <a:ext cx="1460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82046-A7D1-B970-C10E-8CF66347FEF8}"/>
              </a:ext>
            </a:extLst>
          </p:cNvPr>
          <p:cNvSpPr txBox="1"/>
          <p:nvPr/>
        </p:nvSpPr>
        <p:spPr>
          <a:xfrm>
            <a:off x="3737095" y="8421586"/>
            <a:ext cx="532352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배출</a:t>
            </a:r>
            <a:endParaRPr lang="en-US" altLang="ko-KR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B2522-CCE0-E2DB-7833-12A9A92ACA80}"/>
              </a:ext>
            </a:extLst>
          </p:cNvPr>
          <p:cNvSpPr txBox="1"/>
          <p:nvPr/>
        </p:nvSpPr>
        <p:spPr>
          <a:xfrm>
            <a:off x="8797923" y="8849403"/>
            <a:ext cx="10901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LULUCF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E290C-D7DC-528E-8E50-105EB7600BBF}"/>
              </a:ext>
            </a:extLst>
          </p:cNvPr>
          <p:cNvSpPr txBox="1"/>
          <p:nvPr/>
        </p:nvSpPr>
        <p:spPr>
          <a:xfrm>
            <a:off x="9060621" y="8421586"/>
            <a:ext cx="769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흡수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7297-B9CB-5CA3-8ACB-FCB14F36DFFF}"/>
              </a:ext>
            </a:extLst>
          </p:cNvPr>
          <p:cNvSpPr txBox="1"/>
          <p:nvPr/>
        </p:nvSpPr>
        <p:spPr>
          <a:xfrm>
            <a:off x="3737095" y="2766413"/>
            <a:ext cx="30637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배출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6C5886-D3BD-8A20-917C-A8E404EA942A}"/>
              </a:ext>
            </a:extLst>
          </p:cNvPr>
          <p:cNvSpPr txBox="1"/>
          <p:nvPr/>
        </p:nvSpPr>
        <p:spPr>
          <a:xfrm>
            <a:off x="6867455" y="2766413"/>
            <a:ext cx="14769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흡수</a:t>
            </a:r>
            <a:endParaRPr lang="en-US" altLang="ko-KR" sz="1100" b="1" dirty="0"/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33F28B08-B5DA-E2F2-AFE7-6303014FB58B}"/>
              </a:ext>
            </a:extLst>
          </p:cNvPr>
          <p:cNvSpPr/>
          <p:nvPr/>
        </p:nvSpPr>
        <p:spPr>
          <a:xfrm>
            <a:off x="204758" y="11071260"/>
            <a:ext cx="2857694" cy="1583775"/>
          </a:xfrm>
          <a:prstGeom prst="wedgeRectCallout">
            <a:avLst>
              <a:gd name="adj1" fmla="val 88221"/>
              <a:gd name="adj2" fmla="val -156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데이터를 보시면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B.</a:t>
            </a:r>
            <a:r>
              <a:rPr lang="ko-KR" altLang="en-US" sz="1100" dirty="0">
                <a:solidFill>
                  <a:schemeClr val="tx1"/>
                </a:solidFill>
              </a:rPr>
              <a:t> 탈루는 </a:t>
            </a:r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고체연료</a:t>
            </a:r>
            <a:r>
              <a:rPr lang="en-US" altLang="ko-KR" sz="1100" dirty="0">
                <a:solidFill>
                  <a:schemeClr val="tx1"/>
                </a:solidFill>
              </a:rPr>
              <a:t>, 2. </a:t>
            </a:r>
            <a:r>
              <a:rPr lang="ko-KR" altLang="en-US" sz="1100" dirty="0">
                <a:solidFill>
                  <a:schemeClr val="tx1"/>
                </a:solidFill>
              </a:rPr>
              <a:t>석유 및 </a:t>
            </a:r>
            <a:r>
              <a:rPr lang="en-US" altLang="ko-KR" sz="1100" dirty="0">
                <a:solidFill>
                  <a:schemeClr val="tx1"/>
                </a:solidFill>
              </a:rPr>
              <a:t>~ </a:t>
            </a:r>
            <a:r>
              <a:rPr lang="ko-KR" altLang="en-US" sz="1100" dirty="0">
                <a:solidFill>
                  <a:schemeClr val="tx1"/>
                </a:solidFill>
              </a:rPr>
              <a:t>기타배출 이라는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가지 하위 항목을 갖고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아래와 같이 이름 앞에 </a:t>
            </a:r>
            <a:r>
              <a:rPr lang="en-US" altLang="ko-KR" sz="1100" dirty="0">
                <a:solidFill>
                  <a:schemeClr val="tx1"/>
                </a:solidFill>
              </a:rPr>
              <a:t>‘(</a:t>
            </a:r>
            <a:r>
              <a:rPr lang="ko-KR" altLang="en-US" sz="1100" dirty="0">
                <a:solidFill>
                  <a:schemeClr val="tx1"/>
                </a:solidFill>
              </a:rPr>
              <a:t>탈루</a:t>
            </a:r>
            <a:r>
              <a:rPr lang="en-US" altLang="ko-KR" sz="1100" dirty="0">
                <a:solidFill>
                  <a:schemeClr val="tx1"/>
                </a:solidFill>
              </a:rPr>
              <a:t>)’</a:t>
            </a:r>
            <a:r>
              <a:rPr lang="ko-KR" altLang="en-US" sz="1100" dirty="0">
                <a:solidFill>
                  <a:schemeClr val="tx1"/>
                </a:solidFill>
              </a:rPr>
              <a:t>라고 적어주세요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탈루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고체연료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탈루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석유 및 천연가스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에너지 생산으로부터의 기타배출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EA3928D3-1102-6181-1CCF-CB4E1FF3CA2A}"/>
              </a:ext>
            </a:extLst>
          </p:cNvPr>
          <p:cNvSpPr/>
          <p:nvPr/>
        </p:nvSpPr>
        <p:spPr>
          <a:xfrm>
            <a:off x="6400801" y="12655036"/>
            <a:ext cx="3495498" cy="1539265"/>
          </a:xfrm>
          <a:prstGeom prst="wedgeRectCallout">
            <a:avLst>
              <a:gd name="adj1" fmla="val 20226"/>
              <a:gd name="adj2" fmla="val -944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(38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수치는 모든 연도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모든 지역에 대해 음수라서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시도별 온실가스 배출 현황</a:t>
            </a:r>
            <a:r>
              <a:rPr lang="en-US" altLang="ko-KR" sz="11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 대분류로 </a:t>
            </a:r>
            <a:r>
              <a:rPr lang="ko-KR" altLang="en-US" sz="11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보여줄때</a:t>
            </a:r>
            <a:r>
              <a:rPr lang="ko-KR" altLang="en-US" sz="1100" b="1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에는</a:t>
            </a:r>
            <a:r>
              <a:rPr lang="ko-KR" altLang="en-US" sz="11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상관이 없었는데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</a:t>
            </a:r>
            <a:r>
              <a:rPr lang="ko-KR" altLang="en-US" sz="1100" dirty="0">
                <a:solidFill>
                  <a:schemeClr val="tx1"/>
                </a:solidFill>
              </a:rPr>
              <a:t>의 하위 항목들 </a:t>
            </a:r>
            <a:r>
              <a:rPr lang="en-US" altLang="ko-KR" sz="1100" dirty="0">
                <a:solidFill>
                  <a:schemeClr val="tx1"/>
                </a:solidFill>
              </a:rPr>
              <a:t>(39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산림지</a:t>
            </a:r>
            <a:r>
              <a:rPr lang="en-US" altLang="ko-KR" sz="1100" dirty="0">
                <a:solidFill>
                  <a:schemeClr val="tx1"/>
                </a:solidFill>
              </a:rPr>
              <a:t>)~46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항목은 양수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항목은 음수입니다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&gt;&gt; </a:t>
            </a:r>
            <a:r>
              <a:rPr lang="ko-KR" altLang="en-US" sz="1100" dirty="0">
                <a:solidFill>
                  <a:schemeClr val="tx1"/>
                </a:solidFill>
              </a:rPr>
              <a:t>따라서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위 그림에서 처럼 </a:t>
            </a:r>
            <a:r>
              <a:rPr lang="en-US" altLang="ko-KR" sz="1100" dirty="0">
                <a:solidFill>
                  <a:schemeClr val="tx1"/>
                </a:solidFill>
              </a:rPr>
              <a:t>D-3</a:t>
            </a:r>
            <a:r>
              <a:rPr lang="ko-KR" altLang="en-US" sz="1100" dirty="0">
                <a:solidFill>
                  <a:schemeClr val="tx1"/>
                </a:solidFill>
              </a:rPr>
              <a:t>이 </a:t>
            </a:r>
            <a:r>
              <a:rPr lang="en-US" altLang="ko-KR" sz="1100" dirty="0">
                <a:solidFill>
                  <a:schemeClr val="tx1"/>
                </a:solidFill>
              </a:rPr>
              <a:t>LULUCF</a:t>
            </a:r>
            <a:r>
              <a:rPr lang="ko-KR" altLang="en-US" sz="1100" dirty="0">
                <a:solidFill>
                  <a:schemeClr val="tx1"/>
                </a:solidFill>
              </a:rPr>
              <a:t>의 하위 항목이지만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배출부문 쪽으로 분류되어야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F39BC80-1AF3-CBFA-043A-FE4BB31E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11595906"/>
            <a:ext cx="262699" cy="58291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E40A02-E976-235E-BDC3-89CEACB8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10995881"/>
            <a:ext cx="262699" cy="5829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CD8E1CA-D1B1-4304-09F2-C8B4C73F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10395856"/>
            <a:ext cx="262699" cy="58291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63D4538-5483-C1B1-B5AD-F17EAC9F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9815852"/>
            <a:ext cx="262699" cy="58291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61AC12F-8E19-0BD8-5B1E-0047EBF0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9254703"/>
            <a:ext cx="262699" cy="5829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D782B5B-293D-D87D-BAC5-FCF1A669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7633" y="3288127"/>
            <a:ext cx="5965459" cy="46446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47414B-C001-F67C-8D81-EA71E4EC5047}"/>
              </a:ext>
            </a:extLst>
          </p:cNvPr>
          <p:cNvSpPr txBox="1"/>
          <p:nvPr/>
        </p:nvSpPr>
        <p:spPr>
          <a:xfrm>
            <a:off x="11600809" y="7912121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2010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9F923-A4F4-76A2-522C-5A76F274B440}"/>
              </a:ext>
            </a:extLst>
          </p:cNvPr>
          <p:cNvSpPr txBox="1"/>
          <p:nvPr/>
        </p:nvSpPr>
        <p:spPr>
          <a:xfrm>
            <a:off x="17138697" y="7912121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endParaRPr lang="ko-KR" altLang="en-US" dirty="0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3017234-0096-29CD-DB2A-69CECE5E9C23}"/>
              </a:ext>
            </a:extLst>
          </p:cNvPr>
          <p:cNvSpPr/>
          <p:nvPr/>
        </p:nvSpPr>
        <p:spPr>
          <a:xfrm>
            <a:off x="11985674" y="4318782"/>
            <a:ext cx="5444197" cy="1645920"/>
          </a:xfrm>
          <a:custGeom>
            <a:avLst/>
            <a:gdLst>
              <a:gd name="connsiteX0" fmla="*/ 0 w 5444197"/>
              <a:gd name="connsiteY0" fmla="*/ 1645920 h 1645920"/>
              <a:gd name="connsiteX1" fmla="*/ 126609 w 5444197"/>
              <a:gd name="connsiteY1" fmla="*/ 1631852 h 1645920"/>
              <a:gd name="connsiteX2" fmla="*/ 647114 w 5444197"/>
              <a:gd name="connsiteY2" fmla="*/ 1505243 h 1645920"/>
              <a:gd name="connsiteX3" fmla="*/ 787791 w 5444197"/>
              <a:gd name="connsiteY3" fmla="*/ 1448972 h 1645920"/>
              <a:gd name="connsiteX4" fmla="*/ 886264 w 5444197"/>
              <a:gd name="connsiteY4" fmla="*/ 1434904 h 1645920"/>
              <a:gd name="connsiteX5" fmla="*/ 1083212 w 5444197"/>
              <a:gd name="connsiteY5" fmla="*/ 1378633 h 1645920"/>
              <a:gd name="connsiteX6" fmla="*/ 1167618 w 5444197"/>
              <a:gd name="connsiteY6" fmla="*/ 1350498 h 1645920"/>
              <a:gd name="connsiteX7" fmla="*/ 1420837 w 5444197"/>
              <a:gd name="connsiteY7" fmla="*/ 1294227 h 1645920"/>
              <a:gd name="connsiteX8" fmla="*/ 1533378 w 5444197"/>
              <a:gd name="connsiteY8" fmla="*/ 1266092 h 1645920"/>
              <a:gd name="connsiteX9" fmla="*/ 1828800 w 5444197"/>
              <a:gd name="connsiteY9" fmla="*/ 1223889 h 1645920"/>
              <a:gd name="connsiteX10" fmla="*/ 1885071 w 5444197"/>
              <a:gd name="connsiteY10" fmla="*/ 1209821 h 1645920"/>
              <a:gd name="connsiteX11" fmla="*/ 2110154 w 5444197"/>
              <a:gd name="connsiteY11" fmla="*/ 1181686 h 1645920"/>
              <a:gd name="connsiteX12" fmla="*/ 2180492 w 5444197"/>
              <a:gd name="connsiteY12" fmla="*/ 1167618 h 1645920"/>
              <a:gd name="connsiteX13" fmla="*/ 2504049 w 5444197"/>
              <a:gd name="connsiteY13" fmla="*/ 1153550 h 1645920"/>
              <a:gd name="connsiteX14" fmla="*/ 2757268 w 5444197"/>
              <a:gd name="connsiteY14" fmla="*/ 1125415 h 1645920"/>
              <a:gd name="connsiteX15" fmla="*/ 2799471 w 5444197"/>
              <a:gd name="connsiteY15" fmla="*/ 1111347 h 1645920"/>
              <a:gd name="connsiteX16" fmla="*/ 2940148 w 5444197"/>
              <a:gd name="connsiteY16" fmla="*/ 1083212 h 1645920"/>
              <a:gd name="connsiteX17" fmla="*/ 3277772 w 5444197"/>
              <a:gd name="connsiteY17" fmla="*/ 970670 h 1645920"/>
              <a:gd name="connsiteX18" fmla="*/ 3362178 w 5444197"/>
              <a:gd name="connsiteY18" fmla="*/ 942535 h 1645920"/>
              <a:gd name="connsiteX19" fmla="*/ 3474720 w 5444197"/>
              <a:gd name="connsiteY19" fmla="*/ 872196 h 1645920"/>
              <a:gd name="connsiteX20" fmla="*/ 3601329 w 5444197"/>
              <a:gd name="connsiteY20" fmla="*/ 801858 h 1645920"/>
              <a:gd name="connsiteX21" fmla="*/ 3727938 w 5444197"/>
              <a:gd name="connsiteY21" fmla="*/ 745587 h 1645920"/>
              <a:gd name="connsiteX22" fmla="*/ 3770141 w 5444197"/>
              <a:gd name="connsiteY22" fmla="*/ 717452 h 1645920"/>
              <a:gd name="connsiteX23" fmla="*/ 3854548 w 5444197"/>
              <a:gd name="connsiteY23" fmla="*/ 675249 h 1645920"/>
              <a:gd name="connsiteX24" fmla="*/ 3910818 w 5444197"/>
              <a:gd name="connsiteY24" fmla="*/ 633046 h 1645920"/>
              <a:gd name="connsiteX25" fmla="*/ 3995224 w 5444197"/>
              <a:gd name="connsiteY25" fmla="*/ 604910 h 1645920"/>
              <a:gd name="connsiteX26" fmla="*/ 4093698 w 5444197"/>
              <a:gd name="connsiteY26" fmla="*/ 548640 h 1645920"/>
              <a:gd name="connsiteX27" fmla="*/ 4164037 w 5444197"/>
              <a:gd name="connsiteY27" fmla="*/ 520504 h 1645920"/>
              <a:gd name="connsiteX28" fmla="*/ 4234375 w 5444197"/>
              <a:gd name="connsiteY28" fmla="*/ 478301 h 1645920"/>
              <a:gd name="connsiteX29" fmla="*/ 4586068 w 5444197"/>
              <a:gd name="connsiteY29" fmla="*/ 337624 h 1645920"/>
              <a:gd name="connsiteX30" fmla="*/ 4839286 w 5444197"/>
              <a:gd name="connsiteY30" fmla="*/ 225083 h 1645920"/>
              <a:gd name="connsiteX31" fmla="*/ 5036234 w 5444197"/>
              <a:gd name="connsiteY31" fmla="*/ 154744 h 1645920"/>
              <a:gd name="connsiteX32" fmla="*/ 5233181 w 5444197"/>
              <a:gd name="connsiteY32" fmla="*/ 84406 h 1645920"/>
              <a:gd name="connsiteX33" fmla="*/ 5289452 w 5444197"/>
              <a:gd name="connsiteY33" fmla="*/ 56270 h 1645920"/>
              <a:gd name="connsiteX34" fmla="*/ 5345723 w 5444197"/>
              <a:gd name="connsiteY34" fmla="*/ 42203 h 1645920"/>
              <a:gd name="connsiteX35" fmla="*/ 5387926 w 5444197"/>
              <a:gd name="connsiteY35" fmla="*/ 14067 h 1645920"/>
              <a:gd name="connsiteX36" fmla="*/ 5444197 w 5444197"/>
              <a:gd name="connsiteY36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44197" h="1645920">
                <a:moveTo>
                  <a:pt x="0" y="1645920"/>
                </a:moveTo>
                <a:cubicBezTo>
                  <a:pt x="42203" y="1641231"/>
                  <a:pt x="84764" y="1639067"/>
                  <a:pt x="126609" y="1631852"/>
                </a:cubicBezTo>
                <a:cubicBezTo>
                  <a:pt x="334421" y="1596022"/>
                  <a:pt x="450890" y="1570651"/>
                  <a:pt x="647114" y="1505243"/>
                </a:cubicBezTo>
                <a:cubicBezTo>
                  <a:pt x="656052" y="1502264"/>
                  <a:pt x="754546" y="1455621"/>
                  <a:pt x="787791" y="1448972"/>
                </a:cubicBezTo>
                <a:cubicBezTo>
                  <a:pt x="820305" y="1442469"/>
                  <a:pt x="854008" y="1442584"/>
                  <a:pt x="886264" y="1434904"/>
                </a:cubicBezTo>
                <a:cubicBezTo>
                  <a:pt x="952684" y="1419090"/>
                  <a:pt x="1017815" y="1398252"/>
                  <a:pt x="1083212" y="1378633"/>
                </a:cubicBezTo>
                <a:cubicBezTo>
                  <a:pt x="1111618" y="1370111"/>
                  <a:pt x="1138846" y="1357691"/>
                  <a:pt x="1167618" y="1350498"/>
                </a:cubicBezTo>
                <a:cubicBezTo>
                  <a:pt x="1251502" y="1329527"/>
                  <a:pt x="1336586" y="1313670"/>
                  <a:pt x="1420837" y="1294227"/>
                </a:cubicBezTo>
                <a:cubicBezTo>
                  <a:pt x="1458515" y="1285532"/>
                  <a:pt x="1495864" y="1275470"/>
                  <a:pt x="1533378" y="1266092"/>
                </a:cubicBezTo>
                <a:cubicBezTo>
                  <a:pt x="1667218" y="1199171"/>
                  <a:pt x="1545315" y="1250887"/>
                  <a:pt x="1828800" y="1223889"/>
                </a:cubicBezTo>
                <a:cubicBezTo>
                  <a:pt x="1848047" y="1222056"/>
                  <a:pt x="1865951" y="1212689"/>
                  <a:pt x="1885071" y="1209821"/>
                </a:cubicBezTo>
                <a:cubicBezTo>
                  <a:pt x="1959846" y="1198605"/>
                  <a:pt x="2035302" y="1192379"/>
                  <a:pt x="2110154" y="1181686"/>
                </a:cubicBezTo>
                <a:cubicBezTo>
                  <a:pt x="2133824" y="1178305"/>
                  <a:pt x="2156642" y="1169322"/>
                  <a:pt x="2180492" y="1167618"/>
                </a:cubicBezTo>
                <a:cubicBezTo>
                  <a:pt x="2288172" y="1159926"/>
                  <a:pt x="2396197" y="1158239"/>
                  <a:pt x="2504049" y="1153550"/>
                </a:cubicBezTo>
                <a:cubicBezTo>
                  <a:pt x="2588455" y="1144172"/>
                  <a:pt x="2673196" y="1137425"/>
                  <a:pt x="2757268" y="1125415"/>
                </a:cubicBezTo>
                <a:cubicBezTo>
                  <a:pt x="2771948" y="1123318"/>
                  <a:pt x="2785022" y="1114681"/>
                  <a:pt x="2799471" y="1111347"/>
                </a:cubicBezTo>
                <a:cubicBezTo>
                  <a:pt x="2846067" y="1100594"/>
                  <a:pt x="2894049" y="1095929"/>
                  <a:pt x="2940148" y="1083212"/>
                </a:cubicBezTo>
                <a:cubicBezTo>
                  <a:pt x="3339813" y="972960"/>
                  <a:pt x="3091414" y="1038437"/>
                  <a:pt x="3277772" y="970670"/>
                </a:cubicBezTo>
                <a:cubicBezTo>
                  <a:pt x="3305644" y="960535"/>
                  <a:pt x="3335652" y="955798"/>
                  <a:pt x="3362178" y="942535"/>
                </a:cubicBezTo>
                <a:cubicBezTo>
                  <a:pt x="3401746" y="922751"/>
                  <a:pt x="3436589" y="894626"/>
                  <a:pt x="3474720" y="872196"/>
                </a:cubicBezTo>
                <a:cubicBezTo>
                  <a:pt x="3516333" y="847718"/>
                  <a:pt x="3558147" y="823449"/>
                  <a:pt x="3601329" y="801858"/>
                </a:cubicBezTo>
                <a:cubicBezTo>
                  <a:pt x="3642637" y="781204"/>
                  <a:pt x="3686630" y="766241"/>
                  <a:pt x="3727938" y="745587"/>
                </a:cubicBezTo>
                <a:cubicBezTo>
                  <a:pt x="3743060" y="738026"/>
                  <a:pt x="3755361" y="725663"/>
                  <a:pt x="3770141" y="717452"/>
                </a:cubicBezTo>
                <a:cubicBezTo>
                  <a:pt x="3797639" y="702175"/>
                  <a:pt x="3827574" y="691433"/>
                  <a:pt x="3854548" y="675249"/>
                </a:cubicBezTo>
                <a:cubicBezTo>
                  <a:pt x="3874653" y="663186"/>
                  <a:pt x="3889847" y="643531"/>
                  <a:pt x="3910818" y="633046"/>
                </a:cubicBezTo>
                <a:cubicBezTo>
                  <a:pt x="3937344" y="619783"/>
                  <a:pt x="3968296" y="617338"/>
                  <a:pt x="3995224" y="604910"/>
                </a:cubicBezTo>
                <a:cubicBezTo>
                  <a:pt x="4029550" y="589067"/>
                  <a:pt x="4059884" y="565547"/>
                  <a:pt x="4093698" y="548640"/>
                </a:cubicBezTo>
                <a:cubicBezTo>
                  <a:pt x="4116285" y="537347"/>
                  <a:pt x="4141450" y="531797"/>
                  <a:pt x="4164037" y="520504"/>
                </a:cubicBezTo>
                <a:cubicBezTo>
                  <a:pt x="4188493" y="508276"/>
                  <a:pt x="4209287" y="489173"/>
                  <a:pt x="4234375" y="478301"/>
                </a:cubicBezTo>
                <a:cubicBezTo>
                  <a:pt x="4350227" y="428098"/>
                  <a:pt x="4473136" y="394090"/>
                  <a:pt x="4586068" y="337624"/>
                </a:cubicBezTo>
                <a:cubicBezTo>
                  <a:pt x="4682462" y="289427"/>
                  <a:pt x="4723870" y="266303"/>
                  <a:pt x="4839286" y="225083"/>
                </a:cubicBezTo>
                <a:cubicBezTo>
                  <a:pt x="4904935" y="201637"/>
                  <a:pt x="4971509" y="180634"/>
                  <a:pt x="5036234" y="154744"/>
                </a:cubicBezTo>
                <a:cubicBezTo>
                  <a:pt x="5234551" y="75417"/>
                  <a:pt x="4992611" y="144548"/>
                  <a:pt x="5233181" y="84406"/>
                </a:cubicBezTo>
                <a:cubicBezTo>
                  <a:pt x="5251938" y="75027"/>
                  <a:pt x="5269816" y="63633"/>
                  <a:pt x="5289452" y="56270"/>
                </a:cubicBezTo>
                <a:cubicBezTo>
                  <a:pt x="5307555" y="49481"/>
                  <a:pt x="5327952" y="49819"/>
                  <a:pt x="5345723" y="42203"/>
                </a:cubicBezTo>
                <a:cubicBezTo>
                  <a:pt x="5361263" y="35543"/>
                  <a:pt x="5372386" y="20727"/>
                  <a:pt x="5387926" y="14067"/>
                </a:cubicBezTo>
                <a:cubicBezTo>
                  <a:pt x="5405697" y="6451"/>
                  <a:pt x="5444197" y="0"/>
                  <a:pt x="544419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F9A7C8C4-6BF1-2EFF-9C22-1375270421D9}"/>
              </a:ext>
            </a:extLst>
          </p:cNvPr>
          <p:cNvSpPr/>
          <p:nvPr/>
        </p:nvSpPr>
        <p:spPr>
          <a:xfrm>
            <a:off x="17973882" y="3783959"/>
            <a:ext cx="3495498" cy="581859"/>
          </a:xfrm>
          <a:prstGeom prst="wedgeRectCallout">
            <a:avLst>
              <a:gd name="adj1" fmla="val -64691"/>
              <a:gd name="adj2" fmla="val 3442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에 대한 수치는 </a:t>
            </a:r>
            <a:r>
              <a:rPr lang="en-US" altLang="ko-KR" sz="1100" dirty="0">
                <a:solidFill>
                  <a:schemeClr val="tx1"/>
                </a:solidFill>
              </a:rPr>
              <a:t>line graph</a:t>
            </a:r>
            <a:r>
              <a:rPr lang="ko-KR" altLang="en-US" sz="1100" dirty="0">
                <a:solidFill>
                  <a:schemeClr val="tx1"/>
                </a:solidFill>
              </a:rPr>
              <a:t>로 함께 표현 하고자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B836B2-ABD1-D783-E648-C23F3FC326DF}"/>
              </a:ext>
            </a:extLst>
          </p:cNvPr>
          <p:cNvSpPr txBox="1"/>
          <p:nvPr/>
        </p:nvSpPr>
        <p:spPr>
          <a:xfrm>
            <a:off x="16423396" y="4756046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D84157-58EB-C724-40DE-495CECAE6247}"/>
              </a:ext>
            </a:extLst>
          </p:cNvPr>
          <p:cNvSpPr txBox="1"/>
          <p:nvPr/>
        </p:nvSpPr>
        <p:spPr>
          <a:xfrm>
            <a:off x="16230625" y="508720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제조업 및 건설업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E29F8C-21A0-A740-0D52-D4F7945F76BD}"/>
              </a:ext>
            </a:extLst>
          </p:cNvPr>
          <p:cNvSpPr txBox="1"/>
          <p:nvPr/>
        </p:nvSpPr>
        <p:spPr>
          <a:xfrm>
            <a:off x="16146013" y="5411438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DCA89-68AF-BC62-813F-C516C9D13D05}"/>
              </a:ext>
            </a:extLst>
          </p:cNvPr>
          <p:cNvSpPr txBox="1"/>
          <p:nvPr/>
        </p:nvSpPr>
        <p:spPr>
          <a:xfrm>
            <a:off x="16244017" y="602732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DDFCE-C5E6-3283-1E6F-C28617F5170F}"/>
              </a:ext>
            </a:extLst>
          </p:cNvPr>
          <p:cNvSpPr txBox="1"/>
          <p:nvPr/>
        </p:nvSpPr>
        <p:spPr>
          <a:xfrm>
            <a:off x="16174971" y="5735671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06BFD-0B46-3485-5ABC-F7AB5990B5DA}"/>
              </a:ext>
            </a:extLst>
          </p:cNvPr>
          <p:cNvSpPr txBox="1"/>
          <p:nvPr/>
        </p:nvSpPr>
        <p:spPr>
          <a:xfrm>
            <a:off x="16215206" y="6332456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탈루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AF1F9-A5A4-88B1-2489-6AAA7CDC094A}"/>
              </a:ext>
            </a:extLst>
          </p:cNvPr>
          <p:cNvSpPr txBox="1"/>
          <p:nvPr/>
        </p:nvSpPr>
        <p:spPr>
          <a:xfrm>
            <a:off x="16215206" y="671495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…….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1EB280-AFA3-D94B-52F0-D6171A6F7522}"/>
              </a:ext>
            </a:extLst>
          </p:cNvPr>
          <p:cNvSpPr txBox="1"/>
          <p:nvPr/>
        </p:nvSpPr>
        <p:spPr>
          <a:xfrm>
            <a:off x="16215206" y="7398817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 err="1">
                <a:ea typeface="Noto Sans KR" panose="020B0200000000000000" pitchFamily="50" charset="-127"/>
              </a:rPr>
              <a:t>하폐수처리</a:t>
            </a:r>
            <a:endParaRPr lang="ko-KR" altLang="en-US" sz="1100" dirty="0"/>
          </a:p>
        </p:txBody>
      </p:sp>
      <p:sp>
        <p:nvSpPr>
          <p:cNvPr id="69" name="말풍선: 사각형 68">
            <a:extLst>
              <a:ext uri="{FF2B5EF4-FFF2-40B4-BE49-F238E27FC236}">
                <a16:creationId xmlns:a16="http://schemas.microsoft.com/office/drawing/2014/main" id="{59B91F97-9DCC-415B-040F-88640A6256AC}"/>
              </a:ext>
            </a:extLst>
          </p:cNvPr>
          <p:cNvSpPr/>
          <p:nvPr/>
        </p:nvSpPr>
        <p:spPr>
          <a:xfrm>
            <a:off x="17951133" y="5579000"/>
            <a:ext cx="3495498" cy="3770848"/>
          </a:xfrm>
          <a:prstGeom prst="wedgeRectCallout">
            <a:avLst>
              <a:gd name="adj1" fmla="val -60264"/>
              <a:gd name="adj2" fmla="val -1512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총</a:t>
            </a:r>
            <a:r>
              <a:rPr lang="en-US" altLang="ko-KR" sz="1100" b="1" dirty="0">
                <a:solidFill>
                  <a:schemeClr val="tx1"/>
                </a:solidFill>
              </a:rPr>
              <a:t> 37</a:t>
            </a:r>
            <a:r>
              <a:rPr lang="ko-KR" altLang="en-US" sz="1100" b="1" dirty="0">
                <a:solidFill>
                  <a:schemeClr val="tx1"/>
                </a:solidFill>
              </a:rPr>
              <a:t>개에서 </a:t>
            </a:r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r>
              <a:rPr lang="ko-KR" altLang="en-US" sz="1100" b="1" dirty="0">
                <a:solidFill>
                  <a:schemeClr val="tx1"/>
                </a:solidFill>
              </a:rPr>
              <a:t>값을 갖는 항목</a:t>
            </a:r>
            <a:r>
              <a:rPr lang="en-US" altLang="ko-KR" sz="1100" b="1" dirty="0">
                <a:solidFill>
                  <a:schemeClr val="tx1"/>
                </a:solidFill>
              </a:rPr>
              <a:t> 8</a:t>
            </a:r>
            <a:r>
              <a:rPr lang="ko-KR" altLang="en-US" sz="1100" b="1" dirty="0">
                <a:solidFill>
                  <a:schemeClr val="tx1"/>
                </a:solidFill>
              </a:rPr>
              <a:t>개를 제외하면 총 </a:t>
            </a:r>
            <a:r>
              <a:rPr lang="en-US" altLang="ko-KR" sz="1100" b="1" dirty="0">
                <a:solidFill>
                  <a:schemeClr val="tx1"/>
                </a:solidFill>
              </a:rPr>
              <a:t>29</a:t>
            </a:r>
            <a:r>
              <a:rPr lang="ko-KR" altLang="en-US" sz="1100" b="1" dirty="0">
                <a:solidFill>
                  <a:schemeClr val="tx1"/>
                </a:solidFill>
              </a:rPr>
              <a:t>개의 색상이 표현되겠네요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대분류끼리 색상을 </a:t>
            </a:r>
            <a:r>
              <a:rPr lang="ko-KR" altLang="en-US" sz="1100" b="1" dirty="0" err="1">
                <a:solidFill>
                  <a:schemeClr val="tx1"/>
                </a:solidFill>
              </a:rPr>
              <a:t>비슷한계열로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맞추는게</a:t>
            </a:r>
            <a:r>
              <a:rPr lang="ko-KR" altLang="en-US" sz="1100" b="1" dirty="0">
                <a:solidFill>
                  <a:schemeClr val="tx1"/>
                </a:solidFill>
              </a:rPr>
              <a:t>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 (</a:t>
            </a:r>
            <a:r>
              <a:rPr lang="ko-KR" altLang="en-US" sz="1100" b="1" dirty="0">
                <a:solidFill>
                  <a:schemeClr val="tx1"/>
                </a:solidFill>
              </a:rPr>
              <a:t>에너지는 에너지끼리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산업공정은 산업공정끼리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식으로요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산업공정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r>
              <a:rPr lang="en-US" altLang="ko-KR" sz="1100" dirty="0">
                <a:solidFill>
                  <a:schemeClr val="tx1"/>
                </a:solidFill>
              </a:rPr>
              <a:t>: 10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LULUCF: 8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r>
              <a:rPr lang="en-US" altLang="ko-KR" sz="1100" dirty="0">
                <a:solidFill>
                  <a:schemeClr val="tx1"/>
                </a:solidFill>
              </a:rPr>
              <a:t>: 5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</a:rPr>
              <a:t> 총 </a:t>
            </a:r>
            <a:r>
              <a:rPr lang="en-US" altLang="ko-KR" sz="1100" dirty="0">
                <a:solidFill>
                  <a:schemeClr val="tx1"/>
                </a:solidFill>
              </a:rPr>
              <a:t>37</a:t>
            </a:r>
            <a:r>
              <a:rPr lang="ko-KR" altLang="en-US" sz="1100" dirty="0">
                <a:solidFill>
                  <a:schemeClr val="tx1"/>
                </a:solidFill>
              </a:rPr>
              <a:t>개로 분류되어 있지만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경기도에 없는 항목도 아래와 같이 </a:t>
            </a:r>
            <a:r>
              <a:rPr lang="en-US" altLang="ko-KR" sz="1100" dirty="0">
                <a:solidFill>
                  <a:schemeClr val="tx1"/>
                </a:solidFill>
              </a:rPr>
              <a:t>(0 </a:t>
            </a:r>
            <a:r>
              <a:rPr lang="ko-KR" altLang="en-US" sz="1100" dirty="0">
                <a:solidFill>
                  <a:schemeClr val="tx1"/>
                </a:solidFill>
              </a:rPr>
              <a:t>값을 가진 항목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개가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F.  </a:t>
            </a:r>
            <a:r>
              <a:rPr lang="ko-KR" altLang="en-US" sz="1100" dirty="0">
                <a:solidFill>
                  <a:schemeClr val="tx1"/>
                </a:solidFill>
              </a:rPr>
              <a:t>오존층파괴물질의 대체물질 사용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E.  Prescribed Burning of Savannas</a:t>
            </a:r>
          </a:p>
          <a:p>
            <a:pPr marL="285750" indent="-285750" algn="ctr">
              <a:buAutoNum type="romanUcPeriod"/>
            </a:pPr>
            <a:r>
              <a:rPr lang="en-US" altLang="ko-KR" sz="1100" dirty="0">
                <a:solidFill>
                  <a:schemeClr val="tx1"/>
                </a:solidFill>
              </a:rPr>
              <a:t>Other carbon-containing fertilizers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정주지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F. </a:t>
            </a:r>
            <a:r>
              <a:rPr lang="ko-KR" altLang="en-US" sz="1100" dirty="0">
                <a:solidFill>
                  <a:schemeClr val="tx1"/>
                </a:solidFill>
              </a:rPr>
              <a:t>기타토지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기타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9483297-F1B1-999E-E175-1EB4C60E3583}"/>
              </a:ext>
            </a:extLst>
          </p:cNvPr>
          <p:cNvSpPr/>
          <p:nvPr/>
        </p:nvSpPr>
        <p:spPr>
          <a:xfrm>
            <a:off x="12868913" y="8217965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</a:p>
        </p:txBody>
      </p:sp>
      <p:sp>
        <p:nvSpPr>
          <p:cNvPr id="71" name="말풍선: 사각형 70">
            <a:extLst>
              <a:ext uri="{FF2B5EF4-FFF2-40B4-BE49-F238E27FC236}">
                <a16:creationId xmlns:a16="http://schemas.microsoft.com/office/drawing/2014/main" id="{A081E813-453E-BE12-8002-FD6142295638}"/>
              </a:ext>
            </a:extLst>
          </p:cNvPr>
          <p:cNvSpPr/>
          <p:nvPr/>
        </p:nvSpPr>
        <p:spPr>
          <a:xfrm>
            <a:off x="16538978" y="9691070"/>
            <a:ext cx="3495498" cy="581859"/>
          </a:xfrm>
          <a:prstGeom prst="wedgeRectCallout">
            <a:avLst>
              <a:gd name="adj1" fmla="val -36520"/>
              <a:gd name="adj2" fmla="val -33548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음수를 가지는 값은 음수로 표현해주세요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7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F63AE8F6-DA10-4B55-6ED5-B497F84D6E10}"/>
              </a:ext>
            </a:extLst>
          </p:cNvPr>
          <p:cNvSpPr txBox="1">
            <a:spLocks/>
          </p:cNvSpPr>
          <p:nvPr/>
        </p:nvSpPr>
        <p:spPr>
          <a:xfrm>
            <a:off x="1419274" y="873979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시군 온실가스 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B5F8ED2A-4555-C2F5-63E7-8646C156D2F0}"/>
              </a:ext>
            </a:extLst>
          </p:cNvPr>
          <p:cNvSpPr/>
          <p:nvPr/>
        </p:nvSpPr>
        <p:spPr>
          <a:xfrm>
            <a:off x="1419274" y="922482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시군 전체에 대한 온실가스 배출 현황을 세부적으로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6D4A5-EFC0-DC60-A6B3-6CFEB68B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9" y="3311243"/>
            <a:ext cx="6400774" cy="77589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8DE533-4659-1896-D651-EB03AA8B925D}"/>
              </a:ext>
            </a:extLst>
          </p:cNvPr>
          <p:cNvSpPr/>
          <p:nvPr/>
        </p:nvSpPr>
        <p:spPr>
          <a:xfrm>
            <a:off x="9708336" y="7371615"/>
            <a:ext cx="1129247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세부부문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572E99-84F9-BF58-F983-E6EB40D7D089}"/>
              </a:ext>
            </a:extLst>
          </p:cNvPr>
          <p:cNvSpPr/>
          <p:nvPr/>
        </p:nvSpPr>
        <p:spPr>
          <a:xfrm>
            <a:off x="8062416" y="7371615"/>
            <a:ext cx="1129247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52116-7A10-FFB8-9105-3185F3FFC752}"/>
              </a:ext>
            </a:extLst>
          </p:cNvPr>
          <p:cNvSpPr txBox="1"/>
          <p:nvPr/>
        </p:nvSpPr>
        <p:spPr>
          <a:xfrm>
            <a:off x="8062416" y="7953079"/>
            <a:ext cx="100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05F4-463E-D728-019B-1A3FCD2E1D0E}"/>
              </a:ext>
            </a:extLst>
          </p:cNvPr>
          <p:cNvSpPr txBox="1"/>
          <p:nvPr/>
        </p:nvSpPr>
        <p:spPr>
          <a:xfrm>
            <a:off x="8062416" y="8534544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산업공정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4675A-9232-01C3-D499-EACCDC0BD776}"/>
              </a:ext>
            </a:extLst>
          </p:cNvPr>
          <p:cNvSpPr txBox="1"/>
          <p:nvPr/>
        </p:nvSpPr>
        <p:spPr>
          <a:xfrm>
            <a:off x="8062416" y="9133795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농업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351C2-2E54-8A24-B2F5-C9D5AFCD9CF4}"/>
              </a:ext>
            </a:extLst>
          </p:cNvPr>
          <p:cNvSpPr txBox="1"/>
          <p:nvPr/>
        </p:nvSpPr>
        <p:spPr>
          <a:xfrm>
            <a:off x="8062416" y="10322611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9939C-8432-DE90-8E1F-5FDAE487CA3F}"/>
              </a:ext>
            </a:extLst>
          </p:cNvPr>
          <p:cNvSpPr txBox="1"/>
          <p:nvPr/>
        </p:nvSpPr>
        <p:spPr>
          <a:xfrm>
            <a:off x="8062416" y="9708876"/>
            <a:ext cx="100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LULUCF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07C11-1FE6-1108-A3B9-7AC07DA7A127}"/>
              </a:ext>
            </a:extLst>
          </p:cNvPr>
          <p:cNvSpPr txBox="1"/>
          <p:nvPr/>
        </p:nvSpPr>
        <p:spPr>
          <a:xfrm>
            <a:off x="9769721" y="7953079"/>
            <a:ext cx="100647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&lt;&lt;</a:t>
            </a:r>
            <a:r>
              <a:rPr lang="ko-KR" altLang="en-US" spc="-150" dirty="0">
                <a:ea typeface="Noto Sans KR" panose="020B0200000000000000" pitchFamily="50" charset="-127"/>
              </a:rPr>
              <a:t> 옆에서 선택한 부문에 따라 하위 항목이 변경</a:t>
            </a:r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3391AC1B-3756-EC2F-F583-181A65057790}"/>
              </a:ext>
            </a:extLst>
          </p:cNvPr>
          <p:cNvSpPr/>
          <p:nvPr/>
        </p:nvSpPr>
        <p:spPr>
          <a:xfrm>
            <a:off x="7604255" y="12611044"/>
            <a:ext cx="3495498" cy="581859"/>
          </a:xfrm>
          <a:prstGeom prst="wedgeRectCallout">
            <a:avLst>
              <a:gd name="adj1" fmla="val -5934"/>
              <a:gd name="adj2" fmla="val -34757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 메뉴의 </a:t>
            </a:r>
            <a:r>
              <a:rPr lang="en-US" altLang="ko-KR" sz="1100" dirty="0">
                <a:solidFill>
                  <a:schemeClr val="tx1"/>
                </a:solidFill>
              </a:rPr>
              <a:t>UI </a:t>
            </a:r>
            <a:r>
              <a:rPr lang="ko-KR" altLang="en-US" sz="1100" dirty="0">
                <a:solidFill>
                  <a:schemeClr val="tx1"/>
                </a:solidFill>
              </a:rPr>
              <a:t>구성을 어떻게 </a:t>
            </a:r>
            <a:r>
              <a:rPr lang="ko-KR" altLang="en-US" sz="1100" dirty="0" err="1">
                <a:solidFill>
                  <a:schemeClr val="tx1"/>
                </a:solidFill>
              </a:rPr>
              <a:t>해야할지</a:t>
            </a:r>
            <a:r>
              <a:rPr lang="ko-KR" altLang="en-US" sz="1100" dirty="0">
                <a:solidFill>
                  <a:schemeClr val="tx1"/>
                </a:solidFill>
              </a:rPr>
              <a:t> 모르겠네요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쭈욱</a:t>
            </a:r>
            <a:r>
              <a:rPr lang="ko-KR" altLang="en-US" sz="1100" dirty="0">
                <a:solidFill>
                  <a:schemeClr val="tx1"/>
                </a:solidFill>
              </a:rPr>
              <a:t> 펼쳐놓고 체크박스를 </a:t>
            </a:r>
            <a:r>
              <a:rPr lang="ko-KR" altLang="en-US" sz="1100" dirty="0" err="1">
                <a:solidFill>
                  <a:schemeClr val="tx1"/>
                </a:solidFill>
              </a:rPr>
              <a:t>줘야하는건지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풀다운메뉴로 </a:t>
            </a:r>
            <a:r>
              <a:rPr lang="ko-KR" altLang="en-US" sz="1100" dirty="0" err="1">
                <a:solidFill>
                  <a:schemeClr val="tx1"/>
                </a:solidFill>
              </a:rPr>
              <a:t>구성해야하는지</a:t>
            </a:r>
            <a:r>
              <a:rPr lang="en-US" altLang="ko-KR" sz="11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C40FEB-812D-372C-9652-4907057500AE}"/>
              </a:ext>
            </a:extLst>
          </p:cNvPr>
          <p:cNvSpPr/>
          <p:nvPr/>
        </p:nvSpPr>
        <p:spPr>
          <a:xfrm>
            <a:off x="8083517" y="3846110"/>
            <a:ext cx="1645920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 전체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449A8-6862-1BD5-88B3-96DD7EB63BDD}"/>
              </a:ext>
            </a:extLst>
          </p:cNvPr>
          <p:cNvSpPr txBox="1"/>
          <p:nvPr/>
        </p:nvSpPr>
        <p:spPr>
          <a:xfrm>
            <a:off x="8083517" y="4427574"/>
            <a:ext cx="12537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총배출량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F22DCA-5616-4DEC-B128-29F5D9FF224B}"/>
              </a:ext>
            </a:extLst>
          </p:cNvPr>
          <p:cNvSpPr txBox="1"/>
          <p:nvPr/>
        </p:nvSpPr>
        <p:spPr>
          <a:xfrm>
            <a:off x="8083517" y="4916066"/>
            <a:ext cx="12537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흡수량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886FC-C05F-3E58-5993-33BA662122EE}"/>
              </a:ext>
            </a:extLst>
          </p:cNvPr>
          <p:cNvSpPr txBox="1"/>
          <p:nvPr/>
        </p:nvSpPr>
        <p:spPr>
          <a:xfrm>
            <a:off x="8083517" y="5387124"/>
            <a:ext cx="12537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순배출량</a:t>
            </a:r>
            <a:endParaRPr lang="ko-KR" altLang="en-US" dirty="0"/>
          </a:p>
        </p:txBody>
      </p:sp>
      <p:sp>
        <p:nvSpPr>
          <p:cNvPr id="34" name="텍스트 상자 1">
            <a:extLst>
              <a:ext uri="{FF2B5EF4-FFF2-40B4-BE49-F238E27FC236}">
                <a16:creationId xmlns:a16="http://schemas.microsoft.com/office/drawing/2014/main" id="{92F571B8-0AF2-8306-02CD-D4B53F96A103}"/>
              </a:ext>
            </a:extLst>
          </p:cNvPr>
          <p:cNvSpPr txBox="1">
            <a:spLocks/>
          </p:cNvSpPr>
          <p:nvPr/>
        </p:nvSpPr>
        <p:spPr>
          <a:xfrm>
            <a:off x="6812378" y="3212786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한눈에 살펴보기</a:t>
            </a:r>
          </a:p>
        </p:txBody>
      </p:sp>
      <p:sp>
        <p:nvSpPr>
          <p:cNvPr id="35" name="텍스트 상자 1">
            <a:extLst>
              <a:ext uri="{FF2B5EF4-FFF2-40B4-BE49-F238E27FC236}">
                <a16:creationId xmlns:a16="http://schemas.microsoft.com/office/drawing/2014/main" id="{F7984D1E-3D42-0088-CF09-C466419CA737}"/>
              </a:ext>
            </a:extLst>
          </p:cNvPr>
          <p:cNvSpPr txBox="1">
            <a:spLocks/>
          </p:cNvSpPr>
          <p:nvPr/>
        </p:nvSpPr>
        <p:spPr>
          <a:xfrm>
            <a:off x="6812378" y="6813302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세부 부문으로 살펴보기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AEE81827-E53F-B28A-8435-F24CDC854C75}"/>
              </a:ext>
            </a:extLst>
          </p:cNvPr>
          <p:cNvSpPr/>
          <p:nvPr/>
        </p:nvSpPr>
        <p:spPr>
          <a:xfrm>
            <a:off x="-964812" y="11595980"/>
            <a:ext cx="2857694" cy="1015064"/>
          </a:xfrm>
          <a:prstGeom prst="wedgeRectCallout">
            <a:avLst>
              <a:gd name="adj1" fmla="val 52223"/>
              <a:gd name="adj2" fmla="val -12081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배출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양의 수치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과 흡수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음의 수치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의 색깔 톤이 차이가 분명히 났으면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붉은계열</a:t>
            </a:r>
            <a:r>
              <a:rPr lang="en-US" altLang="ko-KR" sz="1100" dirty="0">
                <a:solidFill>
                  <a:schemeClr val="tx1"/>
                </a:solidFill>
              </a:rPr>
              <a:t>?, </a:t>
            </a:r>
            <a:r>
              <a:rPr lang="ko-KR" altLang="en-US" sz="1100" dirty="0">
                <a:solidFill>
                  <a:schemeClr val="tx1"/>
                </a:solidFill>
              </a:rPr>
              <a:t>흡수는 푸른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1BEE51-F370-F3A0-B473-B6312CB2D06B}"/>
              </a:ext>
            </a:extLst>
          </p:cNvPr>
          <p:cNvSpPr/>
          <p:nvPr/>
        </p:nvSpPr>
        <p:spPr>
          <a:xfrm>
            <a:off x="11391921" y="3952466"/>
            <a:ext cx="3462898" cy="963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en-US" altLang="ko-KR" sz="1200" dirty="0"/>
              <a:t>Sheet</a:t>
            </a:r>
            <a:r>
              <a:rPr lang="ko-KR" altLang="en-US" sz="1200" dirty="0"/>
              <a:t>의</a:t>
            </a:r>
            <a:r>
              <a:rPr lang="en-US" altLang="ko-KR" sz="1200" dirty="0"/>
              <a:t> (VKT </a:t>
            </a:r>
            <a:r>
              <a:rPr lang="ko-KR" altLang="en-US" sz="1200" dirty="0"/>
              <a:t>기준</a:t>
            </a:r>
            <a:r>
              <a:rPr lang="en-US" altLang="ko-KR" sz="1200" dirty="0"/>
              <a:t>) </a:t>
            </a:r>
            <a:r>
              <a:rPr lang="ko-KR" altLang="en-US" sz="1200" dirty="0"/>
              <a:t>테이블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DE5F47-A401-3C38-84DF-8924DAD1A3B6}"/>
              </a:ext>
            </a:extLst>
          </p:cNvPr>
          <p:cNvSpPr/>
          <p:nvPr/>
        </p:nvSpPr>
        <p:spPr>
          <a:xfrm>
            <a:off x="11477026" y="8237410"/>
            <a:ext cx="3462898" cy="963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en-US" altLang="ko-KR" sz="1200" dirty="0"/>
              <a:t>Sheet</a:t>
            </a:r>
            <a:r>
              <a:rPr lang="ko-KR" altLang="en-US" sz="1200" dirty="0"/>
              <a:t>의</a:t>
            </a:r>
            <a:r>
              <a:rPr lang="en-US" altLang="ko-KR" sz="1200" dirty="0"/>
              <a:t> (VKT </a:t>
            </a:r>
            <a:r>
              <a:rPr lang="ko-KR" altLang="en-US" sz="1200" dirty="0"/>
              <a:t>기준</a:t>
            </a:r>
            <a:r>
              <a:rPr lang="en-US" altLang="ko-KR" sz="1200" dirty="0"/>
              <a:t>) </a:t>
            </a:r>
            <a:r>
              <a:rPr lang="ko-KR" altLang="en-US" sz="1200" dirty="0"/>
              <a:t>테이블</a:t>
            </a:r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75FE6BCB-D24E-0CAD-E041-ED33D661114B}"/>
              </a:ext>
            </a:extLst>
          </p:cNvPr>
          <p:cNvSpPr/>
          <p:nvPr/>
        </p:nvSpPr>
        <p:spPr>
          <a:xfrm>
            <a:off x="9607546" y="5254354"/>
            <a:ext cx="3495498" cy="581859"/>
          </a:xfrm>
          <a:prstGeom prst="wedgeRectCallout">
            <a:avLst>
              <a:gd name="adj1" fmla="val -12373"/>
              <a:gd name="adj2" fmla="val -1106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</a:t>
            </a:r>
            <a:r>
              <a:rPr lang="en-US" altLang="ko-KR" sz="1100" dirty="0">
                <a:solidFill>
                  <a:schemeClr val="tx1"/>
                </a:solidFill>
              </a:rPr>
              <a:t>: 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순배출량 빼기 총배출량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음수가 나옴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DB1F6B-5A67-0F0E-1F3D-92C7E947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051" y="9318461"/>
            <a:ext cx="2569284" cy="5416329"/>
          </a:xfrm>
          <a:prstGeom prst="rect">
            <a:avLst/>
          </a:prstGeom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D00002D-0857-223E-C688-90B3CDE1B235}"/>
              </a:ext>
            </a:extLst>
          </p:cNvPr>
          <p:cNvCxnSpPr>
            <a:cxnSpLocks/>
            <a:stCxn id="13" idx="2"/>
            <a:endCxn id="45" idx="1"/>
          </p:cNvCxnSpPr>
          <p:nvPr/>
        </p:nvCxnSpPr>
        <p:spPr>
          <a:xfrm rot="16200000" flipH="1">
            <a:off x="10061894" y="10195469"/>
            <a:ext cx="2042222" cy="1620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59F01B-19DC-7A6C-696A-8608471E7675}"/>
              </a:ext>
            </a:extLst>
          </p:cNvPr>
          <p:cNvSpPr/>
          <p:nvPr/>
        </p:nvSpPr>
        <p:spPr>
          <a:xfrm>
            <a:off x="6921839" y="3846110"/>
            <a:ext cx="721516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연도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B10031-B846-799F-ABA5-73FBE9694CDF}"/>
              </a:ext>
            </a:extLst>
          </p:cNvPr>
          <p:cNvSpPr/>
          <p:nvPr/>
        </p:nvSpPr>
        <p:spPr>
          <a:xfrm>
            <a:off x="6921839" y="7372043"/>
            <a:ext cx="721516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연도</a:t>
            </a:r>
            <a:endParaRPr lang="en-US" altLang="ko-KR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D95F577-7F38-F203-0303-DA5A930A5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23" y="3667401"/>
            <a:ext cx="3199820" cy="221822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40D2D65-CCA7-0926-3E62-4D8777D7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23" y="7464764"/>
            <a:ext cx="3199820" cy="22182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C7B2291-76A2-2FD6-E3F7-43D25302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23" y="10879950"/>
            <a:ext cx="3199820" cy="22182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A699BC8-74A3-D2EA-6599-3D1FD0A76087}"/>
              </a:ext>
            </a:extLst>
          </p:cNvPr>
          <p:cNvSpPr txBox="1"/>
          <p:nvPr/>
        </p:nvSpPr>
        <p:spPr>
          <a:xfrm>
            <a:off x="17511521" y="3060071"/>
            <a:ext cx="257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온실가스 배출량</a:t>
            </a:r>
            <a:endParaRPr lang="en-US" altLang="ko-KR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AA0241-C826-ADF6-FB58-BFA0FD05FDE3}"/>
              </a:ext>
            </a:extLst>
          </p:cNvPr>
          <p:cNvSpPr txBox="1"/>
          <p:nvPr/>
        </p:nvSpPr>
        <p:spPr>
          <a:xfrm>
            <a:off x="17497006" y="7039997"/>
            <a:ext cx="309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인당 온실가스 배출량</a:t>
            </a:r>
            <a:endParaRPr lang="en-US" altLang="ko-KR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5A1C37-9BD0-4480-4F22-EF1BBF6699A5}"/>
              </a:ext>
            </a:extLst>
          </p:cNvPr>
          <p:cNvSpPr txBox="1"/>
          <p:nvPr/>
        </p:nvSpPr>
        <p:spPr>
          <a:xfrm>
            <a:off x="16592550" y="3666060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수원</a:t>
            </a:r>
            <a:endParaRPr lang="en-US" altLang="ko-KR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8C9ED7-FB57-984F-CE60-9E15914611C3}"/>
              </a:ext>
            </a:extLst>
          </p:cNvPr>
          <p:cNvSpPr txBox="1"/>
          <p:nvPr/>
        </p:nvSpPr>
        <p:spPr>
          <a:xfrm>
            <a:off x="16592550" y="3888083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가평</a:t>
            </a:r>
            <a:endParaRPr lang="en-US" altLang="ko-KR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E8FA5E-EBF7-7747-59FF-2764D86E98B9}"/>
              </a:ext>
            </a:extLst>
          </p:cNvPr>
          <p:cNvSpPr txBox="1"/>
          <p:nvPr/>
        </p:nvSpPr>
        <p:spPr>
          <a:xfrm>
            <a:off x="16592550" y="4724164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B86D4B-8302-A6FC-B73E-77A874C55ABF}"/>
              </a:ext>
            </a:extLst>
          </p:cNvPr>
          <p:cNvSpPr txBox="1"/>
          <p:nvPr/>
        </p:nvSpPr>
        <p:spPr>
          <a:xfrm>
            <a:off x="16592550" y="5610453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화성</a:t>
            </a:r>
            <a:endParaRPr lang="en-US" altLang="ko-KR" sz="9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945DAC-2693-98AA-9A5D-23D760989AA2}"/>
              </a:ext>
            </a:extLst>
          </p:cNvPr>
          <p:cNvSpPr txBox="1"/>
          <p:nvPr/>
        </p:nvSpPr>
        <p:spPr>
          <a:xfrm>
            <a:off x="16592550" y="7509098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수원</a:t>
            </a:r>
            <a:endParaRPr lang="en-US" altLang="ko-KR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A29FF0-0569-B409-E1EE-1737504702F9}"/>
              </a:ext>
            </a:extLst>
          </p:cNvPr>
          <p:cNvSpPr txBox="1"/>
          <p:nvPr/>
        </p:nvSpPr>
        <p:spPr>
          <a:xfrm>
            <a:off x="16592550" y="767778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가평</a:t>
            </a:r>
            <a:endParaRPr lang="en-US" altLang="ko-KR" sz="9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2B7BCE-686E-2536-01B0-E8F37256F9F7}"/>
              </a:ext>
            </a:extLst>
          </p:cNvPr>
          <p:cNvSpPr txBox="1"/>
          <p:nvPr/>
        </p:nvSpPr>
        <p:spPr>
          <a:xfrm>
            <a:off x="16592550" y="8445282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E79DE-E46C-2F2F-9ABB-D6C467591A97}"/>
              </a:ext>
            </a:extLst>
          </p:cNvPr>
          <p:cNvSpPr txBox="1"/>
          <p:nvPr/>
        </p:nvSpPr>
        <p:spPr>
          <a:xfrm>
            <a:off x="16592550" y="939253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화성</a:t>
            </a:r>
            <a:endParaRPr lang="en-US" altLang="ko-KR" sz="900" b="1" dirty="0"/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8E4F523D-71FA-2389-B3F2-DB953F96F2D1}"/>
              </a:ext>
            </a:extLst>
          </p:cNvPr>
          <p:cNvSpPr/>
          <p:nvPr/>
        </p:nvSpPr>
        <p:spPr>
          <a:xfrm>
            <a:off x="15689445" y="6159237"/>
            <a:ext cx="2857694" cy="607149"/>
          </a:xfrm>
          <a:prstGeom prst="wedgeRectCallout">
            <a:avLst>
              <a:gd name="adj1" fmla="val -219282"/>
              <a:gd name="adj2" fmla="val 179667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15B639-E519-9BED-9D99-97D99D7C575C}"/>
              </a:ext>
            </a:extLst>
          </p:cNvPr>
          <p:cNvSpPr txBox="1"/>
          <p:nvPr/>
        </p:nvSpPr>
        <p:spPr>
          <a:xfrm>
            <a:off x="17656663" y="10459714"/>
            <a:ext cx="279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GRDP</a:t>
            </a:r>
            <a:r>
              <a:rPr lang="ko-KR" altLang="en-US" b="1" dirty="0"/>
              <a:t>당 온실가스 배출량</a:t>
            </a:r>
            <a:endParaRPr lang="en-US" altLang="ko-KR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B94471-B641-C2BC-D82D-E030D9066626}"/>
              </a:ext>
            </a:extLst>
          </p:cNvPr>
          <p:cNvSpPr txBox="1"/>
          <p:nvPr/>
        </p:nvSpPr>
        <p:spPr>
          <a:xfrm>
            <a:off x="16592550" y="10954818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수원</a:t>
            </a:r>
            <a:endParaRPr lang="en-US" altLang="ko-KR" sz="9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B5A424-A536-72DF-C398-337442B5A646}"/>
              </a:ext>
            </a:extLst>
          </p:cNvPr>
          <p:cNvSpPr txBox="1"/>
          <p:nvPr/>
        </p:nvSpPr>
        <p:spPr>
          <a:xfrm>
            <a:off x="16592550" y="1112350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가평</a:t>
            </a:r>
            <a:endParaRPr lang="en-US" altLang="ko-KR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CE3917-912D-1785-9747-B6830865576A}"/>
              </a:ext>
            </a:extLst>
          </p:cNvPr>
          <p:cNvSpPr txBox="1"/>
          <p:nvPr/>
        </p:nvSpPr>
        <p:spPr>
          <a:xfrm>
            <a:off x="16592550" y="11868142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5006FB-936B-339E-5C04-ABEA5B81F531}"/>
              </a:ext>
            </a:extLst>
          </p:cNvPr>
          <p:cNvSpPr txBox="1"/>
          <p:nvPr/>
        </p:nvSpPr>
        <p:spPr>
          <a:xfrm>
            <a:off x="16592550" y="1276967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화성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3708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B4A08A41-DDF8-BF52-BF1D-726F7DE84A1A}"/>
              </a:ext>
            </a:extLst>
          </p:cNvPr>
          <p:cNvSpPr txBox="1">
            <a:spLocks/>
          </p:cNvSpPr>
          <p:nvPr/>
        </p:nvSpPr>
        <p:spPr>
          <a:xfrm>
            <a:off x="3596417" y="873979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0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시군별</a:t>
            </a:r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온실가스 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B0CDFB80-4726-D0A4-A8CE-913D76749AEC}"/>
              </a:ext>
            </a:extLst>
          </p:cNvPr>
          <p:cNvSpPr/>
          <p:nvPr/>
        </p:nvSpPr>
        <p:spPr>
          <a:xfrm>
            <a:off x="3596417" y="922482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개별 시군에 대한 온실가스 배출 현황을 세부적으로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590E9E-6ED4-C5DB-9850-FA5DADB7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00" y="3212770"/>
            <a:ext cx="6400774" cy="7758991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E42E2736-5124-9525-91B7-80DE97234F2E}"/>
              </a:ext>
            </a:extLst>
          </p:cNvPr>
          <p:cNvSpPr/>
          <p:nvPr/>
        </p:nvSpPr>
        <p:spPr>
          <a:xfrm>
            <a:off x="810725" y="2538711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CE55B1-619A-0A83-D243-6D0B1893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569" y="3547556"/>
            <a:ext cx="5310766" cy="29980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30B1FC-25DF-EB95-F796-77187229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935" y="7051616"/>
            <a:ext cx="7170293" cy="576530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7A90EB-F59F-D2B8-06DC-571C2520F284}"/>
              </a:ext>
            </a:extLst>
          </p:cNvPr>
          <p:cNvSpPr txBox="1"/>
          <p:nvPr/>
        </p:nvSpPr>
        <p:spPr>
          <a:xfrm>
            <a:off x="12438612" y="3079089"/>
            <a:ext cx="3725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r>
              <a:rPr lang="ko-KR" altLang="en-US" sz="1400" b="1" dirty="0"/>
              <a:t>인당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GRDP</a:t>
            </a:r>
            <a:r>
              <a:rPr lang="ko-KR" altLang="en-US" sz="1400" b="1" dirty="0"/>
              <a:t>당 온실가스 배출량</a:t>
            </a:r>
            <a:endParaRPr lang="en-US" altLang="ko-KR" sz="1400" b="1" dirty="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22D7A36C-8CF3-A794-639E-75148E7117B4}"/>
              </a:ext>
            </a:extLst>
          </p:cNvPr>
          <p:cNvSpPr/>
          <p:nvPr/>
        </p:nvSpPr>
        <p:spPr>
          <a:xfrm>
            <a:off x="15766246" y="7694777"/>
            <a:ext cx="3495498" cy="581859"/>
          </a:xfrm>
          <a:prstGeom prst="wedgeRectCallout">
            <a:avLst>
              <a:gd name="adj1" fmla="val -64691"/>
              <a:gd name="adj2" fmla="val 3442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에 대한 수치는 </a:t>
            </a:r>
            <a:r>
              <a:rPr lang="en-US" altLang="ko-KR" sz="1100" dirty="0">
                <a:solidFill>
                  <a:schemeClr val="tx1"/>
                </a:solidFill>
              </a:rPr>
              <a:t>line graph</a:t>
            </a:r>
            <a:r>
              <a:rPr lang="ko-KR" altLang="en-US" sz="1100" dirty="0">
                <a:solidFill>
                  <a:schemeClr val="tx1"/>
                </a:solidFill>
              </a:rPr>
              <a:t>로 함께 표현 하고자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DBE3DD08-6D7B-A21B-85ED-3806F7D8AAD1}"/>
              </a:ext>
            </a:extLst>
          </p:cNvPr>
          <p:cNvSpPr/>
          <p:nvPr/>
        </p:nvSpPr>
        <p:spPr>
          <a:xfrm>
            <a:off x="15461152" y="9086337"/>
            <a:ext cx="3495498" cy="3770848"/>
          </a:xfrm>
          <a:prstGeom prst="wedgeRectCallout">
            <a:avLst>
              <a:gd name="adj1" fmla="val -60264"/>
              <a:gd name="adj2" fmla="val -1512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총</a:t>
            </a:r>
            <a:r>
              <a:rPr lang="en-US" altLang="ko-KR" sz="1100" b="1" dirty="0">
                <a:solidFill>
                  <a:schemeClr val="tx1"/>
                </a:solidFill>
              </a:rPr>
              <a:t> 37</a:t>
            </a:r>
            <a:r>
              <a:rPr lang="ko-KR" altLang="en-US" sz="1100" b="1" dirty="0">
                <a:solidFill>
                  <a:schemeClr val="tx1"/>
                </a:solidFill>
              </a:rPr>
              <a:t>개에서 </a:t>
            </a:r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r>
              <a:rPr lang="ko-KR" altLang="en-US" sz="1100" b="1" dirty="0">
                <a:solidFill>
                  <a:schemeClr val="tx1"/>
                </a:solidFill>
              </a:rPr>
              <a:t>값을 갖는 항목</a:t>
            </a:r>
            <a:r>
              <a:rPr lang="en-US" altLang="ko-KR" sz="1100" b="1" dirty="0">
                <a:solidFill>
                  <a:schemeClr val="tx1"/>
                </a:solidFill>
              </a:rPr>
              <a:t> 8</a:t>
            </a:r>
            <a:r>
              <a:rPr lang="ko-KR" altLang="en-US" sz="1100" b="1" dirty="0">
                <a:solidFill>
                  <a:schemeClr val="tx1"/>
                </a:solidFill>
              </a:rPr>
              <a:t>개를 제외하면 총 </a:t>
            </a:r>
            <a:r>
              <a:rPr lang="en-US" altLang="ko-KR" sz="1100" b="1" dirty="0">
                <a:solidFill>
                  <a:schemeClr val="tx1"/>
                </a:solidFill>
              </a:rPr>
              <a:t>29</a:t>
            </a:r>
            <a:r>
              <a:rPr lang="ko-KR" altLang="en-US" sz="1100" b="1" dirty="0">
                <a:solidFill>
                  <a:schemeClr val="tx1"/>
                </a:solidFill>
              </a:rPr>
              <a:t>개의 색상이 표현되겠네요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대분류끼리 색상을 </a:t>
            </a:r>
            <a:r>
              <a:rPr lang="ko-KR" altLang="en-US" sz="1100" b="1" dirty="0" err="1">
                <a:solidFill>
                  <a:schemeClr val="tx1"/>
                </a:solidFill>
              </a:rPr>
              <a:t>비슷한계열로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맞추는게</a:t>
            </a:r>
            <a:r>
              <a:rPr lang="ko-KR" altLang="en-US" sz="1100" b="1" dirty="0">
                <a:solidFill>
                  <a:schemeClr val="tx1"/>
                </a:solidFill>
              </a:rPr>
              <a:t>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 (</a:t>
            </a:r>
            <a:r>
              <a:rPr lang="ko-KR" altLang="en-US" sz="1100" b="1" dirty="0">
                <a:solidFill>
                  <a:schemeClr val="tx1"/>
                </a:solidFill>
              </a:rPr>
              <a:t>에너지는 에너지끼리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산업공정은 산업공정끼리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식으로요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산업공정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r>
              <a:rPr lang="en-US" altLang="ko-KR" sz="1100" dirty="0">
                <a:solidFill>
                  <a:schemeClr val="tx1"/>
                </a:solidFill>
              </a:rPr>
              <a:t>: 10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LULUCF: 8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r>
              <a:rPr lang="en-US" altLang="ko-KR" sz="1100" dirty="0">
                <a:solidFill>
                  <a:schemeClr val="tx1"/>
                </a:solidFill>
              </a:rPr>
              <a:t>: 5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</a:rPr>
              <a:t> 총 </a:t>
            </a:r>
            <a:r>
              <a:rPr lang="en-US" altLang="ko-KR" sz="1100" dirty="0">
                <a:solidFill>
                  <a:schemeClr val="tx1"/>
                </a:solidFill>
              </a:rPr>
              <a:t>37</a:t>
            </a:r>
            <a:r>
              <a:rPr lang="ko-KR" altLang="en-US" sz="1100" dirty="0">
                <a:solidFill>
                  <a:schemeClr val="tx1"/>
                </a:solidFill>
              </a:rPr>
              <a:t>개로 분류되어 있지만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경기도에 없는 항목도 아래와 같이 </a:t>
            </a:r>
            <a:r>
              <a:rPr lang="en-US" altLang="ko-KR" sz="1100" dirty="0">
                <a:solidFill>
                  <a:schemeClr val="tx1"/>
                </a:solidFill>
              </a:rPr>
              <a:t>(0 </a:t>
            </a:r>
            <a:r>
              <a:rPr lang="ko-KR" altLang="en-US" sz="1100" dirty="0">
                <a:solidFill>
                  <a:schemeClr val="tx1"/>
                </a:solidFill>
              </a:rPr>
              <a:t>값을 가진 항목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개가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F.  </a:t>
            </a:r>
            <a:r>
              <a:rPr lang="ko-KR" altLang="en-US" sz="1100" dirty="0">
                <a:solidFill>
                  <a:schemeClr val="tx1"/>
                </a:solidFill>
              </a:rPr>
              <a:t>오존층파괴물질의 대체물질 사용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E.  Prescribed Burning of Savannas</a:t>
            </a:r>
          </a:p>
          <a:p>
            <a:pPr marL="285750" indent="-285750" algn="ctr">
              <a:buAutoNum type="romanUcPeriod"/>
            </a:pPr>
            <a:r>
              <a:rPr lang="en-US" altLang="ko-KR" sz="1100" dirty="0">
                <a:solidFill>
                  <a:schemeClr val="tx1"/>
                </a:solidFill>
              </a:rPr>
              <a:t>Other carbon-containing fertilizers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정주지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F. </a:t>
            </a:r>
            <a:r>
              <a:rPr lang="ko-KR" altLang="en-US" sz="1100" dirty="0">
                <a:solidFill>
                  <a:schemeClr val="tx1"/>
                </a:solidFill>
              </a:rPr>
              <a:t>기타토지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기타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11A8B266-BAC8-B9AC-9A2D-ABFA7A007E46}"/>
              </a:ext>
            </a:extLst>
          </p:cNvPr>
          <p:cNvSpPr/>
          <p:nvPr/>
        </p:nvSpPr>
        <p:spPr>
          <a:xfrm>
            <a:off x="12796972" y="14186323"/>
            <a:ext cx="3495498" cy="581859"/>
          </a:xfrm>
          <a:prstGeom prst="wedgeRectCallout">
            <a:avLst>
              <a:gd name="adj1" fmla="val -36520"/>
              <a:gd name="adj2" fmla="val -33548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음수를 가지는 값은 음수로 표현해주세요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5F8FCE4-B54C-5387-87C2-D03B61DA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359"/>
          <a:stretch/>
        </p:blipFill>
        <p:spPr>
          <a:xfrm>
            <a:off x="8222585" y="3232977"/>
            <a:ext cx="3501022" cy="2998015"/>
          </a:xfrm>
          <a:prstGeom prst="rect">
            <a:avLst/>
          </a:prstGeom>
        </p:spPr>
      </p:pic>
      <p:sp>
        <p:nvSpPr>
          <p:cNvPr id="37" name="텍스트 상자 1">
            <a:extLst>
              <a:ext uri="{FF2B5EF4-FFF2-40B4-BE49-F238E27FC236}">
                <a16:creationId xmlns:a16="http://schemas.microsoft.com/office/drawing/2014/main" id="{D977729A-96F7-D01D-67F0-954F4B9CA3D1}"/>
              </a:ext>
            </a:extLst>
          </p:cNvPr>
          <p:cNvSpPr txBox="1">
            <a:spLocks/>
          </p:cNvSpPr>
          <p:nvPr/>
        </p:nvSpPr>
        <p:spPr>
          <a:xfrm>
            <a:off x="8222585" y="2621969"/>
            <a:ext cx="3425336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  <a:endParaRPr lang="ko-KR" altLang="en-US" sz="20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80596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1094</Words>
  <Application>Microsoft Office PowerPoint</Application>
  <PresentationFormat>사용자 지정</PresentationFormat>
  <Paragraphs>202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Noto Sans KR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149</cp:revision>
  <dcterms:created xsi:type="dcterms:W3CDTF">2023-12-12T09:29:53Z</dcterms:created>
  <dcterms:modified xsi:type="dcterms:W3CDTF">2025-02-25T04:53:01Z</dcterms:modified>
</cp:coreProperties>
</file>