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1" r:id="rId1"/>
  </p:sldMasterIdLst>
  <p:notesMasterIdLst>
    <p:notesMasterId r:id="rId18"/>
  </p:notesMasterIdLst>
  <p:handoutMasterIdLst>
    <p:handoutMasterId r:id="rId19"/>
  </p:handoutMasterIdLst>
  <p:sldIdLst>
    <p:sldId id="318" r:id="rId2"/>
    <p:sldId id="320" r:id="rId3"/>
    <p:sldId id="319" r:id="rId4"/>
    <p:sldId id="317" r:id="rId5"/>
    <p:sldId id="316" r:id="rId6"/>
    <p:sldId id="307" r:id="rId7"/>
    <p:sldId id="305" r:id="rId8"/>
    <p:sldId id="284" r:id="rId9"/>
    <p:sldId id="314" r:id="rId10"/>
    <p:sldId id="308" r:id="rId11"/>
    <p:sldId id="282" r:id="rId12"/>
    <p:sldId id="309" r:id="rId13"/>
    <p:sldId id="306" r:id="rId14"/>
    <p:sldId id="315" r:id="rId15"/>
    <p:sldId id="311" r:id="rId16"/>
    <p:sldId id="310" r:id="rId1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D1F65EA-461F-D0EB-6C51-3934BAAE5602}" name="은희 이" initials="은이" userId="660d60ec1eacaf9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7E6E6"/>
    <a:srgbClr val="F2F2F2"/>
    <a:srgbClr val="FAFAFA"/>
    <a:srgbClr val="F4F8FB"/>
    <a:srgbClr val="D9D9D9"/>
    <a:srgbClr val="474747"/>
    <a:srgbClr val="FFFFF2"/>
    <a:srgbClr val="EEFCC2"/>
    <a:srgbClr val="1C3D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8" autoAdjust="0"/>
    <p:restoredTop sz="97384" autoAdjust="0"/>
  </p:normalViewPr>
  <p:slideViewPr>
    <p:cSldViewPr snapToGrid="0">
      <p:cViewPr>
        <p:scale>
          <a:sx n="75" d="100"/>
          <a:sy n="75" d="100"/>
        </p:scale>
        <p:origin x="4272" y="18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276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9CFB0-BCA9-4570-BBC6-9C2684F7EA69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C6DF8-7629-4380-9CC5-68F1F104A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907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3F86A-8152-4198-942A-719B9DB78762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B5236-8FE2-4904-90ED-5216C4222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30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81ECB298-683E-0384-13E2-455D93614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637A66FB-CF58-2848-843A-905E66116B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0BA267C6-E896-5E82-56CB-8DBB5AEF30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995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48C2BDFA-15D2-8BBA-ABDD-75060A046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C5A09CC9-25D0-493F-078C-B1A3D359F0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626548D6-CCD8-034D-AC95-67D92BF28F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2848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8FDCF5E5-9E70-38DE-BE17-338381FC8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5AB2963B-77E0-3164-5893-F99A9550C5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FB6707EB-D768-DE8D-813F-00952107FA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5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6827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29DBB897-2A03-6D64-93B9-6480B143A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EE57709B-865A-40A7-019C-15FE47665F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CE7A20A8-15A9-F48D-C088-D09F5B1BF6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206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2FA34A2A-8F2E-979B-9ADD-2ACF4848A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9DFB5328-7482-BB5F-18FD-7868E9F38B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FDD8F4D3-032A-7961-F3C9-A69FBB1A17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590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051825" y="6346403"/>
            <a:ext cx="1800000" cy="216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DEB3839-A092-47CB-8975-4A9264038C2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339725" y="6257503"/>
            <a:ext cx="9226800" cy="137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 flipV="1">
            <a:off x="353164" y="496610"/>
            <a:ext cx="9208349" cy="7620"/>
          </a:xfrm>
          <a:prstGeom prst="line">
            <a:avLst/>
          </a:prstGeom>
          <a:ln w="254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8218978" y="265778"/>
            <a:ext cx="1357103" cy="230832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/>
          <a:p>
            <a:pPr algn="r"/>
            <a:r>
              <a:rPr lang="ko-KR" altLang="en-US" sz="900" baseline="0" dirty="0">
                <a:latin typeface="+mn-ea"/>
                <a:ea typeface="+mn-ea"/>
              </a:rPr>
              <a:t>화면목록정의서</a:t>
            </a:r>
            <a:r>
              <a:rPr lang="en-US" altLang="ko-KR" sz="900" baseline="0" dirty="0">
                <a:latin typeface="+mn-ea"/>
                <a:ea typeface="+mn-ea"/>
              </a:rPr>
              <a:t> [</a:t>
            </a:r>
            <a:r>
              <a:rPr lang="ko-KR" altLang="en-US" sz="900" baseline="0" dirty="0">
                <a:latin typeface="+mn-ea"/>
                <a:ea typeface="+mn-ea"/>
              </a:rPr>
              <a:t>업무명</a:t>
            </a:r>
            <a:r>
              <a:rPr lang="en-US" altLang="ko-KR" sz="900" baseline="0" dirty="0">
                <a:latin typeface="+mn-ea"/>
                <a:ea typeface="+mn-ea"/>
              </a:rPr>
              <a:t>]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43EA16-2991-4D90-BBAA-F02D0C5D77DE}"/>
              </a:ext>
            </a:extLst>
          </p:cNvPr>
          <p:cNvSpPr txBox="1"/>
          <p:nvPr userDrawn="1"/>
        </p:nvSpPr>
        <p:spPr>
          <a:xfrm>
            <a:off x="360784" y="265778"/>
            <a:ext cx="3505127" cy="2308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경기도 광역 도시생태현황지도 및 </a:t>
            </a:r>
            <a:r>
              <a:rPr lang="en-US" altLang="ko-KR" sz="900" dirty="0">
                <a:latin typeface="+mn-ea"/>
                <a:ea typeface="+mn-ea"/>
              </a:rPr>
              <a:t>RE100 </a:t>
            </a:r>
            <a:r>
              <a:rPr lang="ko-KR" altLang="en-US" sz="900" dirty="0">
                <a:latin typeface="+mn-ea"/>
                <a:ea typeface="+mn-ea"/>
              </a:rPr>
              <a:t>플랫폼 서비스 구축 사업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4BA138D-8BF3-45AA-8C14-CD93FA70CA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60" y="6325605"/>
            <a:ext cx="1464958" cy="257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">
            <a:extLst>
              <a:ext uri="{FF2B5EF4-FFF2-40B4-BE49-F238E27FC236}">
                <a16:creationId xmlns:a16="http://schemas.microsoft.com/office/drawing/2014/main" id="{A8652C38-20EA-4FC2-B912-FB11520522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4287" y="6361390"/>
            <a:ext cx="1357226" cy="25759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5022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487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950"/>
            </a:lvl1pPr>
            <a:lvl2pPr lvl="1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25"/>
            </a:lvl2pPr>
            <a:lvl3pPr lvl="2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63"/>
            </a:lvl3pPr>
            <a:lvl4pPr lvl="3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4pPr>
            <a:lvl5pPr lvl="4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5pPr>
            <a:lvl6pPr lvl="5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6pPr>
            <a:lvl7pPr lvl="6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7pPr>
            <a:lvl8pPr lvl="7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8pPr>
            <a:lvl9pPr lvl="8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4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834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051825" y="6346403"/>
            <a:ext cx="1800000" cy="216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</a:lstStyle>
          <a:p>
            <a:fld id="{5DEB3839-A092-47CB-8975-4A9264038C2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29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7" userDrawn="1">
          <p15:clr>
            <a:srgbClr val="F26B43"/>
          </p15:clr>
        </p15:guide>
        <p15:guide id="2" pos="6023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436" userDrawn="1">
          <p15:clr>
            <a:srgbClr val="F26B43"/>
          </p15:clr>
        </p15:guide>
        <p15:guide id="5" orient="horz" pos="3861" userDrawn="1">
          <p15:clr>
            <a:srgbClr val="F26B43"/>
          </p15:clr>
        </p15:guide>
        <p15:guide id="6" orient="horz" pos="41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charts.apache.org/examples/en/editor.html?c=bar-negativ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33C59D-CAA2-019D-2FC1-4C79A901B1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8A9204-87D4-B1E6-1747-FE87B82D8B04}"/>
              </a:ext>
            </a:extLst>
          </p:cNvPr>
          <p:cNvSpPr txBox="1"/>
          <p:nvPr/>
        </p:nvSpPr>
        <p:spPr>
          <a:xfrm>
            <a:off x="1819945" y="2953677"/>
            <a:ext cx="7247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전력 공급 현황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2793288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DBCB0F28-C4BF-41BC-0F89-533C80F91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CED8F0-A1A5-5890-0485-43FD716AA155}"/>
              </a:ext>
            </a:extLst>
          </p:cNvPr>
          <p:cNvSpPr txBox="1"/>
          <p:nvPr/>
        </p:nvSpPr>
        <p:spPr>
          <a:xfrm>
            <a:off x="1819945" y="2953677"/>
            <a:ext cx="7247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경기도 에너지 소비 현황</a:t>
            </a:r>
            <a:endParaRPr lang="en-US" altLang="ko-KR" sz="40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경기도를 세부적으로 평가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1203636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>
            <a:extLst>
              <a:ext uri="{FF2B5EF4-FFF2-40B4-BE49-F238E27FC236}">
                <a16:creationId xmlns:a16="http://schemas.microsoft.com/office/drawing/2014/main" id="{16A1EEB0-D3EB-51DF-F7CA-3DF26E94E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07" y="4432016"/>
            <a:ext cx="4108537" cy="20538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70DC06-0024-511A-D47C-6FA7106A5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32" y="362755"/>
            <a:ext cx="3841628" cy="212329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812343E-074A-C743-7C04-18C79C3AC3A5}"/>
              </a:ext>
            </a:extLst>
          </p:cNvPr>
          <p:cNvSpPr/>
          <p:nvPr/>
        </p:nvSpPr>
        <p:spPr>
          <a:xfrm>
            <a:off x="638932" y="2551767"/>
            <a:ext cx="4108537" cy="6683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https://echarts.apache.org/examples/en/editor.html?c=treemap-sunburst-transition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FE5E7A-3A9B-9146-B488-F48C3CB62DB9}"/>
              </a:ext>
            </a:extLst>
          </p:cNvPr>
          <p:cNvSpPr/>
          <p:nvPr/>
        </p:nvSpPr>
        <p:spPr>
          <a:xfrm>
            <a:off x="634626" y="3286731"/>
            <a:ext cx="4112843" cy="2743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I-7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435015-23B5-3F03-9BE2-11CD0AA211D0}"/>
              </a:ext>
            </a:extLst>
          </p:cNvPr>
          <p:cNvSpPr/>
          <p:nvPr/>
        </p:nvSpPr>
        <p:spPr>
          <a:xfrm>
            <a:off x="1224675" y="54089"/>
            <a:ext cx="1129247" cy="250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 </a:t>
            </a:r>
            <a:endParaRPr lang="en-US" altLang="ko-KR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AA7329-2D75-0766-6323-EB1F378C6107}"/>
              </a:ext>
            </a:extLst>
          </p:cNvPr>
          <p:cNvSpPr/>
          <p:nvPr/>
        </p:nvSpPr>
        <p:spPr>
          <a:xfrm>
            <a:off x="2395421" y="54089"/>
            <a:ext cx="719374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원별 </a:t>
            </a:r>
            <a:endParaRPr lang="en-US" altLang="ko-KR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7C77600-F179-A286-5D37-2A87905CBDAD}"/>
              </a:ext>
            </a:extLst>
          </p:cNvPr>
          <p:cNvSpPr/>
          <p:nvPr/>
        </p:nvSpPr>
        <p:spPr>
          <a:xfrm>
            <a:off x="3160358" y="54089"/>
            <a:ext cx="1320202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부문</a:t>
            </a:r>
            <a:r>
              <a:rPr lang="en-US" altLang="ko-KR" sz="1200" dirty="0"/>
              <a:t>/</a:t>
            </a:r>
            <a:r>
              <a:rPr lang="ko-KR" altLang="en-US" sz="1200" dirty="0"/>
              <a:t>에너지원별</a:t>
            </a:r>
            <a:endParaRPr lang="en-US" altLang="ko-KR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CF1DDA-074C-1875-F19A-69EE29B86DD1}"/>
              </a:ext>
            </a:extLst>
          </p:cNvPr>
          <p:cNvSpPr/>
          <p:nvPr/>
        </p:nvSpPr>
        <p:spPr>
          <a:xfrm>
            <a:off x="638932" y="51782"/>
            <a:ext cx="540180" cy="250855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98FA9CD-605D-E2B7-09CE-30E0E472E037}"/>
              </a:ext>
            </a:extLst>
          </p:cNvPr>
          <p:cNvSpPr/>
          <p:nvPr/>
        </p:nvSpPr>
        <p:spPr>
          <a:xfrm>
            <a:off x="638932" y="362755"/>
            <a:ext cx="540180" cy="636757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1996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71437D-023B-3C0C-5980-FE76E1A28F33}"/>
              </a:ext>
            </a:extLst>
          </p:cNvPr>
          <p:cNvSpPr txBox="1"/>
          <p:nvPr/>
        </p:nvSpPr>
        <p:spPr>
          <a:xfrm>
            <a:off x="1179112" y="531999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산업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549BBE-4C72-5D5C-020C-D541823A15BF}"/>
              </a:ext>
            </a:extLst>
          </p:cNvPr>
          <p:cNvSpPr txBox="1"/>
          <p:nvPr/>
        </p:nvSpPr>
        <p:spPr>
          <a:xfrm>
            <a:off x="2179789" y="558311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수송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725A03-3F86-B38F-1BBD-25044CBED00C}"/>
              </a:ext>
            </a:extLst>
          </p:cNvPr>
          <p:cNvSpPr txBox="1"/>
          <p:nvPr/>
        </p:nvSpPr>
        <p:spPr>
          <a:xfrm>
            <a:off x="2903894" y="558311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가정</a:t>
            </a:r>
            <a:r>
              <a:rPr lang="en-US" altLang="ko-KR" sz="1600" b="1" dirty="0">
                <a:solidFill>
                  <a:schemeClr val="bg1"/>
                </a:solidFill>
              </a:rPr>
              <a:t>·</a:t>
            </a:r>
            <a:r>
              <a:rPr lang="ko-KR" altLang="en-US" sz="1600" b="1" dirty="0">
                <a:solidFill>
                  <a:schemeClr val="bg1"/>
                </a:solidFill>
              </a:rPr>
              <a:t>상업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25B028-9E96-2844-4EA4-8965CA0A7752}"/>
              </a:ext>
            </a:extLst>
          </p:cNvPr>
          <p:cNvSpPr txBox="1"/>
          <p:nvPr/>
        </p:nvSpPr>
        <p:spPr>
          <a:xfrm>
            <a:off x="3889126" y="596716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공공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A70BA2FF-88F6-59C8-4437-95694340D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092" y="362755"/>
            <a:ext cx="3841628" cy="212329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C6A8999D-379F-315D-CB17-ABF01308115C}"/>
              </a:ext>
            </a:extLst>
          </p:cNvPr>
          <p:cNvSpPr/>
          <p:nvPr/>
        </p:nvSpPr>
        <p:spPr>
          <a:xfrm>
            <a:off x="5094092" y="2551767"/>
            <a:ext cx="4108537" cy="6683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https://echarts.apache.org/examples/en/editor.html?c=treemap-sunburst-transition</a:t>
            </a:r>
            <a:endParaRPr lang="ko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AFA2459-8BF2-D772-5A96-E09ED82D08BD}"/>
              </a:ext>
            </a:extLst>
          </p:cNvPr>
          <p:cNvSpPr/>
          <p:nvPr/>
        </p:nvSpPr>
        <p:spPr>
          <a:xfrm>
            <a:off x="5089786" y="3286731"/>
            <a:ext cx="4112843" cy="2743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I-6</a:t>
            </a:r>
            <a:endParaRPr lang="ko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8138A7B-BB7B-F90A-2615-5FBE27077D72}"/>
              </a:ext>
            </a:extLst>
          </p:cNvPr>
          <p:cNvSpPr/>
          <p:nvPr/>
        </p:nvSpPr>
        <p:spPr>
          <a:xfrm>
            <a:off x="7615518" y="54089"/>
            <a:ext cx="1320202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</a:t>
            </a:r>
            <a:r>
              <a:rPr lang="en-US" altLang="ko-KR" sz="1200" dirty="0"/>
              <a:t>/</a:t>
            </a:r>
            <a:r>
              <a:rPr lang="ko-KR" altLang="en-US" sz="1200" dirty="0"/>
              <a:t>에너지원별</a:t>
            </a:r>
            <a:endParaRPr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7AEF7B-628A-865D-8F1F-02BBEDE4933E}"/>
              </a:ext>
            </a:extLst>
          </p:cNvPr>
          <p:cNvSpPr/>
          <p:nvPr/>
        </p:nvSpPr>
        <p:spPr>
          <a:xfrm>
            <a:off x="5094092" y="51782"/>
            <a:ext cx="540180" cy="250855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6901F2B-EC45-0DB3-5439-3B57BCCA590F}"/>
              </a:ext>
            </a:extLst>
          </p:cNvPr>
          <p:cNvSpPr/>
          <p:nvPr/>
        </p:nvSpPr>
        <p:spPr>
          <a:xfrm>
            <a:off x="5094092" y="362755"/>
            <a:ext cx="540180" cy="636757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1996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0881B1-EFF7-3E06-727A-52B747EA81B8}"/>
              </a:ext>
            </a:extLst>
          </p:cNvPr>
          <p:cNvSpPr txBox="1"/>
          <p:nvPr/>
        </p:nvSpPr>
        <p:spPr>
          <a:xfrm>
            <a:off x="5634272" y="531999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석탄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3E5546-6B04-42B3-E321-D60E6DD7BBE9}"/>
              </a:ext>
            </a:extLst>
          </p:cNvPr>
          <p:cNvSpPr txBox="1"/>
          <p:nvPr/>
        </p:nvSpPr>
        <p:spPr>
          <a:xfrm>
            <a:off x="6745522" y="639611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>
                <a:solidFill>
                  <a:schemeClr val="bg1"/>
                </a:solidFill>
              </a:rPr>
              <a:t>석유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6D3050-9A6D-37DB-6FB7-1757F0744386}"/>
              </a:ext>
            </a:extLst>
          </p:cNvPr>
          <p:cNvSpPr txBox="1"/>
          <p:nvPr/>
        </p:nvSpPr>
        <p:spPr>
          <a:xfrm>
            <a:off x="7617389" y="608162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가스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3DADA69-E122-2B57-EE2F-7F34DC10E3A0}"/>
              </a:ext>
            </a:extLst>
          </p:cNvPr>
          <p:cNvSpPr/>
          <p:nvPr/>
        </p:nvSpPr>
        <p:spPr>
          <a:xfrm>
            <a:off x="6614855" y="54089"/>
            <a:ext cx="796148" cy="250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원별 </a:t>
            </a:r>
            <a:endParaRPr lang="en-US" altLang="ko-KR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5B32C73-ABA5-795E-962E-5596C02126C3}"/>
              </a:ext>
            </a:extLst>
          </p:cNvPr>
          <p:cNvSpPr/>
          <p:nvPr/>
        </p:nvSpPr>
        <p:spPr>
          <a:xfrm>
            <a:off x="5694704" y="54089"/>
            <a:ext cx="660376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부문별</a:t>
            </a:r>
            <a:endParaRPr lang="en-US" altLang="ko-KR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7D2E3A1-07BD-93F3-83D7-F8BD7B24A3C4}"/>
              </a:ext>
            </a:extLst>
          </p:cNvPr>
          <p:cNvSpPr txBox="1"/>
          <p:nvPr/>
        </p:nvSpPr>
        <p:spPr>
          <a:xfrm>
            <a:off x="8283587" y="608162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>
                <a:solidFill>
                  <a:schemeClr val="bg1"/>
                </a:solidFill>
              </a:rPr>
              <a:t>전력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822E94-7F26-F6EE-A3C2-0B587CA0D67B}"/>
              </a:ext>
            </a:extLst>
          </p:cNvPr>
          <p:cNvSpPr txBox="1"/>
          <p:nvPr/>
        </p:nvSpPr>
        <p:spPr>
          <a:xfrm>
            <a:off x="5339632" y="1389088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열에너지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F938DF-7033-09FA-7DE7-36861506E1E8}"/>
              </a:ext>
            </a:extLst>
          </p:cNvPr>
          <p:cNvSpPr txBox="1"/>
          <p:nvPr/>
        </p:nvSpPr>
        <p:spPr>
          <a:xfrm>
            <a:off x="6582051" y="1204489"/>
            <a:ext cx="11112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 err="1">
                <a:solidFill>
                  <a:schemeClr val="bg1"/>
                </a:solidFill>
              </a:rPr>
              <a:t>신재생및기타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D247B6B-A569-3CBE-04B5-4055E859702D}"/>
              </a:ext>
            </a:extLst>
          </p:cNvPr>
          <p:cNvSpPr/>
          <p:nvPr/>
        </p:nvSpPr>
        <p:spPr>
          <a:xfrm>
            <a:off x="4902066" y="4888685"/>
            <a:ext cx="4300362" cy="6683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https://echarts.apache.org/examples/en/editor.html?c=treemap-disk</a:t>
            </a:r>
            <a:endParaRPr lang="ko-KR" altLang="en-US" sz="12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C2BBDAF-1221-089F-D77D-A4DAA07BD154}"/>
              </a:ext>
            </a:extLst>
          </p:cNvPr>
          <p:cNvSpPr/>
          <p:nvPr/>
        </p:nvSpPr>
        <p:spPr>
          <a:xfrm>
            <a:off x="4897760" y="5608409"/>
            <a:ext cx="4304869" cy="11165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Ⅰ-7-6 (</a:t>
            </a:r>
            <a:r>
              <a:rPr lang="ko-KR" altLang="en-US" sz="1200" dirty="0"/>
              <a:t>산업부문 에너지소비</a:t>
            </a:r>
            <a:r>
              <a:rPr lang="en-US" altLang="ko-KR" sz="1200" dirty="0"/>
              <a:t>)</a:t>
            </a:r>
          </a:p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Ⅰ-7-7 (</a:t>
            </a:r>
            <a:r>
              <a:rPr lang="ko-KR" altLang="en-US" sz="1200" dirty="0"/>
              <a:t>수송부문 에너지소비</a:t>
            </a:r>
            <a:r>
              <a:rPr lang="en-US" altLang="ko-KR" sz="1200" dirty="0"/>
              <a:t>)</a:t>
            </a:r>
          </a:p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Ⅰ-7-8 (</a:t>
            </a:r>
            <a:r>
              <a:rPr lang="ko-KR" altLang="en-US" sz="1200" dirty="0"/>
              <a:t>가정상업부문 에너지소비</a:t>
            </a:r>
            <a:r>
              <a:rPr lang="en-US" altLang="ko-KR" sz="1200" dirty="0"/>
              <a:t>)</a:t>
            </a:r>
          </a:p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Ⅰ-7-9 (</a:t>
            </a:r>
            <a:r>
              <a:rPr lang="ko-KR" altLang="en-US" sz="1200" dirty="0"/>
              <a:t>공공부문 에너지소비</a:t>
            </a:r>
            <a:r>
              <a:rPr lang="en-US" altLang="ko-KR" sz="1200" dirty="0"/>
              <a:t>)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9131171-B164-F3FF-7C8D-8342ED2017D6}"/>
              </a:ext>
            </a:extLst>
          </p:cNvPr>
          <p:cNvSpPr/>
          <p:nvPr/>
        </p:nvSpPr>
        <p:spPr>
          <a:xfrm>
            <a:off x="700113" y="4088792"/>
            <a:ext cx="540180" cy="250855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9CF3980-5147-B5BB-29D9-5FE799E2F93E}"/>
              </a:ext>
            </a:extLst>
          </p:cNvPr>
          <p:cNvSpPr/>
          <p:nvPr/>
        </p:nvSpPr>
        <p:spPr>
          <a:xfrm>
            <a:off x="700113" y="4399765"/>
            <a:ext cx="540180" cy="636757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1996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999B8E-F2FA-E077-6514-61E666036FB2}"/>
              </a:ext>
            </a:extLst>
          </p:cNvPr>
          <p:cNvSpPr txBox="1"/>
          <p:nvPr/>
        </p:nvSpPr>
        <p:spPr>
          <a:xfrm>
            <a:off x="1119894" y="4589043"/>
            <a:ext cx="603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석탄</a:t>
            </a:r>
            <a:endParaRPr lang="ko-KR" altLang="en-US" sz="44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0641FF-7C44-E4CA-DD81-A0C058FEAE02}"/>
              </a:ext>
            </a:extLst>
          </p:cNvPr>
          <p:cNvSpPr txBox="1"/>
          <p:nvPr/>
        </p:nvSpPr>
        <p:spPr>
          <a:xfrm>
            <a:off x="1094409" y="49494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석유</a:t>
            </a:r>
            <a:endParaRPr lang="ko-KR" altLang="en-US" sz="44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6A83BE-F7EF-4F0F-A92B-F3AF1AD42143}"/>
              </a:ext>
            </a:extLst>
          </p:cNvPr>
          <p:cNvSpPr txBox="1"/>
          <p:nvPr/>
        </p:nvSpPr>
        <p:spPr>
          <a:xfrm>
            <a:off x="1220427" y="52607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…</a:t>
            </a:r>
            <a:endParaRPr lang="ko-KR" altLang="en-US" sz="4400" b="1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3B9CF17-FA5B-BA42-53D8-07A0086F531D}"/>
              </a:ext>
            </a:extLst>
          </p:cNvPr>
          <p:cNvSpPr/>
          <p:nvPr/>
        </p:nvSpPr>
        <p:spPr>
          <a:xfrm>
            <a:off x="1300725" y="4091099"/>
            <a:ext cx="660376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</a:t>
            </a:r>
            <a:endParaRPr lang="en-US" altLang="ko-KR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F76EA32-4EC5-9A06-D567-EA71CE9D11DD}"/>
              </a:ext>
            </a:extLst>
          </p:cNvPr>
          <p:cNvSpPr/>
          <p:nvPr/>
        </p:nvSpPr>
        <p:spPr>
          <a:xfrm>
            <a:off x="3001325" y="4091099"/>
            <a:ext cx="1479235" cy="250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</a:t>
            </a:r>
            <a:r>
              <a:rPr lang="en-US" altLang="ko-KR" sz="1200" dirty="0"/>
              <a:t>/</a:t>
            </a:r>
            <a:r>
              <a:rPr lang="ko-KR" altLang="en-US" sz="1200" dirty="0"/>
              <a:t>에너지원별 </a:t>
            </a:r>
            <a:endParaRPr lang="en-US" altLang="ko-KR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2567DA7-6B76-1350-485F-C860986FEA66}"/>
              </a:ext>
            </a:extLst>
          </p:cNvPr>
          <p:cNvSpPr/>
          <p:nvPr/>
        </p:nvSpPr>
        <p:spPr>
          <a:xfrm>
            <a:off x="2138183" y="4091099"/>
            <a:ext cx="660376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원별</a:t>
            </a:r>
            <a:endParaRPr lang="en-US" altLang="ko-KR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30FFBF6-71F2-2F51-C8D8-0039D343ADB6}"/>
              </a:ext>
            </a:extLst>
          </p:cNvPr>
          <p:cNvSpPr txBox="1"/>
          <p:nvPr/>
        </p:nvSpPr>
        <p:spPr>
          <a:xfrm>
            <a:off x="1119894" y="5577397"/>
            <a:ext cx="700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신재생 및 기타</a:t>
            </a:r>
            <a:endParaRPr lang="ko-KR" altLang="en-US" sz="44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DE286FA-3AD9-F2B6-6497-2382A775C2D9}"/>
              </a:ext>
            </a:extLst>
          </p:cNvPr>
          <p:cNvSpPr txBox="1"/>
          <p:nvPr/>
        </p:nvSpPr>
        <p:spPr>
          <a:xfrm>
            <a:off x="2310712" y="4589043"/>
            <a:ext cx="603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석탄</a:t>
            </a:r>
            <a:endParaRPr lang="ko-KR" altLang="en-US" sz="4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72AC41A-C316-BC7B-82D2-D60F5DC2CFDF}"/>
              </a:ext>
            </a:extLst>
          </p:cNvPr>
          <p:cNvSpPr txBox="1"/>
          <p:nvPr/>
        </p:nvSpPr>
        <p:spPr>
          <a:xfrm>
            <a:off x="2285227" y="49494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석유</a:t>
            </a:r>
            <a:endParaRPr lang="ko-KR" altLang="en-US" sz="44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C5CA2E8-F514-A54E-550A-0A8A7D630A3A}"/>
              </a:ext>
            </a:extLst>
          </p:cNvPr>
          <p:cNvSpPr txBox="1"/>
          <p:nvPr/>
        </p:nvSpPr>
        <p:spPr>
          <a:xfrm>
            <a:off x="2411245" y="52607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…</a:t>
            </a:r>
            <a:endParaRPr lang="ko-KR" altLang="en-US" sz="44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554DD3C-F1B8-111F-4CAE-B6EE7B3DF6E0}"/>
              </a:ext>
            </a:extLst>
          </p:cNvPr>
          <p:cNvSpPr txBox="1"/>
          <p:nvPr/>
        </p:nvSpPr>
        <p:spPr>
          <a:xfrm>
            <a:off x="2310712" y="5577397"/>
            <a:ext cx="700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신재생 및 기타</a:t>
            </a:r>
            <a:endParaRPr lang="ko-KR" altLang="en-US" sz="44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DBB1373-CDA3-E418-298C-F0ACDF34FAD9}"/>
              </a:ext>
            </a:extLst>
          </p:cNvPr>
          <p:cNvSpPr txBox="1"/>
          <p:nvPr/>
        </p:nvSpPr>
        <p:spPr>
          <a:xfrm>
            <a:off x="3375512" y="4589043"/>
            <a:ext cx="603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석탄</a:t>
            </a:r>
            <a:endParaRPr lang="ko-KR" altLang="en-US" sz="44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0921F6-0CF5-ACF8-AFC6-C07357118C97}"/>
              </a:ext>
            </a:extLst>
          </p:cNvPr>
          <p:cNvSpPr txBox="1"/>
          <p:nvPr/>
        </p:nvSpPr>
        <p:spPr>
          <a:xfrm>
            <a:off x="3350027" y="49494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석유</a:t>
            </a:r>
            <a:endParaRPr lang="ko-KR" altLang="en-US" sz="44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E9B16D0-5CB4-6930-8A75-E92C035A291E}"/>
              </a:ext>
            </a:extLst>
          </p:cNvPr>
          <p:cNvSpPr txBox="1"/>
          <p:nvPr/>
        </p:nvSpPr>
        <p:spPr>
          <a:xfrm>
            <a:off x="3476045" y="52607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…</a:t>
            </a:r>
            <a:endParaRPr lang="ko-KR" altLang="en-US" sz="44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EA25772-2602-D21A-5813-18201151300A}"/>
              </a:ext>
            </a:extLst>
          </p:cNvPr>
          <p:cNvSpPr txBox="1"/>
          <p:nvPr/>
        </p:nvSpPr>
        <p:spPr>
          <a:xfrm>
            <a:off x="3375512" y="5577397"/>
            <a:ext cx="700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신재생 및 기타</a:t>
            </a:r>
            <a:endParaRPr lang="ko-KR" altLang="en-US" sz="44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9180764-669C-2A45-D1C8-5E709F666284}"/>
              </a:ext>
            </a:extLst>
          </p:cNvPr>
          <p:cNvSpPr txBox="1"/>
          <p:nvPr/>
        </p:nvSpPr>
        <p:spPr>
          <a:xfrm>
            <a:off x="4201798" y="4589043"/>
            <a:ext cx="603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석탄</a:t>
            </a:r>
            <a:endParaRPr lang="ko-KR" altLang="en-US" sz="44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E7B9A3-23D5-2674-41F1-60A43570F326}"/>
              </a:ext>
            </a:extLst>
          </p:cNvPr>
          <p:cNvSpPr txBox="1"/>
          <p:nvPr/>
        </p:nvSpPr>
        <p:spPr>
          <a:xfrm>
            <a:off x="4176313" y="49494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석유</a:t>
            </a:r>
            <a:endParaRPr lang="ko-KR" altLang="en-US" sz="44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7901665-3FA1-0CFD-FB5E-64B5B016CBCF}"/>
              </a:ext>
            </a:extLst>
          </p:cNvPr>
          <p:cNvSpPr txBox="1"/>
          <p:nvPr/>
        </p:nvSpPr>
        <p:spPr>
          <a:xfrm>
            <a:off x="4302331" y="52607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…</a:t>
            </a:r>
            <a:endParaRPr lang="ko-KR" altLang="en-US" sz="44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514244-BD1A-7E70-83BC-FB304BB47D9C}"/>
              </a:ext>
            </a:extLst>
          </p:cNvPr>
          <p:cNvSpPr txBox="1"/>
          <p:nvPr/>
        </p:nvSpPr>
        <p:spPr>
          <a:xfrm>
            <a:off x="4201798" y="5577397"/>
            <a:ext cx="700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신재생 및 기타</a:t>
            </a:r>
            <a:endParaRPr lang="ko-KR" altLang="en-US" sz="44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FF0E98B-E51D-FE4D-F4E1-D0F863F66824}"/>
              </a:ext>
            </a:extLst>
          </p:cNvPr>
          <p:cNvSpPr txBox="1"/>
          <p:nvPr/>
        </p:nvSpPr>
        <p:spPr>
          <a:xfrm>
            <a:off x="1157606" y="4239302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산업</a:t>
            </a:r>
            <a:endParaRPr lang="ko-KR" altLang="en-US" sz="44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001F9B4-1B87-CD5F-9F50-6EE04FB44C46}"/>
              </a:ext>
            </a:extLst>
          </p:cNvPr>
          <p:cNvSpPr txBox="1"/>
          <p:nvPr/>
        </p:nvSpPr>
        <p:spPr>
          <a:xfrm>
            <a:off x="2158283" y="4265614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수송</a:t>
            </a:r>
            <a:endParaRPr lang="ko-KR" altLang="en-US" sz="44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04D18C5-8A54-19C8-33F8-4CC41A1EDD38}"/>
              </a:ext>
            </a:extLst>
          </p:cNvPr>
          <p:cNvSpPr txBox="1"/>
          <p:nvPr/>
        </p:nvSpPr>
        <p:spPr>
          <a:xfrm>
            <a:off x="3146653" y="4253335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가정</a:t>
            </a:r>
            <a:r>
              <a:rPr lang="en-US" altLang="ko-KR" sz="1600" b="1" dirty="0"/>
              <a:t>·</a:t>
            </a:r>
            <a:r>
              <a:rPr lang="ko-KR" altLang="en-US" sz="1600" b="1" dirty="0"/>
              <a:t>상업</a:t>
            </a:r>
            <a:endParaRPr lang="ko-KR" altLang="en-US" sz="44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BFD4B7C-2722-8254-1A21-A8B9C604BC8B}"/>
              </a:ext>
            </a:extLst>
          </p:cNvPr>
          <p:cNvSpPr txBox="1"/>
          <p:nvPr/>
        </p:nvSpPr>
        <p:spPr>
          <a:xfrm>
            <a:off x="4228382" y="4253335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공공</a:t>
            </a:r>
            <a:r>
              <a:rPr lang="en-US" altLang="ko-KR" sz="1600" b="1" dirty="0"/>
              <a:t>·</a:t>
            </a:r>
            <a:r>
              <a:rPr lang="ko-KR" altLang="en-US" sz="1600" b="1" dirty="0"/>
              <a:t>기타</a:t>
            </a:r>
            <a:endParaRPr lang="ko-KR" altLang="en-US" sz="4400" b="1" dirty="0"/>
          </a:p>
        </p:txBody>
      </p:sp>
      <p:sp>
        <p:nvSpPr>
          <p:cNvPr id="89" name="말풍선: 타원형 88">
            <a:extLst>
              <a:ext uri="{FF2B5EF4-FFF2-40B4-BE49-F238E27FC236}">
                <a16:creationId xmlns:a16="http://schemas.microsoft.com/office/drawing/2014/main" id="{79091D71-DC17-BA09-1BB4-FAA813FA2C7F}"/>
              </a:ext>
            </a:extLst>
          </p:cNvPr>
          <p:cNvSpPr/>
          <p:nvPr/>
        </p:nvSpPr>
        <p:spPr>
          <a:xfrm>
            <a:off x="8018406" y="2991040"/>
            <a:ext cx="3053079" cy="2195504"/>
          </a:xfrm>
          <a:prstGeom prst="wedgeEllipseCallout">
            <a:avLst>
              <a:gd name="adj1" fmla="val -149757"/>
              <a:gd name="adj2" fmla="val 27849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참고사항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 algn="ctr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원별</a:t>
            </a:r>
            <a:r>
              <a:rPr lang="en-US" altLang="ko-KR" sz="1100" dirty="0">
                <a:solidFill>
                  <a:schemeClr val="tx1"/>
                </a:solidFill>
              </a:rPr>
              <a:t>’</a:t>
            </a:r>
            <a:r>
              <a:rPr lang="ko-KR" altLang="en-US" sz="1100" dirty="0">
                <a:solidFill>
                  <a:schemeClr val="tx1"/>
                </a:solidFill>
              </a:rPr>
              <a:t>에서 보여주는 </a:t>
            </a:r>
            <a:r>
              <a:rPr lang="ko-KR" altLang="en-US" sz="1100" dirty="0" err="1">
                <a:solidFill>
                  <a:schemeClr val="tx1"/>
                </a:solidFill>
              </a:rPr>
              <a:t>트리맵에서는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가스</a:t>
            </a:r>
            <a:r>
              <a:rPr lang="en-US" altLang="ko-KR" sz="1100" dirty="0">
                <a:solidFill>
                  <a:schemeClr val="tx1"/>
                </a:solidFill>
              </a:rPr>
              <a:t>‘  </a:t>
            </a:r>
            <a:r>
              <a:rPr lang="ko-KR" altLang="en-US" sz="1100" dirty="0">
                <a:solidFill>
                  <a:schemeClr val="tx1"/>
                </a:solidFill>
              </a:rPr>
              <a:t>라는 표현이 맞지만</a:t>
            </a:r>
            <a:r>
              <a:rPr lang="en-US" altLang="ko-KR" sz="1100" dirty="0">
                <a:solidFill>
                  <a:schemeClr val="tx1"/>
                </a:solidFill>
              </a:rPr>
              <a:t>, ‘</a:t>
            </a:r>
            <a:r>
              <a:rPr lang="ko-KR" altLang="en-US" sz="1100" dirty="0">
                <a:solidFill>
                  <a:schemeClr val="tx1"/>
                </a:solidFill>
              </a:rPr>
              <a:t>부문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에너지원별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에서는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도시가스</a:t>
            </a:r>
            <a:r>
              <a:rPr lang="en-US" altLang="ko-KR" sz="1100" dirty="0">
                <a:solidFill>
                  <a:schemeClr val="tx1"/>
                </a:solidFill>
              </a:rPr>
              <a:t>’</a:t>
            </a:r>
            <a:r>
              <a:rPr lang="ko-KR" altLang="en-US" sz="1100" dirty="0">
                <a:solidFill>
                  <a:schemeClr val="tx1"/>
                </a:solidFill>
              </a:rPr>
              <a:t> 라는 표현을 사용해야 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 algn="ctr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원별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에서 보여주는 </a:t>
            </a:r>
            <a:r>
              <a:rPr lang="ko-KR" altLang="en-US" sz="1100" dirty="0" err="1">
                <a:solidFill>
                  <a:schemeClr val="tx1"/>
                </a:solidFill>
              </a:rPr>
              <a:t>트리맵에서는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 err="1">
                <a:solidFill>
                  <a:schemeClr val="tx1"/>
                </a:solidFill>
              </a:rPr>
              <a:t>신재생및기타</a:t>
            </a:r>
            <a:r>
              <a:rPr lang="en-US" altLang="ko-KR" sz="1100" dirty="0">
                <a:solidFill>
                  <a:schemeClr val="tx1"/>
                </a:solidFill>
              </a:rPr>
              <a:t>‘ </a:t>
            </a:r>
            <a:r>
              <a:rPr lang="ko-KR" altLang="en-US" sz="1100" dirty="0">
                <a:solidFill>
                  <a:schemeClr val="tx1"/>
                </a:solidFill>
              </a:rPr>
              <a:t>항목이 있지만</a:t>
            </a:r>
            <a:r>
              <a:rPr lang="en-US" altLang="ko-KR" sz="1100" dirty="0">
                <a:solidFill>
                  <a:schemeClr val="tx1"/>
                </a:solidFill>
              </a:rPr>
              <a:t>, ‘</a:t>
            </a:r>
            <a:r>
              <a:rPr lang="ko-KR" altLang="en-US" sz="1100" dirty="0">
                <a:solidFill>
                  <a:schemeClr val="tx1"/>
                </a:solidFill>
              </a:rPr>
              <a:t>부문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에너지원별</a:t>
            </a:r>
            <a:r>
              <a:rPr lang="en-US" altLang="ko-KR" sz="1100" dirty="0">
                <a:solidFill>
                  <a:schemeClr val="tx1"/>
                </a:solidFill>
              </a:rPr>
              <a:t>‘ </a:t>
            </a:r>
            <a:r>
              <a:rPr lang="ko-KR" altLang="en-US" sz="1100" dirty="0">
                <a:solidFill>
                  <a:schemeClr val="tx1"/>
                </a:solidFill>
              </a:rPr>
              <a:t>에서는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 err="1">
                <a:solidFill>
                  <a:schemeClr val="tx1"/>
                </a:solidFill>
              </a:rPr>
              <a:t>신재생및기타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항목이 </a:t>
            </a:r>
            <a:r>
              <a:rPr lang="ko-KR" altLang="en-US" sz="1100" dirty="0" err="1">
                <a:solidFill>
                  <a:schemeClr val="tx1"/>
                </a:solidFill>
              </a:rPr>
              <a:t>없는게</a:t>
            </a:r>
            <a:r>
              <a:rPr lang="ko-KR" altLang="en-US" sz="1100" dirty="0">
                <a:solidFill>
                  <a:schemeClr val="tx1"/>
                </a:solidFill>
              </a:rPr>
              <a:t> 맞습니다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662E16-8B7E-00D0-713B-666315A3067E}"/>
              </a:ext>
            </a:extLst>
          </p:cNvPr>
          <p:cNvSpPr txBox="1"/>
          <p:nvPr/>
        </p:nvSpPr>
        <p:spPr>
          <a:xfrm>
            <a:off x="399769" y="-531456"/>
            <a:ext cx="28407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경기도 에너지 소비 현황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66D51-CBB0-1403-5B01-4592092FC84E}"/>
              </a:ext>
            </a:extLst>
          </p:cNvPr>
          <p:cNvSpPr txBox="1"/>
          <p:nvPr/>
        </p:nvSpPr>
        <p:spPr>
          <a:xfrm>
            <a:off x="446711" y="-271976"/>
            <a:ext cx="3296757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경기도 에너지 소비의 세부현황을 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원별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</a:t>
            </a:r>
            <a:r>
              <a:rPr lang="en-US" altLang="ko-KR" sz="500" b="1" dirty="0"/>
              <a:t>/</a:t>
            </a:r>
            <a:r>
              <a:rPr lang="ko-KR" altLang="en-US" sz="500" b="1" dirty="0"/>
              <a:t>원별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을 살펴봅니다</a:t>
            </a:r>
            <a:r>
              <a:rPr lang="en-US" altLang="ko-KR" sz="5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423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565881B5-6829-BE83-76BE-0358C690A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998F2D-1B8A-05CD-68B7-D6BF9598826B}"/>
              </a:ext>
            </a:extLst>
          </p:cNvPr>
          <p:cNvSpPr txBox="1"/>
          <p:nvPr/>
        </p:nvSpPr>
        <p:spPr>
          <a:xfrm>
            <a:off x="1819945" y="2953677"/>
            <a:ext cx="7247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경기도 시군 에너지 소비 현황</a:t>
            </a:r>
            <a:endParaRPr lang="en-US" altLang="ko-KR" sz="40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경기도 </a:t>
            </a:r>
            <a:r>
              <a:rPr lang="en-US" altLang="ko-KR" sz="2400" dirty="0"/>
              <a:t>31</a:t>
            </a:r>
            <a:r>
              <a:rPr lang="ko-KR" altLang="en-US" sz="2400" dirty="0"/>
              <a:t>개 시군 전체를 평가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412266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00080-52AC-AC9C-5378-20F085F48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A23628AE-6ED7-F0ED-64A2-4907CA3C8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238" y="1647370"/>
            <a:ext cx="1581109" cy="109607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C0AF82A0-FCA0-5FA9-8E48-ABA4521CC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337" y="2340571"/>
            <a:ext cx="3039010" cy="368387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B4F85A03-E633-5A21-6E7A-8724E4BB8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8497" y="362080"/>
            <a:ext cx="1620801" cy="1514042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B6F38315-2019-5341-7A0C-97DF84B35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238" y="3470790"/>
            <a:ext cx="1581109" cy="109607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DBCE058C-8AC5-3478-B445-BB35CF8EC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238" y="5158777"/>
            <a:ext cx="1581109" cy="1096079"/>
          </a:xfrm>
          <a:prstGeom prst="rect">
            <a:avLst/>
          </a:prstGeom>
        </p:spPr>
      </p:pic>
      <p:sp>
        <p:nvSpPr>
          <p:cNvPr id="40" name="말풍선: 사각형 39">
            <a:extLst>
              <a:ext uri="{FF2B5EF4-FFF2-40B4-BE49-F238E27FC236}">
                <a16:creationId xmlns:a16="http://schemas.microsoft.com/office/drawing/2014/main" id="{B39EFCF2-EB04-70C1-349C-B8E2EC694E48}"/>
              </a:ext>
            </a:extLst>
          </p:cNvPr>
          <p:cNvSpPr/>
          <p:nvPr/>
        </p:nvSpPr>
        <p:spPr>
          <a:xfrm>
            <a:off x="-2695575" y="362080"/>
            <a:ext cx="5946969" cy="1654150"/>
          </a:xfrm>
          <a:prstGeom prst="wedgeRectCallout">
            <a:avLst>
              <a:gd name="adj1" fmla="val 62223"/>
              <a:gd name="adj2" fmla="val -25025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참고사항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해당 옵션에 연동되어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아래 왼쪽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지도</a:t>
            </a:r>
            <a:r>
              <a:rPr lang="en-US" altLang="ko-KR" sz="1100" dirty="0">
                <a:solidFill>
                  <a:schemeClr val="tx1"/>
                </a:solidFill>
              </a:rPr>
              <a:t>), </a:t>
            </a:r>
            <a:r>
              <a:rPr lang="ko-KR" altLang="en-US" sz="1100" dirty="0">
                <a:solidFill>
                  <a:schemeClr val="tx1"/>
                </a:solidFill>
              </a:rPr>
              <a:t>오른쪽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시군간 순위</a:t>
            </a:r>
            <a:r>
              <a:rPr lang="en-US" altLang="ko-KR" sz="1100" dirty="0">
                <a:solidFill>
                  <a:schemeClr val="tx1"/>
                </a:solidFill>
              </a:rPr>
              <a:t>) </a:t>
            </a:r>
            <a:r>
              <a:rPr lang="ko-KR" altLang="en-US" sz="1100" dirty="0">
                <a:solidFill>
                  <a:schemeClr val="tx1"/>
                </a:solidFill>
              </a:rPr>
              <a:t>의 정보가 바뀌어야 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예시</a:t>
            </a:r>
            <a:r>
              <a:rPr lang="en-US" altLang="ko-KR" sz="1100" dirty="0">
                <a:solidFill>
                  <a:schemeClr val="tx1"/>
                </a:solidFill>
              </a:rPr>
              <a:t>) 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- 2022</a:t>
            </a:r>
            <a:r>
              <a:rPr lang="ko-KR" altLang="en-US" sz="1100" dirty="0">
                <a:solidFill>
                  <a:schemeClr val="tx1"/>
                </a:solidFill>
              </a:rPr>
              <a:t>년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연도</a:t>
            </a:r>
            <a:r>
              <a:rPr lang="en-US" altLang="ko-KR" sz="1100" dirty="0">
                <a:solidFill>
                  <a:schemeClr val="tx1"/>
                </a:solidFill>
              </a:rPr>
              <a:t>), </a:t>
            </a:r>
            <a:r>
              <a:rPr lang="ko-KR" altLang="en-US" sz="1100" dirty="0">
                <a:solidFill>
                  <a:schemeClr val="tx1"/>
                </a:solidFill>
              </a:rPr>
              <a:t>산업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부문</a:t>
            </a:r>
            <a:r>
              <a:rPr lang="en-US" altLang="ko-KR" sz="1100" dirty="0">
                <a:solidFill>
                  <a:schemeClr val="tx1"/>
                </a:solidFill>
              </a:rPr>
              <a:t>), </a:t>
            </a:r>
            <a:r>
              <a:rPr lang="ko-KR" altLang="en-US" sz="1100" dirty="0">
                <a:solidFill>
                  <a:schemeClr val="tx1"/>
                </a:solidFill>
              </a:rPr>
              <a:t>가스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에너지원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r>
              <a:rPr lang="ko-KR" altLang="en-US" sz="1100" dirty="0">
                <a:solidFill>
                  <a:schemeClr val="tx1"/>
                </a:solidFill>
              </a:rPr>
              <a:t>을 선택하면 좌측에는 </a:t>
            </a:r>
            <a:r>
              <a:rPr lang="en-US" altLang="ko-KR" sz="1100" dirty="0">
                <a:solidFill>
                  <a:schemeClr val="tx1"/>
                </a:solidFill>
              </a:rPr>
              <a:t>31</a:t>
            </a:r>
            <a:r>
              <a:rPr lang="ko-KR" altLang="en-US" sz="1100" dirty="0">
                <a:solidFill>
                  <a:schemeClr val="tx1"/>
                </a:solidFill>
              </a:rPr>
              <a:t>개 시군 전체에 대해 </a:t>
            </a:r>
            <a:r>
              <a:rPr lang="en-US" altLang="ko-KR" sz="1100" dirty="0">
                <a:solidFill>
                  <a:schemeClr val="tx1"/>
                </a:solidFill>
              </a:rPr>
              <a:t>2022</a:t>
            </a:r>
            <a:r>
              <a:rPr lang="ko-KR" altLang="en-US" sz="1100" dirty="0">
                <a:solidFill>
                  <a:schemeClr val="tx1"/>
                </a:solidFill>
              </a:rPr>
              <a:t>년 산업부문 가스사용량이 공간적으로 나타남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- (</a:t>
            </a:r>
            <a:r>
              <a:rPr lang="ko-KR" altLang="en-US" sz="1100" dirty="0">
                <a:solidFill>
                  <a:schemeClr val="tx1"/>
                </a:solidFill>
              </a:rPr>
              <a:t>오른쪽 위</a:t>
            </a:r>
            <a:r>
              <a:rPr lang="en-US" altLang="ko-KR" sz="1100" dirty="0">
                <a:solidFill>
                  <a:schemeClr val="tx1"/>
                </a:solidFill>
              </a:rPr>
              <a:t>) 2022</a:t>
            </a:r>
            <a:r>
              <a:rPr lang="ko-KR" altLang="en-US" sz="1100" dirty="0">
                <a:solidFill>
                  <a:schemeClr val="tx1"/>
                </a:solidFill>
              </a:rPr>
              <a:t>년 산업부문 가스사용량의 </a:t>
            </a:r>
            <a:r>
              <a:rPr lang="en-US" altLang="ko-KR" sz="1100" dirty="0">
                <a:solidFill>
                  <a:schemeClr val="tx1"/>
                </a:solidFill>
              </a:rPr>
              <a:t>31</a:t>
            </a:r>
            <a:r>
              <a:rPr lang="ko-KR" altLang="en-US" sz="1100" dirty="0">
                <a:solidFill>
                  <a:schemeClr val="tx1"/>
                </a:solidFill>
              </a:rPr>
              <a:t>개 시군 순위가 나타남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- (</a:t>
            </a:r>
            <a:r>
              <a:rPr lang="ko-KR" altLang="en-US" sz="1100" dirty="0">
                <a:solidFill>
                  <a:schemeClr val="tx1"/>
                </a:solidFill>
              </a:rPr>
              <a:t>오른쪽 중간</a:t>
            </a:r>
            <a:r>
              <a:rPr lang="en-US" altLang="ko-KR" sz="1100" dirty="0">
                <a:solidFill>
                  <a:schemeClr val="tx1"/>
                </a:solidFill>
              </a:rPr>
              <a:t>) 1</a:t>
            </a:r>
            <a:r>
              <a:rPr lang="ko-KR" altLang="en-US" sz="1100" dirty="0">
                <a:solidFill>
                  <a:schemeClr val="tx1"/>
                </a:solidFill>
              </a:rPr>
              <a:t>인당 </a:t>
            </a:r>
            <a:r>
              <a:rPr lang="en-US" altLang="ko-KR" sz="1100" dirty="0">
                <a:solidFill>
                  <a:schemeClr val="tx1"/>
                </a:solidFill>
              </a:rPr>
              <a:t>2022</a:t>
            </a:r>
            <a:r>
              <a:rPr lang="ko-KR" altLang="en-US" sz="1100" dirty="0">
                <a:solidFill>
                  <a:schemeClr val="tx1"/>
                </a:solidFill>
              </a:rPr>
              <a:t>년 산업부문 가스사용량의 </a:t>
            </a:r>
            <a:r>
              <a:rPr lang="en-US" altLang="ko-KR" sz="1100" dirty="0">
                <a:solidFill>
                  <a:schemeClr val="tx1"/>
                </a:solidFill>
              </a:rPr>
              <a:t>31</a:t>
            </a:r>
            <a:r>
              <a:rPr lang="ko-KR" altLang="en-US" sz="1100" dirty="0">
                <a:solidFill>
                  <a:schemeClr val="tx1"/>
                </a:solidFill>
              </a:rPr>
              <a:t>개 시군 순위가 나타남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-  (</a:t>
            </a:r>
            <a:r>
              <a:rPr lang="ko-KR" altLang="en-US" sz="1100" dirty="0">
                <a:solidFill>
                  <a:schemeClr val="tx1"/>
                </a:solidFill>
              </a:rPr>
              <a:t>오른쪽 아래</a:t>
            </a:r>
            <a:r>
              <a:rPr lang="en-US" altLang="ko-KR" sz="1100" dirty="0">
                <a:solidFill>
                  <a:schemeClr val="tx1"/>
                </a:solidFill>
              </a:rPr>
              <a:t>) 1</a:t>
            </a:r>
            <a:r>
              <a:rPr lang="ko-KR" altLang="en-US" sz="1100" dirty="0">
                <a:solidFill>
                  <a:schemeClr val="tx1"/>
                </a:solidFill>
              </a:rPr>
              <a:t>인당 </a:t>
            </a:r>
            <a:r>
              <a:rPr lang="en-US" altLang="ko-KR" sz="1100" dirty="0">
                <a:solidFill>
                  <a:schemeClr val="tx1"/>
                </a:solidFill>
              </a:rPr>
              <a:t>2022</a:t>
            </a:r>
            <a:r>
              <a:rPr lang="ko-KR" altLang="en-US" sz="1100" dirty="0">
                <a:solidFill>
                  <a:schemeClr val="tx1"/>
                </a:solidFill>
              </a:rPr>
              <a:t>년 산업부문 가스사용량의 </a:t>
            </a:r>
            <a:r>
              <a:rPr lang="en-US" altLang="ko-KR" sz="1100" dirty="0">
                <a:solidFill>
                  <a:schemeClr val="tx1"/>
                </a:solidFill>
              </a:rPr>
              <a:t>31</a:t>
            </a:r>
            <a:r>
              <a:rPr lang="ko-KR" altLang="en-US" sz="1100" dirty="0">
                <a:solidFill>
                  <a:schemeClr val="tx1"/>
                </a:solidFill>
              </a:rPr>
              <a:t>개 시군 순위가 나타남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C3E4D1-6662-7F0C-1530-203221422F00}"/>
              </a:ext>
            </a:extLst>
          </p:cNvPr>
          <p:cNvSpPr txBox="1"/>
          <p:nvPr/>
        </p:nvSpPr>
        <p:spPr>
          <a:xfrm>
            <a:off x="6362292" y="1431926"/>
            <a:ext cx="15742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/>
              <a:t>에너지사용량</a:t>
            </a:r>
            <a:endParaRPr lang="en-US" altLang="ko-KR" sz="8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ACCC-F890-289C-7419-000EA6ACCAA0}"/>
              </a:ext>
            </a:extLst>
          </p:cNvPr>
          <p:cNvSpPr txBox="1"/>
          <p:nvPr/>
        </p:nvSpPr>
        <p:spPr>
          <a:xfrm>
            <a:off x="6362292" y="4943333"/>
            <a:ext cx="15742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1" dirty="0"/>
              <a:t>GRDP</a:t>
            </a:r>
            <a:r>
              <a:rPr lang="ko-KR" altLang="en-US" sz="800" b="1" dirty="0"/>
              <a:t>당 에너지사용량</a:t>
            </a:r>
            <a:endParaRPr lang="en-US" altLang="ko-KR" sz="8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83A4BD-0D11-C517-98DA-EAC49F7B6D10}"/>
              </a:ext>
            </a:extLst>
          </p:cNvPr>
          <p:cNvSpPr txBox="1"/>
          <p:nvPr/>
        </p:nvSpPr>
        <p:spPr>
          <a:xfrm>
            <a:off x="6362292" y="3147624"/>
            <a:ext cx="15742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1" dirty="0"/>
              <a:t>1</a:t>
            </a:r>
            <a:r>
              <a:rPr lang="ko-KR" altLang="en-US" sz="800" b="1" dirty="0"/>
              <a:t>인당 에너지사용량</a:t>
            </a:r>
            <a:endParaRPr lang="en-US" altLang="ko-KR" sz="8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A512B9-8368-D5CA-BFD7-86EA402E120C}"/>
              </a:ext>
            </a:extLst>
          </p:cNvPr>
          <p:cNvSpPr txBox="1"/>
          <p:nvPr/>
        </p:nvSpPr>
        <p:spPr>
          <a:xfrm>
            <a:off x="6030815" y="1580299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수원</a:t>
            </a:r>
            <a:endParaRPr lang="en-US" altLang="ko-KR" sz="6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885D311-9521-3251-86E1-54859DCAB473}"/>
              </a:ext>
            </a:extLst>
          </p:cNvPr>
          <p:cNvSpPr txBox="1"/>
          <p:nvPr/>
        </p:nvSpPr>
        <p:spPr>
          <a:xfrm>
            <a:off x="6030815" y="1748982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가평</a:t>
            </a:r>
            <a:endParaRPr lang="en-US" altLang="ko-KR" sz="6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D2EE9B-384A-E9E8-A4EB-F684193A4F48}"/>
              </a:ext>
            </a:extLst>
          </p:cNvPr>
          <p:cNvSpPr txBox="1"/>
          <p:nvPr/>
        </p:nvSpPr>
        <p:spPr>
          <a:xfrm>
            <a:off x="6030815" y="1952603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600" b="1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A3EEDE-AF8B-6A2F-95E8-D082CA6B92DC}"/>
              </a:ext>
            </a:extLst>
          </p:cNvPr>
          <p:cNvSpPr txBox="1"/>
          <p:nvPr/>
        </p:nvSpPr>
        <p:spPr>
          <a:xfrm>
            <a:off x="6030815" y="2495992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 dirty="0"/>
              <a:t>화성</a:t>
            </a:r>
            <a:endParaRPr lang="en-US" altLang="ko-KR" sz="6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09ECB3-F28C-0A55-0F47-D3A752018837}"/>
              </a:ext>
            </a:extLst>
          </p:cNvPr>
          <p:cNvSpPr txBox="1"/>
          <p:nvPr/>
        </p:nvSpPr>
        <p:spPr>
          <a:xfrm>
            <a:off x="6030815" y="3454959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수원</a:t>
            </a:r>
            <a:endParaRPr lang="en-US" altLang="ko-KR" sz="6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2BA3782-1013-7F91-4C1C-D30F17186EAD}"/>
              </a:ext>
            </a:extLst>
          </p:cNvPr>
          <p:cNvSpPr txBox="1"/>
          <p:nvPr/>
        </p:nvSpPr>
        <p:spPr>
          <a:xfrm>
            <a:off x="6030815" y="3623642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가평</a:t>
            </a:r>
            <a:endParaRPr lang="en-US" altLang="ko-KR" sz="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A44694-203A-F266-F6DB-15480C1FE191}"/>
              </a:ext>
            </a:extLst>
          </p:cNvPr>
          <p:cNvSpPr txBox="1"/>
          <p:nvPr/>
        </p:nvSpPr>
        <p:spPr>
          <a:xfrm>
            <a:off x="6030815" y="3827263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600" b="1" dirty="0"/>
              <a:t>…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F8C9382-5087-0BC3-2EFA-BDBD5DED65CB}"/>
              </a:ext>
            </a:extLst>
          </p:cNvPr>
          <p:cNvSpPr txBox="1"/>
          <p:nvPr/>
        </p:nvSpPr>
        <p:spPr>
          <a:xfrm>
            <a:off x="6030815" y="4370652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 dirty="0"/>
              <a:t>화성</a:t>
            </a:r>
            <a:endParaRPr lang="en-US" altLang="ko-KR" sz="6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655E3A-8FD9-E27F-EE72-2E51EA909B3F}"/>
              </a:ext>
            </a:extLst>
          </p:cNvPr>
          <p:cNvSpPr txBox="1"/>
          <p:nvPr/>
        </p:nvSpPr>
        <p:spPr>
          <a:xfrm>
            <a:off x="6030815" y="5156637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수원</a:t>
            </a:r>
            <a:endParaRPr lang="en-US" altLang="ko-KR" sz="6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04A1A23-4C61-0660-A738-D288F6A8F767}"/>
              </a:ext>
            </a:extLst>
          </p:cNvPr>
          <p:cNvSpPr txBox="1"/>
          <p:nvPr/>
        </p:nvSpPr>
        <p:spPr>
          <a:xfrm>
            <a:off x="6030815" y="5325320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가평</a:t>
            </a:r>
            <a:endParaRPr lang="en-US" altLang="ko-KR" sz="6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48B5C6D-16FE-42AE-2407-E8533D2A8765}"/>
              </a:ext>
            </a:extLst>
          </p:cNvPr>
          <p:cNvSpPr txBox="1"/>
          <p:nvPr/>
        </p:nvSpPr>
        <p:spPr>
          <a:xfrm>
            <a:off x="6030815" y="5528941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600" b="1" dirty="0"/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13703D8-BB74-87D8-341C-3394DAB87821}"/>
              </a:ext>
            </a:extLst>
          </p:cNvPr>
          <p:cNvSpPr txBox="1"/>
          <p:nvPr/>
        </p:nvSpPr>
        <p:spPr>
          <a:xfrm>
            <a:off x="6030815" y="6072330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 dirty="0"/>
              <a:t>화성</a:t>
            </a:r>
            <a:endParaRPr lang="en-US" altLang="ko-KR" sz="600" b="1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7CB8197-1502-B974-3C9B-D438A0A85D9E}"/>
              </a:ext>
            </a:extLst>
          </p:cNvPr>
          <p:cNvSpPr/>
          <p:nvPr/>
        </p:nvSpPr>
        <p:spPr>
          <a:xfrm>
            <a:off x="6030815" y="6421399"/>
            <a:ext cx="2343326" cy="12107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https://echarts.apache.org/examples/en/editor.html?c=bar-race-country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8B08603-6A4B-03F8-0B8E-FEEEBB1CA602}"/>
              </a:ext>
            </a:extLst>
          </p:cNvPr>
          <p:cNvSpPr/>
          <p:nvPr/>
        </p:nvSpPr>
        <p:spPr>
          <a:xfrm>
            <a:off x="606628" y="6622345"/>
            <a:ext cx="5289531" cy="6509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 err="1"/>
              <a:t>시군구</a:t>
            </a:r>
            <a:r>
              <a:rPr lang="ko-KR" altLang="en-US" sz="1200" dirty="0"/>
              <a:t> 에너지수급통계 </a:t>
            </a:r>
            <a:r>
              <a:rPr lang="en-US" altLang="ko-KR" sz="1200" dirty="0"/>
              <a:t>(</a:t>
            </a:r>
            <a:r>
              <a:rPr lang="ko-KR" altLang="en-US" sz="1200" dirty="0"/>
              <a:t>요약</a:t>
            </a:r>
            <a:r>
              <a:rPr lang="en-US" altLang="ko-KR" sz="1200" dirty="0"/>
              <a:t>)</a:t>
            </a:r>
          </a:p>
          <a:p>
            <a:pPr algn="ctr"/>
            <a:r>
              <a:rPr lang="ko-KR" altLang="en-US" sz="1200" dirty="0"/>
              <a:t>경기도 시군 인구</a:t>
            </a:r>
            <a:endParaRPr lang="en-US" altLang="ko-KR" sz="1200" dirty="0"/>
          </a:p>
          <a:p>
            <a:pPr algn="ctr"/>
            <a:r>
              <a:rPr lang="ko-KR" altLang="en-US" sz="1200" dirty="0"/>
              <a:t>경기도 시군 </a:t>
            </a:r>
            <a:r>
              <a:rPr lang="en-US" altLang="ko-KR" sz="1200" dirty="0"/>
              <a:t>GRDP</a:t>
            </a:r>
            <a:endParaRPr lang="ko-KR" altLang="en-US" sz="1200" dirty="0"/>
          </a:p>
        </p:txBody>
      </p:sp>
      <p:sp>
        <p:nvSpPr>
          <p:cNvPr id="61" name="말풍선: 사각형 60">
            <a:extLst>
              <a:ext uri="{FF2B5EF4-FFF2-40B4-BE49-F238E27FC236}">
                <a16:creationId xmlns:a16="http://schemas.microsoft.com/office/drawing/2014/main" id="{C52E9CFF-6B6C-50ED-D081-8663BE053AC3}"/>
              </a:ext>
            </a:extLst>
          </p:cNvPr>
          <p:cNvSpPr/>
          <p:nvPr/>
        </p:nvSpPr>
        <p:spPr>
          <a:xfrm>
            <a:off x="-1713455" y="3739683"/>
            <a:ext cx="2857694" cy="607149"/>
          </a:xfrm>
          <a:prstGeom prst="wedgeRectCallout">
            <a:avLst>
              <a:gd name="adj1" fmla="val 62223"/>
              <a:gd name="adj2" fmla="val -25025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상단 옵션 선택에 따라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지도안에 </a:t>
            </a:r>
            <a:r>
              <a:rPr lang="en-US" altLang="ko-KR" sz="1100" b="1" dirty="0">
                <a:solidFill>
                  <a:schemeClr val="tx1"/>
                </a:solidFill>
              </a:rPr>
              <a:t>31</a:t>
            </a:r>
            <a:r>
              <a:rPr lang="ko-KR" altLang="en-US" sz="1100" b="1" dirty="0">
                <a:solidFill>
                  <a:schemeClr val="tx1"/>
                </a:solidFill>
              </a:rPr>
              <a:t>개 </a:t>
            </a:r>
            <a:r>
              <a:rPr lang="ko-KR" altLang="en-US" sz="1100" b="1" dirty="0" err="1">
                <a:solidFill>
                  <a:schemeClr val="tx1"/>
                </a:solidFill>
              </a:rPr>
              <a:t>시군별</a:t>
            </a:r>
            <a:r>
              <a:rPr lang="ko-KR" altLang="en-US" sz="1100" b="1" dirty="0">
                <a:solidFill>
                  <a:schemeClr val="tx1"/>
                </a:solidFill>
              </a:rPr>
              <a:t> 색깔이 달라집니다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2" name="말풍선: 사각형 61">
            <a:extLst>
              <a:ext uri="{FF2B5EF4-FFF2-40B4-BE49-F238E27FC236}">
                <a16:creationId xmlns:a16="http://schemas.microsoft.com/office/drawing/2014/main" id="{992EDDB8-59E6-9C0B-4D3A-0F6697E02D12}"/>
              </a:ext>
            </a:extLst>
          </p:cNvPr>
          <p:cNvSpPr/>
          <p:nvPr/>
        </p:nvSpPr>
        <p:spPr>
          <a:xfrm>
            <a:off x="8934353" y="3059493"/>
            <a:ext cx="2857694" cy="607149"/>
          </a:xfrm>
          <a:prstGeom prst="wedgeRectCallout">
            <a:avLst>
              <a:gd name="adj1" fmla="val -68435"/>
              <a:gd name="adj2" fmla="val 14718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상단 옵션 선택에 따라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just"/>
            <a:r>
              <a:rPr lang="en-US" altLang="ko-KR" sz="1100" b="1" dirty="0">
                <a:solidFill>
                  <a:schemeClr val="tx1"/>
                </a:solidFill>
              </a:rPr>
              <a:t>3</a:t>
            </a:r>
            <a:r>
              <a:rPr lang="ko-KR" altLang="en-US" sz="1100" b="1" dirty="0">
                <a:solidFill>
                  <a:schemeClr val="tx1"/>
                </a:solidFill>
              </a:rPr>
              <a:t>가지 </a:t>
            </a:r>
            <a:r>
              <a:rPr lang="en-US" altLang="ko-KR" sz="1100" b="1" dirty="0">
                <a:solidFill>
                  <a:schemeClr val="tx1"/>
                </a:solidFill>
              </a:rPr>
              <a:t>bar chart </a:t>
            </a:r>
            <a:r>
              <a:rPr lang="ko-KR" altLang="en-US" sz="1100" b="1" dirty="0">
                <a:solidFill>
                  <a:schemeClr val="tx1"/>
                </a:solidFill>
              </a:rPr>
              <a:t>모두 달라집니다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2B8035-E074-E4D8-7374-240C008FAC05}"/>
              </a:ext>
            </a:extLst>
          </p:cNvPr>
          <p:cNvSpPr txBox="1"/>
          <p:nvPr/>
        </p:nvSpPr>
        <p:spPr>
          <a:xfrm>
            <a:off x="-28577" y="-246221"/>
            <a:ext cx="3015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경기도 시군 전체에 대한 에너지 세부 소비현황 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연도별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을</a:t>
            </a:r>
            <a:r>
              <a:rPr lang="en-US" altLang="ko-KR" sz="500" b="1" dirty="0"/>
              <a:t> </a:t>
            </a:r>
            <a:r>
              <a:rPr lang="ko-KR" altLang="en-US" sz="500" b="1" dirty="0"/>
              <a:t>공간분포 측면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왼쪽</a:t>
            </a:r>
            <a:r>
              <a:rPr lang="en-US" altLang="ko-KR" sz="500" b="1" dirty="0"/>
              <a:t>),</a:t>
            </a:r>
          </a:p>
          <a:p>
            <a:r>
              <a:rPr lang="ko-KR" altLang="en-US" sz="500" b="1" dirty="0"/>
              <a:t>그리고 시군의 순위 비교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오른쪽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를 통해 살펴봅니다</a:t>
            </a:r>
            <a:r>
              <a:rPr lang="en-US" altLang="ko-KR" sz="500" b="1" dirty="0"/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056F67-894F-4F95-97D8-D98F11C9925B}"/>
              </a:ext>
            </a:extLst>
          </p:cNvPr>
          <p:cNvSpPr txBox="1"/>
          <p:nvPr/>
        </p:nvSpPr>
        <p:spPr>
          <a:xfrm>
            <a:off x="-75519" y="-520116"/>
            <a:ext cx="3189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경기도 시군 에너지 소비 현황</a:t>
            </a:r>
          </a:p>
        </p:txBody>
      </p:sp>
    </p:spTree>
    <p:extLst>
      <p:ext uri="{BB962C8B-B14F-4D97-AF65-F5344CB8AC3E}">
        <p14:creationId xmlns:p14="http://schemas.microsoft.com/office/powerpoint/2010/main" val="556046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B9180-AD17-5103-5EBC-CC9CCA52B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C77F9A9-5091-5F40-323D-8818EE342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356" y="1022213"/>
            <a:ext cx="5227052" cy="34196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535B1B-C744-C5EC-966D-2883CEDEB1DE}"/>
              </a:ext>
            </a:extLst>
          </p:cNvPr>
          <p:cNvSpPr txBox="1"/>
          <p:nvPr/>
        </p:nvSpPr>
        <p:spPr>
          <a:xfrm>
            <a:off x="1716356" y="964182"/>
            <a:ext cx="368697" cy="1692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500" b="1" dirty="0"/>
              <a:t>KTOE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51086A-ECF2-5C4D-C864-ED66D30745C7}"/>
              </a:ext>
            </a:extLst>
          </p:cNvPr>
          <p:cNvSpPr/>
          <p:nvPr/>
        </p:nvSpPr>
        <p:spPr>
          <a:xfrm>
            <a:off x="5528236" y="4613717"/>
            <a:ext cx="2494769" cy="12475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https://echarts.apache.org/examples/en/editor.html?c=line-race</a:t>
            </a:r>
            <a:endParaRPr lang="ko-KR" altLang="en-US" sz="1200" dirty="0"/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00CC2305-3BCC-F0FF-85E7-D8C3FD4A9AA8}"/>
              </a:ext>
            </a:extLst>
          </p:cNvPr>
          <p:cNvSpPr/>
          <p:nvPr/>
        </p:nvSpPr>
        <p:spPr>
          <a:xfrm>
            <a:off x="3802137" y="-540345"/>
            <a:ext cx="5946969" cy="1106779"/>
          </a:xfrm>
          <a:prstGeom prst="wedgeRectCallout">
            <a:avLst>
              <a:gd name="adj1" fmla="val -24907"/>
              <a:gd name="adj2" fmla="val 71714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참고사항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2019</a:t>
            </a:r>
            <a:r>
              <a:rPr lang="ko-KR" altLang="en-US" sz="1100" dirty="0">
                <a:solidFill>
                  <a:schemeClr val="tx1"/>
                </a:solidFill>
              </a:rPr>
              <a:t>년부터 </a:t>
            </a:r>
            <a:r>
              <a:rPr lang="en-US" altLang="ko-KR" sz="1100" dirty="0">
                <a:solidFill>
                  <a:schemeClr val="tx1"/>
                </a:solidFill>
              </a:rPr>
              <a:t>2022</a:t>
            </a:r>
            <a:r>
              <a:rPr lang="ko-KR" altLang="en-US" sz="1100" dirty="0">
                <a:solidFill>
                  <a:schemeClr val="tx1"/>
                </a:solidFill>
              </a:rPr>
              <a:t>년까지 데이터가 있습니다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</a:p>
          <a:p>
            <a:pPr marL="228600" indent="-228600" algn="just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그래프 옵션이 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가지 였으면 좋겠음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최종에너지소비</a:t>
            </a:r>
            <a:r>
              <a:rPr lang="en-US" altLang="ko-KR" sz="1100" dirty="0">
                <a:solidFill>
                  <a:schemeClr val="tx1"/>
                </a:solidFill>
              </a:rPr>
              <a:t>, 1</a:t>
            </a:r>
            <a:r>
              <a:rPr lang="ko-KR" altLang="en-US" sz="1100" dirty="0">
                <a:solidFill>
                  <a:schemeClr val="tx1"/>
                </a:solidFill>
              </a:rPr>
              <a:t>인당 에너지 소비</a:t>
            </a:r>
            <a:r>
              <a:rPr lang="en-US" altLang="ko-KR" sz="1100" dirty="0">
                <a:solidFill>
                  <a:schemeClr val="tx1"/>
                </a:solidFill>
              </a:rPr>
              <a:t>, GRDP</a:t>
            </a:r>
            <a:r>
              <a:rPr lang="ko-KR" altLang="en-US" sz="1100" dirty="0">
                <a:solidFill>
                  <a:schemeClr val="tx1"/>
                </a:solidFill>
              </a:rPr>
              <a:t>당 에너지 소비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시계열이 짧아서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 err="1">
                <a:solidFill>
                  <a:schemeClr val="tx1"/>
                </a:solidFill>
              </a:rPr>
              <a:t>보여주는게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안이쁠</a:t>
            </a:r>
            <a:r>
              <a:rPr lang="ko-KR" altLang="en-US" sz="1100" dirty="0">
                <a:solidFill>
                  <a:schemeClr val="tx1"/>
                </a:solidFill>
              </a:rPr>
              <a:t> 수도 있을 것 같아 좀 염려가 되긴 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5160B0D-0682-96D9-C08F-696F20A303A1}"/>
              </a:ext>
            </a:extLst>
          </p:cNvPr>
          <p:cNvSpPr/>
          <p:nvPr/>
        </p:nvSpPr>
        <p:spPr>
          <a:xfrm>
            <a:off x="2522611" y="850321"/>
            <a:ext cx="14086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최종에너지 소비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5B3968-1B40-BE3F-601D-02BA1DE5D7B5}"/>
              </a:ext>
            </a:extLst>
          </p:cNvPr>
          <p:cNvSpPr/>
          <p:nvPr/>
        </p:nvSpPr>
        <p:spPr>
          <a:xfrm>
            <a:off x="4028694" y="850321"/>
            <a:ext cx="14086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인당 에너지 소비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FD8162-73E3-806A-B995-1033F8AEEE73}"/>
              </a:ext>
            </a:extLst>
          </p:cNvPr>
          <p:cNvSpPr/>
          <p:nvPr/>
        </p:nvSpPr>
        <p:spPr>
          <a:xfrm>
            <a:off x="5511531" y="850321"/>
            <a:ext cx="15293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GRDP</a:t>
            </a:r>
            <a:r>
              <a:rPr lang="ko-KR" altLang="en-US" sz="1200" dirty="0">
                <a:solidFill>
                  <a:schemeClr val="tx1"/>
                </a:solidFill>
              </a:rPr>
              <a:t>당 에너지 소비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AF2B37-604B-FCDC-EFFB-34F44FDC0C14}"/>
              </a:ext>
            </a:extLst>
          </p:cNvPr>
          <p:cNvSpPr txBox="1"/>
          <p:nvPr/>
        </p:nvSpPr>
        <p:spPr>
          <a:xfrm>
            <a:off x="468343" y="190195"/>
            <a:ext cx="211550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 err="1"/>
              <a:t>시군별</a:t>
            </a:r>
            <a:r>
              <a:rPr lang="ko-KR" altLang="en-US" sz="700" b="1" dirty="0"/>
              <a:t> 에너지 소비 현황 추이</a:t>
            </a:r>
            <a:endParaRPr lang="en-US" altLang="ko-KR" sz="700" b="1" dirty="0"/>
          </a:p>
          <a:p>
            <a:r>
              <a:rPr lang="ko-KR" altLang="en-US" sz="500" b="1" dirty="0"/>
              <a:t>경기도 </a:t>
            </a:r>
            <a:r>
              <a:rPr lang="en-US" altLang="ko-KR" sz="500" b="1" dirty="0"/>
              <a:t>31</a:t>
            </a:r>
            <a:r>
              <a:rPr lang="ko-KR" altLang="en-US" sz="500" b="1" dirty="0"/>
              <a:t>개 </a:t>
            </a:r>
            <a:r>
              <a:rPr lang="ko-KR" altLang="en-US" sz="500" b="1" dirty="0" err="1"/>
              <a:t>시군별</a:t>
            </a:r>
            <a:r>
              <a:rPr lang="ko-KR" altLang="en-US" sz="500" b="1" dirty="0"/>
              <a:t> 에너지 소비 현황 추이 </a:t>
            </a:r>
            <a:r>
              <a:rPr lang="en-US" altLang="ko-KR" sz="500" b="1" dirty="0"/>
              <a:t>(2019~2022)</a:t>
            </a:r>
            <a:r>
              <a:rPr lang="ko-KR" altLang="en-US" sz="500" b="1" dirty="0"/>
              <a:t>를 최종에너지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 측면에서 살펴봅니다</a:t>
            </a:r>
            <a:r>
              <a:rPr lang="en-US" altLang="ko-KR" sz="500" b="1" dirty="0"/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37E8D8-5FA1-1DFE-AB11-AE272440EBBF}"/>
              </a:ext>
            </a:extLst>
          </p:cNvPr>
          <p:cNvSpPr/>
          <p:nvPr/>
        </p:nvSpPr>
        <p:spPr>
          <a:xfrm>
            <a:off x="147793" y="4749124"/>
            <a:ext cx="5289531" cy="6509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 err="1"/>
              <a:t>시군구</a:t>
            </a:r>
            <a:r>
              <a:rPr lang="ko-KR" altLang="en-US" sz="1200" dirty="0"/>
              <a:t> 에너지수급통계 </a:t>
            </a:r>
            <a:r>
              <a:rPr lang="en-US" altLang="ko-KR" sz="1200" dirty="0"/>
              <a:t>(</a:t>
            </a:r>
            <a:r>
              <a:rPr lang="ko-KR" altLang="en-US" sz="1200" dirty="0"/>
              <a:t>요약</a:t>
            </a:r>
            <a:r>
              <a:rPr lang="en-US" altLang="ko-KR" sz="1200" dirty="0"/>
              <a:t>)</a:t>
            </a:r>
          </a:p>
          <a:p>
            <a:pPr algn="ctr"/>
            <a:r>
              <a:rPr lang="ko-KR" altLang="en-US" sz="1200" dirty="0"/>
              <a:t>경기도 시군 인구</a:t>
            </a:r>
            <a:endParaRPr lang="en-US" altLang="ko-KR" sz="1200" dirty="0"/>
          </a:p>
          <a:p>
            <a:pPr algn="ctr"/>
            <a:r>
              <a:rPr lang="ko-KR" altLang="en-US" sz="1200" dirty="0"/>
              <a:t>경기도 시군 </a:t>
            </a:r>
            <a:r>
              <a:rPr lang="en-US" altLang="ko-KR" sz="1200" dirty="0"/>
              <a:t>GRDP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02779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BD9A6680-E9BB-1D6A-23F8-ADFC7CEDF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507221-60E1-0A0C-B189-2FDF05E8A4CE}"/>
              </a:ext>
            </a:extLst>
          </p:cNvPr>
          <p:cNvSpPr txBox="1"/>
          <p:nvPr/>
        </p:nvSpPr>
        <p:spPr>
          <a:xfrm>
            <a:off x="1819945" y="2953677"/>
            <a:ext cx="7247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경기도 </a:t>
            </a:r>
            <a:r>
              <a:rPr lang="ko-KR" altLang="en-US" sz="4000" dirty="0" err="1"/>
              <a:t>시군별</a:t>
            </a:r>
            <a:r>
              <a:rPr lang="ko-KR" altLang="en-US" sz="4000" dirty="0"/>
              <a:t> 에너지 소비 현황</a:t>
            </a:r>
            <a:endParaRPr lang="en-US" altLang="ko-KR" sz="4000" dirty="0"/>
          </a:p>
          <a:p>
            <a:r>
              <a:rPr lang="en-US" altLang="ko-KR" sz="2400" dirty="0"/>
              <a:t>- 31</a:t>
            </a:r>
            <a:r>
              <a:rPr lang="ko-KR" altLang="en-US" sz="2400" dirty="0"/>
              <a:t>개 </a:t>
            </a:r>
            <a:r>
              <a:rPr lang="ko-KR" altLang="en-US" sz="2400" dirty="0" err="1"/>
              <a:t>시군별</a:t>
            </a:r>
            <a:r>
              <a:rPr lang="ko-KR" altLang="en-US" sz="2400" dirty="0"/>
              <a:t> 세부 평가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485538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43DBF78-3005-ED61-BB8B-A26685E67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802" y="1480663"/>
            <a:ext cx="2815966" cy="18952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BF865B-AF2D-83A7-4CB1-5F7EDAFEBA18}"/>
              </a:ext>
            </a:extLst>
          </p:cNvPr>
          <p:cNvSpPr txBox="1"/>
          <p:nvPr/>
        </p:nvSpPr>
        <p:spPr>
          <a:xfrm>
            <a:off x="-2019978" y="-1148057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시군별</a:t>
            </a:r>
            <a:r>
              <a:rPr lang="ko-KR" altLang="en-US" sz="1400" dirty="0"/>
              <a:t> 에너지 소비 현황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5428E3-674E-6A26-E26A-17E646370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4" y="1449797"/>
            <a:ext cx="3265483" cy="39584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CCAE043-0820-5CE0-C016-29635B5A3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474" y="1480663"/>
            <a:ext cx="3265482" cy="18434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B995FFC-22B3-B436-A880-51AC4A614F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9027" y="4192266"/>
            <a:ext cx="2928895" cy="18458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AE62584-CCFA-794E-EB5C-23F4944BE0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473" y="4197796"/>
            <a:ext cx="3265483" cy="18434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0FC42D-FE61-690A-6474-55ACB40A7BF7}"/>
              </a:ext>
            </a:extLst>
          </p:cNvPr>
          <p:cNvSpPr txBox="1"/>
          <p:nvPr/>
        </p:nvSpPr>
        <p:spPr>
          <a:xfrm>
            <a:off x="3372126" y="3979499"/>
            <a:ext cx="134105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/>
              <a:t>부문별 에너지사용량</a:t>
            </a:r>
            <a:endParaRPr lang="en-US" altLang="ko-KR" sz="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0EF424-4200-683D-3AC8-2CDB3B617419}"/>
              </a:ext>
            </a:extLst>
          </p:cNvPr>
          <p:cNvSpPr txBox="1"/>
          <p:nvPr/>
        </p:nvSpPr>
        <p:spPr>
          <a:xfrm>
            <a:off x="566229" y="189445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시군별</a:t>
            </a:r>
            <a:r>
              <a:rPr lang="ko-KR" altLang="en-US" sz="1400" dirty="0"/>
              <a:t> 에너지 소비 현황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95F37D-26DA-927A-89FE-401A777BF9AB}"/>
              </a:ext>
            </a:extLst>
          </p:cNvPr>
          <p:cNvSpPr txBox="1"/>
          <p:nvPr/>
        </p:nvSpPr>
        <p:spPr>
          <a:xfrm>
            <a:off x="613171" y="464149"/>
            <a:ext cx="2586207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각 </a:t>
            </a:r>
            <a:r>
              <a:rPr lang="ko-KR" altLang="en-US" sz="500" b="1" dirty="0" err="1"/>
              <a:t>시군별</a:t>
            </a:r>
            <a:r>
              <a:rPr lang="ko-KR" altLang="en-US" sz="500" b="1" dirty="0"/>
              <a:t> 기본 현황 및 에너지 소비 현황의 과거추이를 살펴봅니다</a:t>
            </a:r>
            <a:r>
              <a:rPr lang="en-US" altLang="ko-KR" sz="500" b="1" dirty="0"/>
              <a:t>.</a:t>
            </a:r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85D4DEAC-1320-66E2-43CC-78A04BF06CF7}"/>
              </a:ext>
            </a:extLst>
          </p:cNvPr>
          <p:cNvSpPr/>
          <p:nvPr/>
        </p:nvSpPr>
        <p:spPr>
          <a:xfrm>
            <a:off x="-2973485" y="791725"/>
            <a:ext cx="5946969" cy="430988"/>
          </a:xfrm>
          <a:prstGeom prst="wedgeRectCallout">
            <a:avLst>
              <a:gd name="adj1" fmla="val 25065"/>
              <a:gd name="adj2" fmla="val 114649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참고사항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여기 지도는 시군 선택용 입니다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하이라이트만 되고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어떤 값이 표출되지는 않습니다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2D5235-97FD-FD73-E9C9-3A23A5B78652}"/>
              </a:ext>
            </a:extLst>
          </p:cNvPr>
          <p:cNvSpPr txBox="1"/>
          <p:nvPr/>
        </p:nvSpPr>
        <p:spPr>
          <a:xfrm>
            <a:off x="6436472" y="3979499"/>
            <a:ext cx="159710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/>
              <a:t>에너지원별 </a:t>
            </a:r>
            <a:r>
              <a:rPr lang="ko-KR" altLang="en-US" sz="800" b="1" dirty="0"/>
              <a:t>에너지사용량</a:t>
            </a:r>
            <a:endParaRPr lang="en-US" altLang="ko-KR" sz="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169E5A-7C2D-1810-AFA0-EB30D55BDC9B}"/>
              </a:ext>
            </a:extLst>
          </p:cNvPr>
          <p:cNvSpPr txBox="1"/>
          <p:nvPr/>
        </p:nvSpPr>
        <p:spPr>
          <a:xfrm>
            <a:off x="6495008" y="1180493"/>
            <a:ext cx="242039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1" dirty="0"/>
              <a:t>1</a:t>
            </a:r>
            <a:r>
              <a:rPr lang="ko-KR" altLang="en-US" sz="800" b="1" dirty="0"/>
              <a:t>인당</a:t>
            </a:r>
            <a:r>
              <a:rPr lang="en-US" altLang="ko-KR" sz="800" b="1" dirty="0"/>
              <a:t> </a:t>
            </a:r>
            <a:r>
              <a:rPr lang="ko-KR" altLang="en-US" sz="800" b="1" dirty="0"/>
              <a:t>및 </a:t>
            </a:r>
            <a:r>
              <a:rPr lang="en-US" altLang="ko-KR" sz="800" b="1" dirty="0"/>
              <a:t>GRDP</a:t>
            </a:r>
            <a:r>
              <a:rPr lang="ko-KR" altLang="en-US" sz="800" b="1" dirty="0"/>
              <a:t>당 에너지사용량</a:t>
            </a:r>
            <a:endParaRPr lang="en-US" altLang="ko-KR" sz="800" b="1" dirty="0"/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EEC50E8B-7FF7-9CCD-B7E5-EC322B221CCA}"/>
              </a:ext>
            </a:extLst>
          </p:cNvPr>
          <p:cNvSpPr/>
          <p:nvPr/>
        </p:nvSpPr>
        <p:spPr>
          <a:xfrm>
            <a:off x="3507103" y="361839"/>
            <a:ext cx="2093598" cy="767433"/>
          </a:xfrm>
          <a:prstGeom prst="wedgeRectCallout">
            <a:avLst>
              <a:gd name="adj1" fmla="val -13879"/>
              <a:gd name="adj2" fmla="val 98972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참고사항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ko-KR" altLang="en-US" sz="1100" dirty="0" err="1">
                <a:solidFill>
                  <a:schemeClr val="tx1"/>
                </a:solidFill>
              </a:rPr>
              <a:t>최신년도로</a:t>
            </a:r>
            <a:r>
              <a:rPr lang="ko-KR" altLang="en-US" sz="1100" dirty="0">
                <a:solidFill>
                  <a:schemeClr val="tx1"/>
                </a:solidFill>
              </a:rPr>
              <a:t> 표시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빨간색으로 </a:t>
            </a:r>
            <a:r>
              <a:rPr lang="ko-KR" altLang="en-US" sz="1100" dirty="0" err="1">
                <a:solidFill>
                  <a:schemeClr val="tx1"/>
                </a:solidFill>
              </a:rPr>
              <a:t>표시한것처럼</a:t>
            </a:r>
            <a:r>
              <a:rPr lang="ko-KR" altLang="en-US" sz="1100" dirty="0">
                <a:solidFill>
                  <a:schemeClr val="tx1"/>
                </a:solidFill>
              </a:rPr>
              <a:t> 하면 되지 않을까 생각합니다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CD518E-7A8A-DE98-46C8-14B9F8C9FDF3}"/>
              </a:ext>
            </a:extLst>
          </p:cNvPr>
          <p:cNvSpPr txBox="1"/>
          <p:nvPr/>
        </p:nvSpPr>
        <p:spPr>
          <a:xfrm>
            <a:off x="3644263" y="2122334"/>
            <a:ext cx="52387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rgbClr val="FF0000"/>
                </a:solidFill>
              </a:rPr>
              <a:t>(2022)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996D6C-948C-4DBC-A2C9-58FE4F56BA40}"/>
              </a:ext>
            </a:extLst>
          </p:cNvPr>
          <p:cNvSpPr txBox="1"/>
          <p:nvPr/>
        </p:nvSpPr>
        <p:spPr>
          <a:xfrm>
            <a:off x="5122544" y="2122334"/>
            <a:ext cx="52387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rgbClr val="FF0000"/>
                </a:solidFill>
              </a:rPr>
              <a:t>(2022)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87D5C8-2073-326B-AE79-BDC75DA3C78B}"/>
              </a:ext>
            </a:extLst>
          </p:cNvPr>
          <p:cNvSpPr txBox="1"/>
          <p:nvPr/>
        </p:nvSpPr>
        <p:spPr>
          <a:xfrm>
            <a:off x="3644263" y="2762820"/>
            <a:ext cx="52387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rgbClr val="FF0000"/>
                </a:solidFill>
              </a:rPr>
              <a:t>(2024)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15FFC2-AFE8-1458-8DB7-8980604F42FE}"/>
              </a:ext>
            </a:extLst>
          </p:cNvPr>
          <p:cNvSpPr txBox="1"/>
          <p:nvPr/>
        </p:nvSpPr>
        <p:spPr>
          <a:xfrm>
            <a:off x="5122544" y="2762820"/>
            <a:ext cx="83629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>
                <a:solidFill>
                  <a:srgbClr val="FF0000"/>
                </a:solidFill>
              </a:rPr>
              <a:t>(2024 </a:t>
            </a:r>
            <a:r>
              <a:rPr lang="ko-KR" altLang="en-US" sz="700" dirty="0">
                <a:solidFill>
                  <a:srgbClr val="FF0000"/>
                </a:solidFill>
              </a:rPr>
              <a:t>인구 기준</a:t>
            </a:r>
            <a:r>
              <a:rPr lang="en-US" altLang="ko-KR" sz="700" dirty="0">
                <a:solidFill>
                  <a:srgbClr val="FF0000"/>
                </a:solidFill>
              </a:rPr>
              <a:t>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4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C968F4-C2BF-23D6-6FB7-CEF615A735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8E9A6-E9D8-375F-DC3D-001634BF11AD}"/>
              </a:ext>
            </a:extLst>
          </p:cNvPr>
          <p:cNvSpPr txBox="1"/>
          <p:nvPr/>
        </p:nvSpPr>
        <p:spPr>
          <a:xfrm>
            <a:off x="470235" y="501649"/>
            <a:ext cx="8754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/>
              <a:t>전력자립도 </a:t>
            </a:r>
            <a:r>
              <a:rPr lang="en-US" altLang="ko-KR" sz="2400" dirty="0"/>
              <a:t>(</a:t>
            </a:r>
            <a:r>
              <a:rPr lang="ko-KR" altLang="en-US" sz="2400" dirty="0"/>
              <a:t>소비</a:t>
            </a:r>
            <a:r>
              <a:rPr lang="en-US" altLang="ko-KR" sz="2400" dirty="0"/>
              <a:t>, </a:t>
            </a:r>
            <a:r>
              <a:rPr lang="ko-KR" altLang="en-US" sz="2400" dirty="0"/>
              <a:t>발전</a:t>
            </a:r>
            <a:r>
              <a:rPr lang="en-US" altLang="ko-KR" sz="2400" dirty="0"/>
              <a:t>, </a:t>
            </a:r>
            <a:r>
              <a:rPr lang="ko-KR" altLang="en-US" sz="2400" dirty="0"/>
              <a:t>자급률</a:t>
            </a:r>
            <a:r>
              <a:rPr lang="en-US" altLang="ko-KR" sz="2400" dirty="0"/>
              <a:t>): Bar chart with negative value</a:t>
            </a:r>
          </a:p>
          <a:p>
            <a:r>
              <a:rPr lang="en-US" altLang="ko-KR" sz="2400" dirty="0">
                <a:hlinkClick r:id="rId2"/>
              </a:rPr>
              <a:t>Examples - Apache </a:t>
            </a:r>
            <a:r>
              <a:rPr lang="en-US" altLang="ko-KR" sz="2400" dirty="0" err="1">
                <a:hlinkClick r:id="rId2"/>
              </a:rPr>
              <a:t>ECharts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47632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D6296-9C8D-24AE-5B05-C458A1F626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569143-60D5-8F41-AD8A-B928CC44BF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DECE34-1365-DE1F-164D-CEE5B78B1D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2CF7BC-A79E-2A08-12B2-B3F818799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184" y="675055"/>
            <a:ext cx="4755416" cy="475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19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0C734889-0EEB-6FB4-7CD0-25E1BC951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4F7ABC-60FB-19F1-77C6-9BEC0295EB54}"/>
              </a:ext>
            </a:extLst>
          </p:cNvPr>
          <p:cNvSpPr txBox="1"/>
          <p:nvPr/>
        </p:nvSpPr>
        <p:spPr>
          <a:xfrm>
            <a:off x="1329072" y="1490008"/>
            <a:ext cx="72478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/>
              <a:t>Slide 2</a:t>
            </a:r>
            <a:r>
              <a:rPr lang="ko-KR" altLang="en-US" sz="2400" dirty="0"/>
              <a:t>번에 홈페이지 화면의 대략적인 구성을 </a:t>
            </a:r>
            <a:r>
              <a:rPr lang="ko-KR" altLang="en-US" sz="2400" dirty="0" err="1"/>
              <a:t>해놓았습니다</a:t>
            </a:r>
            <a:r>
              <a:rPr lang="en-US" altLang="ko-KR" sz="2400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/>
              <a:t>한 화면에 좀 길게 스크롤 다운해서 보는 형태가 될 것 같습니다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세부적인 내용들은 각 슬라이드를 통해 메모 </a:t>
            </a:r>
            <a:r>
              <a:rPr lang="ko-KR" altLang="en-US" sz="2400" dirty="0" err="1"/>
              <a:t>해놓았습니다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9035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30159-1A6D-B696-11F5-0238CE1DA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A2669E5-2960-DD90-1C90-90DB737C4852}"/>
              </a:ext>
            </a:extLst>
          </p:cNvPr>
          <p:cNvSpPr/>
          <p:nvPr/>
        </p:nvSpPr>
        <p:spPr>
          <a:xfrm>
            <a:off x="3734803" y="-4913850"/>
            <a:ext cx="8772990" cy="15430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19FA80-2E67-D879-BBDD-780C13873C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770" b="51444"/>
          <a:stretch/>
        </p:blipFill>
        <p:spPr>
          <a:xfrm>
            <a:off x="5825891" y="-3234209"/>
            <a:ext cx="3542599" cy="2454253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3CB680-45AF-D7C7-D47D-77955F02F8B1}"/>
              </a:ext>
            </a:extLst>
          </p:cNvPr>
          <p:cNvSpPr/>
          <p:nvPr/>
        </p:nvSpPr>
        <p:spPr>
          <a:xfrm>
            <a:off x="5813002" y="-2953133"/>
            <a:ext cx="1512192" cy="7912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26B087C-31E1-2140-8D5E-C1123CD37A84}"/>
              </a:ext>
            </a:extLst>
          </p:cNvPr>
          <p:cNvSpPr/>
          <p:nvPr/>
        </p:nvSpPr>
        <p:spPr>
          <a:xfrm>
            <a:off x="5813002" y="-2128705"/>
            <a:ext cx="1512192" cy="7912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7E3144F-75C2-B6DA-7453-DB7452EF6C0F}"/>
              </a:ext>
            </a:extLst>
          </p:cNvPr>
          <p:cNvSpPr/>
          <p:nvPr/>
        </p:nvSpPr>
        <p:spPr>
          <a:xfrm>
            <a:off x="7304970" y="3499630"/>
            <a:ext cx="2012009" cy="1490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2B5F8FCB-B661-3E9D-90F1-4D440B944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427" y="3410583"/>
            <a:ext cx="786750" cy="545402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F631C331-673F-86D5-2A7D-7E83CB6F2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334" y="3497462"/>
            <a:ext cx="1512192" cy="1833073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09883AE5-DF4F-9A28-D539-2BC6DF1FB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5586" y="2990083"/>
            <a:ext cx="668702" cy="624656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8F04E065-2050-2CC1-4C52-551253954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427" y="4147651"/>
            <a:ext cx="786750" cy="545402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82E6E4EB-1011-32A4-B922-DF27B49AC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427" y="4866259"/>
            <a:ext cx="786750" cy="545402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B1632E75-646F-DC6F-64E8-3474C4E9433E}"/>
              </a:ext>
            </a:extLst>
          </p:cNvPr>
          <p:cNvSpPr txBox="1"/>
          <p:nvPr/>
        </p:nvSpPr>
        <p:spPr>
          <a:xfrm>
            <a:off x="7715720" y="3241785"/>
            <a:ext cx="15742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에너지사용량</a:t>
            </a:r>
            <a:endParaRPr lang="en-US" altLang="ko-KR" sz="5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90902AA-6C07-E0F3-F0E3-5517899CF01B}"/>
              </a:ext>
            </a:extLst>
          </p:cNvPr>
          <p:cNvSpPr txBox="1"/>
          <p:nvPr/>
        </p:nvSpPr>
        <p:spPr>
          <a:xfrm>
            <a:off x="5786334" y="2695345"/>
            <a:ext cx="3015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경기도 시군 전체에 대한 에너지 세부 소비현황 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연도별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을</a:t>
            </a:r>
            <a:r>
              <a:rPr lang="en-US" altLang="ko-KR" sz="500" b="1" dirty="0"/>
              <a:t> </a:t>
            </a:r>
            <a:r>
              <a:rPr lang="ko-KR" altLang="en-US" sz="500" b="1" dirty="0"/>
              <a:t>공간분포 측면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왼쪽</a:t>
            </a:r>
            <a:r>
              <a:rPr lang="en-US" altLang="ko-KR" sz="500" b="1" dirty="0"/>
              <a:t>),</a:t>
            </a:r>
          </a:p>
          <a:p>
            <a:r>
              <a:rPr lang="ko-KR" altLang="en-US" sz="500" b="1" dirty="0"/>
              <a:t>그리고 시군의 순위 비교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오른쪽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를 통해 살펴봅니다</a:t>
            </a:r>
            <a:r>
              <a:rPr lang="en-US" altLang="ko-KR" sz="500" b="1" dirty="0"/>
              <a:t>.</a:t>
            </a: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6640B7AE-67B2-9A48-DD15-785E12D368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8704"/>
          <a:stretch/>
        </p:blipFill>
        <p:spPr>
          <a:xfrm>
            <a:off x="5786334" y="-4450609"/>
            <a:ext cx="3542599" cy="774700"/>
          </a:xfrm>
          <a:prstGeom prst="rect">
            <a:avLst/>
          </a:prstGeom>
        </p:spPr>
      </p:pic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B9A2346-ACFE-DC91-38C4-70ED0EC5E0C4}"/>
              </a:ext>
            </a:extLst>
          </p:cNvPr>
          <p:cNvSpPr/>
          <p:nvPr/>
        </p:nvSpPr>
        <p:spPr>
          <a:xfrm>
            <a:off x="5839192" y="3367137"/>
            <a:ext cx="574009" cy="167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25732A62-43D2-8C79-FDF2-1F383B2577AC}"/>
              </a:ext>
            </a:extLst>
          </p:cNvPr>
          <p:cNvSpPr txBox="1">
            <a:spLocks/>
          </p:cNvSpPr>
          <p:nvPr/>
        </p:nvSpPr>
        <p:spPr>
          <a:xfrm>
            <a:off x="6482766" y="407956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lvl="0" indent="0" algn="r" defTabSz="914400" rtl="0" eaLnBrk="1" latinLnBrk="1" hangingPunct="1">
              <a:spcBef>
                <a:spcPts val="0"/>
              </a:spcBef>
              <a:buNone/>
              <a:defRPr sz="1000" kern="120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+mn-cs"/>
              </a:defRPr>
            </a:lvl1pPr>
            <a:lvl2pPr marL="0" lvl="1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lvl="2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lvl="3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lvl="4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lvl="5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lvl="6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lvl="7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lvl="8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4</a:t>
            </a:fld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CBB7378-8F80-E192-B59D-1BC7C0009099}"/>
              </a:ext>
            </a:extLst>
          </p:cNvPr>
          <p:cNvSpPr/>
          <p:nvPr/>
        </p:nvSpPr>
        <p:spPr>
          <a:xfrm>
            <a:off x="5695988" y="-3262396"/>
            <a:ext cx="1762514" cy="2149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864006-4FBA-7F8C-E74A-0B134004C630}"/>
              </a:ext>
            </a:extLst>
          </p:cNvPr>
          <p:cNvSpPr/>
          <p:nvPr/>
        </p:nvSpPr>
        <p:spPr>
          <a:xfrm>
            <a:off x="7506968" y="-2836084"/>
            <a:ext cx="1810011" cy="1147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CC6A013-558A-433B-EA84-B33E2F43A5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5281" y="-2642845"/>
            <a:ext cx="1938914" cy="12180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14EA17E-E212-C393-A46D-7072D3768F08}"/>
              </a:ext>
            </a:extLst>
          </p:cNvPr>
          <p:cNvSpPr txBox="1"/>
          <p:nvPr/>
        </p:nvSpPr>
        <p:spPr>
          <a:xfrm>
            <a:off x="5798870" y="-3111811"/>
            <a:ext cx="211550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/>
              <a:t>전국대비 경기도 에너지 소비 현황</a:t>
            </a:r>
            <a:endParaRPr lang="en-US" altLang="ko-KR" sz="700" b="1" dirty="0"/>
          </a:p>
          <a:p>
            <a:r>
              <a:rPr lang="ko-KR" altLang="en-US" sz="500" b="1" dirty="0"/>
              <a:t>전국 </a:t>
            </a:r>
            <a:r>
              <a:rPr lang="en-US" altLang="ko-KR" sz="500" b="1" dirty="0"/>
              <a:t>17</a:t>
            </a:r>
            <a:r>
              <a:rPr lang="ko-KR" altLang="en-US" sz="500" b="1" dirty="0"/>
              <a:t>개 시도별 에너지 소비현황을 최종에너지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 측면에서 살펴봅니다</a:t>
            </a:r>
            <a:r>
              <a:rPr lang="en-US" altLang="ko-KR" sz="500" b="1" dirty="0"/>
              <a:t>.</a:t>
            </a:r>
          </a:p>
          <a:p>
            <a:endParaRPr lang="en-US" altLang="ko-KR" sz="500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8116BE9-A21D-E1A8-64D9-1C0A56B1B5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5282" y="-2753902"/>
            <a:ext cx="1032751" cy="95987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D530EB58-8045-02CC-6AB5-72B6D1F7F62E}"/>
              </a:ext>
            </a:extLst>
          </p:cNvPr>
          <p:cNvSpPr/>
          <p:nvPr/>
        </p:nvSpPr>
        <p:spPr>
          <a:xfrm>
            <a:off x="5841955" y="-3107991"/>
            <a:ext cx="2072418" cy="17486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92139F4-FB2E-B8C0-9093-E5FB20CB0E6C}"/>
              </a:ext>
            </a:extLst>
          </p:cNvPr>
          <p:cNvSpPr txBox="1"/>
          <p:nvPr/>
        </p:nvSpPr>
        <p:spPr>
          <a:xfrm>
            <a:off x="5739392" y="237626"/>
            <a:ext cx="28407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경기도 에너지 소비 현황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022434B-6A73-B818-E215-4CF9C53127F8}"/>
              </a:ext>
            </a:extLst>
          </p:cNvPr>
          <p:cNvSpPr txBox="1"/>
          <p:nvPr/>
        </p:nvSpPr>
        <p:spPr>
          <a:xfrm>
            <a:off x="5739392" y="-3596029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시도별 에너지 소비 현황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44D61B5-43AB-8D97-AFE8-DC8C604FB8C0}"/>
              </a:ext>
            </a:extLst>
          </p:cNvPr>
          <p:cNvSpPr txBox="1"/>
          <p:nvPr/>
        </p:nvSpPr>
        <p:spPr>
          <a:xfrm>
            <a:off x="5786334" y="-3369955"/>
            <a:ext cx="32967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" b="1" dirty="0"/>
              <a:t>1</a:t>
            </a:r>
            <a:r>
              <a:rPr lang="ko-KR" altLang="en-US" sz="500" b="1" dirty="0"/>
              <a:t>인당 및 </a:t>
            </a:r>
            <a:r>
              <a:rPr lang="en-US" altLang="ko-KR" sz="500" b="1" dirty="0"/>
              <a:t>GRDP</a:t>
            </a:r>
            <a:r>
              <a:rPr lang="ko-KR" altLang="en-US" sz="500" b="1" dirty="0"/>
              <a:t>당 에너지 소비현황 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오른쪽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을 살펴봅니다</a:t>
            </a:r>
            <a:r>
              <a:rPr lang="en-US" altLang="ko-KR" sz="500" b="1" dirty="0"/>
              <a:t>.</a:t>
            </a:r>
          </a:p>
          <a:p>
            <a:endParaRPr lang="en-US" altLang="ko-KR" sz="5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BBD1D41-AE76-345D-0451-D2A1E708A5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7506" y="917326"/>
            <a:ext cx="1946689" cy="122297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F08ACC-177C-056E-1FE0-91191885EE7E}"/>
              </a:ext>
            </a:extLst>
          </p:cNvPr>
          <p:cNvSpPr/>
          <p:nvPr/>
        </p:nvSpPr>
        <p:spPr>
          <a:xfrm>
            <a:off x="5826560" y="737066"/>
            <a:ext cx="2303878" cy="14130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F4FE67-F8C2-9F61-87CB-85B1517B0FC0}"/>
              </a:ext>
            </a:extLst>
          </p:cNvPr>
          <p:cNvSpPr txBox="1"/>
          <p:nvPr/>
        </p:nvSpPr>
        <p:spPr>
          <a:xfrm>
            <a:off x="5786334" y="497106"/>
            <a:ext cx="3296757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경기도 에너지 소비의 세부현황을 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원별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</a:t>
            </a:r>
            <a:r>
              <a:rPr lang="en-US" altLang="ko-KR" sz="500" b="1" dirty="0"/>
              <a:t>/</a:t>
            </a:r>
            <a:r>
              <a:rPr lang="ko-KR" altLang="en-US" sz="500" b="1" dirty="0"/>
              <a:t>원별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을 살펴봅니다</a:t>
            </a:r>
            <a:r>
              <a:rPr lang="en-US" altLang="ko-KR" sz="500" b="1" dirty="0"/>
              <a:t>.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29627DC-F0B7-0EDE-505C-F0264DF9EE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708" r="57035" b="57084"/>
          <a:stretch/>
        </p:blipFill>
        <p:spPr>
          <a:xfrm>
            <a:off x="8101638" y="-2934423"/>
            <a:ext cx="1522093" cy="1728794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98126891-AFDD-5D09-347E-37856BF0C47F}"/>
              </a:ext>
            </a:extLst>
          </p:cNvPr>
          <p:cNvSpPr/>
          <p:nvPr/>
        </p:nvSpPr>
        <p:spPr>
          <a:xfrm>
            <a:off x="8112127" y="-2962536"/>
            <a:ext cx="1555211" cy="7427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9D5C013-2276-45DC-2DBA-52E6FE38250B}"/>
              </a:ext>
            </a:extLst>
          </p:cNvPr>
          <p:cNvSpPr/>
          <p:nvPr/>
        </p:nvSpPr>
        <p:spPr>
          <a:xfrm>
            <a:off x="8112127" y="-2192130"/>
            <a:ext cx="1555211" cy="7427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1246169-42EE-599D-C886-76DECB61CF1A}"/>
              </a:ext>
            </a:extLst>
          </p:cNvPr>
          <p:cNvSpPr txBox="1"/>
          <p:nvPr/>
        </p:nvSpPr>
        <p:spPr>
          <a:xfrm>
            <a:off x="5739392" y="2421450"/>
            <a:ext cx="3189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경기도 시군 에너지 소비 현황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A236D44-C250-0C97-BAC8-6E7989E3EE94}"/>
              </a:ext>
            </a:extLst>
          </p:cNvPr>
          <p:cNvSpPr txBox="1"/>
          <p:nvPr/>
        </p:nvSpPr>
        <p:spPr>
          <a:xfrm>
            <a:off x="7715720" y="4018729"/>
            <a:ext cx="15742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" b="1"/>
              <a:t>1</a:t>
            </a:r>
            <a:r>
              <a:rPr lang="ko-KR" altLang="en-US" sz="500" b="1" dirty="0"/>
              <a:t>인당 에너지사용량</a:t>
            </a:r>
            <a:endParaRPr lang="en-US" altLang="ko-KR" sz="5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91EAE95-B258-E174-D173-2387B8335FBE}"/>
              </a:ext>
            </a:extLst>
          </p:cNvPr>
          <p:cNvSpPr txBox="1"/>
          <p:nvPr/>
        </p:nvSpPr>
        <p:spPr>
          <a:xfrm>
            <a:off x="7715720" y="4746070"/>
            <a:ext cx="15742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" b="1" dirty="0"/>
              <a:t>GRDP</a:t>
            </a:r>
            <a:r>
              <a:rPr lang="ko-KR" altLang="en-US" sz="500" b="1" dirty="0"/>
              <a:t>당 에너지사용량</a:t>
            </a:r>
            <a:endParaRPr lang="en-US" altLang="ko-KR" sz="500" b="1" dirty="0"/>
          </a:p>
        </p:txBody>
      </p:sp>
      <p:pic>
        <p:nvPicPr>
          <p:cNvPr id="139" name="그림 138">
            <a:extLst>
              <a:ext uri="{FF2B5EF4-FFF2-40B4-BE49-F238E27FC236}">
                <a16:creationId xmlns:a16="http://schemas.microsoft.com/office/drawing/2014/main" id="{7FDCA822-E053-8046-31C1-9DB0CBC1E9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0951" y="7831165"/>
            <a:ext cx="1304028" cy="877651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9281B09B-0296-716B-4E50-AC033B91BB81}"/>
              </a:ext>
            </a:extLst>
          </p:cNvPr>
          <p:cNvSpPr txBox="1"/>
          <p:nvPr/>
        </p:nvSpPr>
        <p:spPr>
          <a:xfrm>
            <a:off x="5353375" y="7128856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시군별</a:t>
            </a:r>
            <a:r>
              <a:rPr lang="ko-KR" altLang="en-US" sz="1400" dirty="0"/>
              <a:t> 에너지 소비 현황</a:t>
            </a:r>
          </a:p>
        </p:txBody>
      </p:sp>
      <p:pic>
        <p:nvPicPr>
          <p:cNvPr id="141" name="그림 140">
            <a:extLst>
              <a:ext uri="{FF2B5EF4-FFF2-40B4-BE49-F238E27FC236}">
                <a16:creationId xmlns:a16="http://schemas.microsoft.com/office/drawing/2014/main" id="{3C76C0D0-EEB2-CADA-EE24-EAC1AC834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317" y="7792279"/>
            <a:ext cx="1512192" cy="1833073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CC5BD583-ECE5-0F63-246D-07F2596C9AD2}"/>
              </a:ext>
            </a:extLst>
          </p:cNvPr>
          <p:cNvSpPr txBox="1"/>
          <p:nvPr/>
        </p:nvSpPr>
        <p:spPr>
          <a:xfrm>
            <a:off x="5400317" y="7403560"/>
            <a:ext cx="2586207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각 </a:t>
            </a:r>
            <a:r>
              <a:rPr lang="ko-KR" altLang="en-US" sz="500" b="1" dirty="0" err="1"/>
              <a:t>시군별</a:t>
            </a:r>
            <a:r>
              <a:rPr lang="ko-KR" altLang="en-US" sz="500" b="1" dirty="0"/>
              <a:t> 기본 현황 및 에너지 소비 현황의 과거추이를 살펴봅니다</a:t>
            </a:r>
            <a:r>
              <a:rPr lang="en-US" altLang="ko-KR" sz="500" b="1" dirty="0"/>
              <a:t>.</a:t>
            </a:r>
          </a:p>
        </p:txBody>
      </p:sp>
      <p:pic>
        <p:nvPicPr>
          <p:cNvPr id="143" name="그림 142">
            <a:extLst>
              <a:ext uri="{FF2B5EF4-FFF2-40B4-BE49-F238E27FC236}">
                <a16:creationId xmlns:a16="http://schemas.microsoft.com/office/drawing/2014/main" id="{DFAEE507-9B68-2147-FC29-967F383210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3422" y="7852144"/>
            <a:ext cx="1512192" cy="853657"/>
          </a:xfrm>
          <a:prstGeom prst="rect">
            <a:avLst/>
          </a:prstGeom>
        </p:spPr>
      </p:pic>
      <p:pic>
        <p:nvPicPr>
          <p:cNvPr id="144" name="그림 143">
            <a:extLst>
              <a:ext uri="{FF2B5EF4-FFF2-40B4-BE49-F238E27FC236}">
                <a16:creationId xmlns:a16="http://schemas.microsoft.com/office/drawing/2014/main" id="{4DAF4C98-3065-7DDD-8F86-7DDEF89646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14866" y="8923869"/>
            <a:ext cx="1356324" cy="701121"/>
          </a:xfrm>
          <a:prstGeom prst="rect">
            <a:avLst/>
          </a:prstGeom>
        </p:spPr>
      </p:pic>
      <p:pic>
        <p:nvPicPr>
          <p:cNvPr id="145" name="그림 144">
            <a:extLst>
              <a:ext uri="{FF2B5EF4-FFF2-40B4-BE49-F238E27FC236}">
                <a16:creationId xmlns:a16="http://schemas.microsoft.com/office/drawing/2014/main" id="{3618EBA5-EBD5-1762-191F-62399502631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33422" y="8923869"/>
            <a:ext cx="1512192" cy="700203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FC441955-E1A1-05DD-94E3-D75B7C3D5703}"/>
              </a:ext>
            </a:extLst>
          </p:cNvPr>
          <p:cNvSpPr txBox="1"/>
          <p:nvPr/>
        </p:nvSpPr>
        <p:spPr>
          <a:xfrm>
            <a:off x="9794462" y="-2275419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슬라이드 </a:t>
            </a:r>
            <a:r>
              <a:rPr lang="en-US" altLang="ko-KR" sz="1400" dirty="0">
                <a:solidFill>
                  <a:srgbClr val="C00000"/>
                </a:solidFill>
              </a:rPr>
              <a:t>3~4 </a:t>
            </a:r>
            <a:r>
              <a:rPr lang="ko-KR" altLang="en-US" sz="1400" dirty="0">
                <a:solidFill>
                  <a:srgbClr val="C00000"/>
                </a:solidFill>
              </a:rPr>
              <a:t>참고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16E910-AD26-A167-45B2-7659211ED58F}"/>
              </a:ext>
            </a:extLst>
          </p:cNvPr>
          <p:cNvSpPr txBox="1"/>
          <p:nvPr/>
        </p:nvSpPr>
        <p:spPr>
          <a:xfrm>
            <a:off x="9794462" y="1069490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슬라이드 </a:t>
            </a:r>
            <a:r>
              <a:rPr lang="en-US" altLang="ko-KR" sz="1400" dirty="0">
                <a:solidFill>
                  <a:srgbClr val="C00000"/>
                </a:solidFill>
              </a:rPr>
              <a:t>7 </a:t>
            </a:r>
            <a:r>
              <a:rPr lang="ko-KR" altLang="en-US" sz="1400" dirty="0">
                <a:solidFill>
                  <a:srgbClr val="C00000"/>
                </a:solidFill>
              </a:rPr>
              <a:t>참고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C5FC044-F19A-214A-2F4C-C428E2B1EB13}"/>
              </a:ext>
            </a:extLst>
          </p:cNvPr>
          <p:cNvSpPr txBox="1"/>
          <p:nvPr/>
        </p:nvSpPr>
        <p:spPr>
          <a:xfrm>
            <a:off x="9794462" y="4079564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슬라이드 </a:t>
            </a:r>
            <a:r>
              <a:rPr lang="en-US" altLang="ko-KR" sz="1400" dirty="0">
                <a:solidFill>
                  <a:srgbClr val="C00000"/>
                </a:solidFill>
              </a:rPr>
              <a:t>9 </a:t>
            </a:r>
            <a:r>
              <a:rPr lang="ko-KR" altLang="en-US" sz="1400" dirty="0">
                <a:solidFill>
                  <a:srgbClr val="C00000"/>
                </a:solidFill>
              </a:rPr>
              <a:t>참고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6CAF473-9F93-840E-DF6C-CB4E37EA57A6}"/>
              </a:ext>
            </a:extLst>
          </p:cNvPr>
          <p:cNvSpPr txBox="1"/>
          <p:nvPr/>
        </p:nvSpPr>
        <p:spPr>
          <a:xfrm>
            <a:off x="10354057" y="8421668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슬라이드 </a:t>
            </a:r>
            <a:r>
              <a:rPr lang="en-US" altLang="ko-KR" sz="1400" dirty="0">
                <a:solidFill>
                  <a:srgbClr val="C00000"/>
                </a:solidFill>
              </a:rPr>
              <a:t>12 </a:t>
            </a:r>
            <a:r>
              <a:rPr lang="ko-KR" altLang="en-US" sz="1400" dirty="0">
                <a:solidFill>
                  <a:srgbClr val="C00000"/>
                </a:solidFill>
              </a:rPr>
              <a:t>참고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FC04E8-E23F-2AE0-061C-9062506463C3}"/>
              </a:ext>
            </a:extLst>
          </p:cNvPr>
          <p:cNvSpPr txBox="1"/>
          <p:nvPr/>
        </p:nvSpPr>
        <p:spPr>
          <a:xfrm>
            <a:off x="8555574" y="7707640"/>
            <a:ext cx="15742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" b="1" dirty="0"/>
              <a:t>1</a:t>
            </a:r>
            <a:r>
              <a:rPr lang="ko-KR" altLang="en-US" sz="500" b="1" dirty="0"/>
              <a:t>인당</a:t>
            </a:r>
            <a:r>
              <a:rPr lang="en-US" altLang="ko-KR" sz="500" b="1" dirty="0"/>
              <a:t> </a:t>
            </a:r>
            <a:r>
              <a:rPr lang="ko-KR" altLang="en-US" sz="500" b="1" dirty="0"/>
              <a:t>및 </a:t>
            </a:r>
            <a:r>
              <a:rPr lang="en-US" altLang="ko-KR" sz="500" b="1" dirty="0"/>
              <a:t>GRDP</a:t>
            </a:r>
            <a:r>
              <a:rPr lang="ko-KR" altLang="en-US" sz="500" b="1" dirty="0"/>
              <a:t>당 에너지사용량</a:t>
            </a:r>
            <a:endParaRPr lang="en-US" altLang="ko-KR" sz="500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A97DE33-8844-2A18-C761-34A2A5618B54}"/>
              </a:ext>
            </a:extLst>
          </p:cNvPr>
          <p:cNvSpPr txBox="1"/>
          <p:nvPr/>
        </p:nvSpPr>
        <p:spPr>
          <a:xfrm>
            <a:off x="8555574" y="8800634"/>
            <a:ext cx="15742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에너지원별 에너지사용량</a:t>
            </a:r>
            <a:endParaRPr lang="en-US" altLang="ko-KR" sz="500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C9928B6-1CAD-66E5-7FA1-E16D5CE39B86}"/>
              </a:ext>
            </a:extLst>
          </p:cNvPr>
          <p:cNvSpPr txBox="1"/>
          <p:nvPr/>
        </p:nvSpPr>
        <p:spPr>
          <a:xfrm>
            <a:off x="7032495" y="8800634"/>
            <a:ext cx="15742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부문별 에너지사용량</a:t>
            </a:r>
            <a:endParaRPr lang="en-US" altLang="ko-KR" sz="5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98E5DB-A354-0277-7936-973DA4E17FE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62537" y="745420"/>
            <a:ext cx="2224621" cy="19359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2B17A93-20EA-11FC-D947-1DAAAB488CB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25267" y="-929640"/>
            <a:ext cx="1808647" cy="118324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8C058D15-2B18-6B61-AD8F-27EC570B3490}"/>
              </a:ext>
            </a:extLst>
          </p:cNvPr>
          <p:cNvSpPr/>
          <p:nvPr/>
        </p:nvSpPr>
        <p:spPr>
          <a:xfrm>
            <a:off x="6572067" y="-1306883"/>
            <a:ext cx="2072418" cy="16028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A49D351-9F5A-F43A-0EBC-E90E3D5BB20B}"/>
              </a:ext>
            </a:extLst>
          </p:cNvPr>
          <p:cNvSpPr txBox="1"/>
          <p:nvPr/>
        </p:nvSpPr>
        <p:spPr>
          <a:xfrm>
            <a:off x="6530653" y="-1310113"/>
            <a:ext cx="211550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/>
              <a:t>시도별 에너지 소비 현황 추이</a:t>
            </a:r>
            <a:endParaRPr lang="en-US" altLang="ko-KR" sz="700" b="1" dirty="0"/>
          </a:p>
          <a:p>
            <a:r>
              <a:rPr lang="ko-KR" altLang="en-US" sz="500" b="1" dirty="0"/>
              <a:t>전국 </a:t>
            </a:r>
            <a:r>
              <a:rPr lang="en-US" altLang="ko-KR" sz="500" b="1" dirty="0"/>
              <a:t>17</a:t>
            </a:r>
            <a:r>
              <a:rPr lang="ko-KR" altLang="en-US" sz="500" b="1" dirty="0"/>
              <a:t>개 시도별 에너지 소비 현황 추이 </a:t>
            </a:r>
            <a:r>
              <a:rPr lang="en-US" altLang="ko-KR" sz="500" b="1" dirty="0"/>
              <a:t>(2011~2022)</a:t>
            </a:r>
            <a:r>
              <a:rPr lang="ko-KR" altLang="en-US" sz="500" b="1" dirty="0"/>
              <a:t>를 최종에너지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 측면에서 살펴봅니다</a:t>
            </a:r>
            <a:r>
              <a:rPr lang="en-US" altLang="ko-KR" sz="500" b="1" dirty="0"/>
              <a:t>.</a:t>
            </a: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71C8258C-430B-9B33-D631-E04DD74788D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25267" y="5839739"/>
            <a:ext cx="1808647" cy="1183243"/>
          </a:xfrm>
          <a:prstGeom prst="rect">
            <a:avLst/>
          </a:prstGeom>
        </p:spPr>
      </p:pic>
      <p:sp>
        <p:nvSpPr>
          <p:cNvPr id="91" name="직사각형 90">
            <a:extLst>
              <a:ext uri="{FF2B5EF4-FFF2-40B4-BE49-F238E27FC236}">
                <a16:creationId xmlns:a16="http://schemas.microsoft.com/office/drawing/2014/main" id="{29748C8F-DA99-A358-2294-E975B6276A4B}"/>
              </a:ext>
            </a:extLst>
          </p:cNvPr>
          <p:cNvSpPr/>
          <p:nvPr/>
        </p:nvSpPr>
        <p:spPr>
          <a:xfrm>
            <a:off x="6572067" y="5462496"/>
            <a:ext cx="2072418" cy="16028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23D4D57-FDDA-5391-31BB-16A9E08EEF95}"/>
              </a:ext>
            </a:extLst>
          </p:cNvPr>
          <p:cNvSpPr txBox="1"/>
          <p:nvPr/>
        </p:nvSpPr>
        <p:spPr>
          <a:xfrm>
            <a:off x="6530653" y="5459266"/>
            <a:ext cx="211550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 err="1"/>
              <a:t>시군별</a:t>
            </a:r>
            <a:r>
              <a:rPr lang="ko-KR" altLang="en-US" sz="700" b="1" dirty="0"/>
              <a:t> 에너지 소비 현황 추이</a:t>
            </a:r>
            <a:endParaRPr lang="en-US" altLang="ko-KR" sz="700" b="1" dirty="0"/>
          </a:p>
          <a:p>
            <a:r>
              <a:rPr lang="ko-KR" altLang="en-US" sz="500" b="1" dirty="0"/>
              <a:t>경기도 </a:t>
            </a:r>
            <a:r>
              <a:rPr lang="en-US" altLang="ko-KR" sz="500" b="1" dirty="0"/>
              <a:t>31</a:t>
            </a:r>
            <a:r>
              <a:rPr lang="ko-KR" altLang="en-US" sz="500" b="1" dirty="0"/>
              <a:t>개 </a:t>
            </a:r>
            <a:r>
              <a:rPr lang="ko-KR" altLang="en-US" sz="500" b="1" dirty="0" err="1"/>
              <a:t>시군별</a:t>
            </a:r>
            <a:r>
              <a:rPr lang="ko-KR" altLang="en-US" sz="500" b="1" dirty="0"/>
              <a:t> 에너지 소비 현황 추이 </a:t>
            </a:r>
            <a:r>
              <a:rPr lang="en-US" altLang="ko-KR" sz="500" b="1" dirty="0"/>
              <a:t>(2019~2022)</a:t>
            </a:r>
            <a:r>
              <a:rPr lang="ko-KR" altLang="en-US" sz="500" b="1" dirty="0"/>
              <a:t>를 최종에너지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 측면에서 살펴봅니다</a:t>
            </a:r>
            <a:r>
              <a:rPr lang="en-US" altLang="ko-KR" sz="500" b="1" dirty="0"/>
              <a:t>.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745F623-1E5F-020D-BFA8-1A6CB3F8CBE8}"/>
              </a:ext>
            </a:extLst>
          </p:cNvPr>
          <p:cNvSpPr txBox="1"/>
          <p:nvPr/>
        </p:nvSpPr>
        <p:spPr>
          <a:xfrm>
            <a:off x="9794462" y="-678928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슬라이드 </a:t>
            </a:r>
            <a:r>
              <a:rPr lang="en-US" altLang="ko-KR" sz="1400" dirty="0">
                <a:solidFill>
                  <a:srgbClr val="C00000"/>
                </a:solidFill>
              </a:rPr>
              <a:t>5 </a:t>
            </a:r>
            <a:r>
              <a:rPr lang="ko-KR" altLang="en-US" sz="1400" dirty="0">
                <a:solidFill>
                  <a:srgbClr val="C00000"/>
                </a:solidFill>
              </a:rPr>
              <a:t>참고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41EB07A-4097-A32D-6402-AC90C5C6081E}"/>
              </a:ext>
            </a:extLst>
          </p:cNvPr>
          <p:cNvSpPr txBox="1"/>
          <p:nvPr/>
        </p:nvSpPr>
        <p:spPr>
          <a:xfrm>
            <a:off x="9794462" y="5959386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슬라이드 </a:t>
            </a:r>
            <a:r>
              <a:rPr lang="en-US" altLang="ko-KR" sz="1400" dirty="0">
                <a:solidFill>
                  <a:srgbClr val="C00000"/>
                </a:solidFill>
              </a:rPr>
              <a:t>10 </a:t>
            </a:r>
            <a:r>
              <a:rPr lang="ko-KR" altLang="en-US" sz="1400" dirty="0">
                <a:solidFill>
                  <a:srgbClr val="C00000"/>
                </a:solidFill>
              </a:rPr>
              <a:t>참고</a:t>
            </a: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727B256F-0D46-FC4C-E8FD-DDEDB33ACE3D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6135103" y="-3767682"/>
            <a:ext cx="3865848" cy="612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D1003D-C912-6F75-C382-B751E5275156}"/>
              </a:ext>
            </a:extLst>
          </p:cNvPr>
          <p:cNvSpPr/>
          <p:nvPr/>
        </p:nvSpPr>
        <p:spPr>
          <a:xfrm>
            <a:off x="10000951" y="-3858549"/>
            <a:ext cx="1849152" cy="1817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에너지 소비 현황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91430D-4599-96AA-9F9C-126F7B58C1A8}"/>
              </a:ext>
            </a:extLst>
          </p:cNvPr>
          <p:cNvSpPr/>
          <p:nvPr/>
        </p:nvSpPr>
        <p:spPr>
          <a:xfrm>
            <a:off x="5887506" y="-3797710"/>
            <a:ext cx="247597" cy="1826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7C1B9A-54DE-FF26-FD07-F742E106F2BA}"/>
              </a:ext>
            </a:extLst>
          </p:cNvPr>
          <p:cNvSpPr txBox="1"/>
          <p:nvPr/>
        </p:nvSpPr>
        <p:spPr>
          <a:xfrm>
            <a:off x="9947131" y="-4715615"/>
            <a:ext cx="1609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C00000"/>
                </a:solidFill>
              </a:rPr>
              <a:t>수정사항</a:t>
            </a:r>
            <a:endParaRPr lang="en-US" altLang="ko-KR" sz="2800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4924AA-C023-FE75-D218-43771E27ADC1}"/>
              </a:ext>
            </a:extLst>
          </p:cNvPr>
          <p:cNvSpPr txBox="1"/>
          <p:nvPr/>
        </p:nvSpPr>
        <p:spPr>
          <a:xfrm>
            <a:off x="10077466" y="-3676816"/>
            <a:ext cx="160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이름변경</a:t>
            </a:r>
            <a:endParaRPr lang="en-US" altLang="ko-KR" dirty="0">
              <a:solidFill>
                <a:srgbClr val="C00000"/>
              </a:solidFill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46F17323-B909-C02C-A702-03BE4E620488}"/>
              </a:ext>
            </a:extLst>
          </p:cNvPr>
          <p:cNvSpPr/>
          <p:nvPr/>
        </p:nvSpPr>
        <p:spPr>
          <a:xfrm>
            <a:off x="3135593" y="268424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E43DEDB-2AA0-0B65-6F2A-9D7A632DA1C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6681944" y="-281870"/>
            <a:ext cx="9906000" cy="6200650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10762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F10FE0B6-2092-A288-8A9D-3BB303A2F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012CC6-F536-C914-A9D1-0440E965701F}"/>
              </a:ext>
            </a:extLst>
          </p:cNvPr>
          <p:cNvSpPr txBox="1"/>
          <p:nvPr/>
        </p:nvSpPr>
        <p:spPr>
          <a:xfrm>
            <a:off x="1819945" y="2953677"/>
            <a:ext cx="7247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시도별 에너지 소비 현황</a:t>
            </a:r>
            <a:endParaRPr lang="en-US" altLang="ko-KR" sz="40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전국 </a:t>
            </a:r>
            <a:r>
              <a:rPr lang="en-US" altLang="ko-KR" sz="2400" dirty="0"/>
              <a:t>17</a:t>
            </a:r>
            <a:r>
              <a:rPr lang="ko-KR" altLang="en-US" sz="2400" dirty="0"/>
              <a:t>개 시도 중 경기도를 평가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052007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444B4-4003-B5F1-78A3-89A941590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E52A14-8E57-1DA2-6D7B-63D5199618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6</a:t>
            </a:fld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23DD8AB-38C4-5735-6318-A2C24C29D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48" y="1554835"/>
            <a:ext cx="3459272" cy="217323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6A7090-C93F-1C62-65F8-3E914A47A694}"/>
              </a:ext>
            </a:extLst>
          </p:cNvPr>
          <p:cNvSpPr/>
          <p:nvPr/>
        </p:nvSpPr>
        <p:spPr>
          <a:xfrm>
            <a:off x="472649" y="3962507"/>
            <a:ext cx="3459272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https://echarts.apache.org/examples/en/editor.html?c=treemap-sunburst-transition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222570-7D45-A77C-FEF9-E97CDF07F009}"/>
              </a:ext>
            </a:extLst>
          </p:cNvPr>
          <p:cNvSpPr/>
          <p:nvPr/>
        </p:nvSpPr>
        <p:spPr>
          <a:xfrm>
            <a:off x="468343" y="4757391"/>
            <a:ext cx="3462898" cy="2814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I-5</a:t>
            </a:r>
            <a:endParaRPr lang="ko-KR" altLang="en-US" sz="12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8FCB797-7F1E-5AC3-6C57-57D7B5E88C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708" r="57035" b="57084"/>
          <a:stretch/>
        </p:blipFill>
        <p:spPr>
          <a:xfrm>
            <a:off x="4517043" y="1588307"/>
            <a:ext cx="2914075" cy="3309808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4CE0283F-1024-093C-F78E-6B66BA7C9575}"/>
              </a:ext>
            </a:extLst>
          </p:cNvPr>
          <p:cNvSpPr/>
          <p:nvPr/>
        </p:nvSpPr>
        <p:spPr>
          <a:xfrm>
            <a:off x="7608420" y="4291661"/>
            <a:ext cx="4108537" cy="8052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I-1 </a:t>
            </a:r>
            <a:br>
              <a:rPr lang="en-US" altLang="ko-KR" sz="1200" dirty="0"/>
            </a:br>
            <a:r>
              <a:rPr lang="en-US" altLang="ko-KR" sz="1200" dirty="0"/>
              <a:t>GRDP</a:t>
            </a:r>
            <a:r>
              <a:rPr lang="ko-KR" altLang="en-US" sz="1200" dirty="0"/>
              <a:t>당 최종에너지소비</a:t>
            </a:r>
            <a:r>
              <a:rPr lang="en-US" altLang="ko-KR" sz="1200" dirty="0"/>
              <a:t>(Q</a:t>
            </a:r>
            <a:r>
              <a:rPr lang="ko-KR" altLang="en-US" sz="1200" dirty="0"/>
              <a:t>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E1D2728-53AB-D7D8-C859-B2183B5DC487}"/>
              </a:ext>
            </a:extLst>
          </p:cNvPr>
          <p:cNvSpPr/>
          <p:nvPr/>
        </p:nvSpPr>
        <p:spPr>
          <a:xfrm>
            <a:off x="7608419" y="2345994"/>
            <a:ext cx="4108537" cy="8052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I-1 </a:t>
            </a:r>
            <a:br>
              <a:rPr lang="en-US" altLang="ko-KR" sz="1200" dirty="0"/>
            </a:br>
            <a:r>
              <a:rPr lang="en-US" altLang="ko-KR" sz="1200" dirty="0"/>
              <a:t>1</a:t>
            </a:r>
            <a:r>
              <a:rPr lang="ko-KR" altLang="en-US" sz="1200" dirty="0"/>
              <a:t>인당 최종에너지 소비</a:t>
            </a:r>
            <a:r>
              <a:rPr lang="en-US" altLang="ko-KR" sz="1200" dirty="0"/>
              <a:t>(L</a:t>
            </a:r>
            <a:r>
              <a:rPr lang="ko-KR" altLang="en-US" sz="1200" dirty="0"/>
              <a:t>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6" name="아래쪽 화살표 3">
            <a:extLst>
              <a:ext uri="{FF2B5EF4-FFF2-40B4-BE49-F238E27FC236}">
                <a16:creationId xmlns:a16="http://schemas.microsoft.com/office/drawing/2014/main" id="{D5BECC1C-7B11-B789-5CB4-43215DFF4D9D}"/>
              </a:ext>
            </a:extLst>
          </p:cNvPr>
          <p:cNvSpPr/>
          <p:nvPr/>
        </p:nvSpPr>
        <p:spPr>
          <a:xfrm>
            <a:off x="5327565" y="5182681"/>
            <a:ext cx="464820" cy="397062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7B8C395-6FB9-C5B5-E9C2-38E911762704}"/>
              </a:ext>
            </a:extLst>
          </p:cNvPr>
          <p:cNvSpPr/>
          <p:nvPr/>
        </p:nvSpPr>
        <p:spPr>
          <a:xfrm>
            <a:off x="3990595" y="5665553"/>
            <a:ext cx="4108537" cy="8052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링크</a:t>
            </a:r>
            <a:r>
              <a:rPr lang="en-US" altLang="ko-KR" sz="1200" dirty="0"/>
              <a:t>] </a:t>
            </a:r>
            <a:r>
              <a:rPr lang="ko-KR" altLang="en-US" sz="1200" dirty="0" err="1"/>
              <a:t>지역에너지</a:t>
            </a:r>
            <a:r>
              <a:rPr lang="ko-KR" altLang="en-US" sz="1200" dirty="0"/>
              <a:t> 통계연보</a:t>
            </a:r>
            <a:br>
              <a:rPr lang="en-US" altLang="ko-KR" sz="1200" dirty="0"/>
            </a:br>
            <a:r>
              <a:rPr lang="en-US" altLang="ko-KR" sz="1200" dirty="0"/>
              <a:t>https://www.kesis.net/sub/sub_0003.jsp?M_MENU_ID=M_M_002&amp;S_MENU_ID=S_M_013</a:t>
            </a:r>
            <a:endParaRPr lang="ko-KR" altLang="en-US" sz="12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83D6650-AA0B-0E5F-BE79-DC3B548EE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569" y="1060938"/>
            <a:ext cx="4499305" cy="4181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01A1798-4FEE-94D1-33EA-486F8A76B848}"/>
              </a:ext>
            </a:extLst>
          </p:cNvPr>
          <p:cNvSpPr/>
          <p:nvPr/>
        </p:nvSpPr>
        <p:spPr>
          <a:xfrm>
            <a:off x="7608419" y="1554835"/>
            <a:ext cx="4108537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https://echarts.apache.org/examples/en/editor.html?c=bar-race-country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7FF1BE-A4D1-3448-945C-D9847F924088}"/>
              </a:ext>
            </a:extLst>
          </p:cNvPr>
          <p:cNvSpPr/>
          <p:nvPr/>
        </p:nvSpPr>
        <p:spPr>
          <a:xfrm>
            <a:off x="7608419" y="3500009"/>
            <a:ext cx="4108537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https://echarts.apache.org/examples/en/editor.html?c=bar-race-country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C5BC7-C8D1-2C7C-B87E-2E0AAAB49B35}"/>
              </a:ext>
            </a:extLst>
          </p:cNvPr>
          <p:cNvSpPr txBox="1"/>
          <p:nvPr/>
        </p:nvSpPr>
        <p:spPr>
          <a:xfrm>
            <a:off x="234569" y="538266"/>
            <a:ext cx="211550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/>
              <a:t>전국대비 경기도 에너지 소비 현황</a:t>
            </a:r>
            <a:endParaRPr lang="en-US" altLang="ko-KR" sz="700" b="1" dirty="0"/>
          </a:p>
          <a:p>
            <a:r>
              <a:rPr lang="ko-KR" altLang="en-US" sz="500" b="1" dirty="0"/>
              <a:t>전국 </a:t>
            </a:r>
            <a:r>
              <a:rPr lang="en-US" altLang="ko-KR" sz="500" b="1" dirty="0"/>
              <a:t>17</a:t>
            </a:r>
            <a:r>
              <a:rPr lang="ko-KR" altLang="en-US" sz="500" b="1" dirty="0"/>
              <a:t>개 시도별 에너지 소비현황을 최종에너지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 측면에서 살펴봅니다</a:t>
            </a:r>
            <a:r>
              <a:rPr lang="en-US" altLang="ko-KR" sz="500" b="1" dirty="0"/>
              <a:t>.</a:t>
            </a:r>
          </a:p>
          <a:p>
            <a:endParaRPr lang="en-US" altLang="ko-KR" sz="5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E25EAD-4632-4CA3-0552-27148F390E24}"/>
              </a:ext>
            </a:extLst>
          </p:cNvPr>
          <p:cNvSpPr txBox="1"/>
          <p:nvPr/>
        </p:nvSpPr>
        <p:spPr>
          <a:xfrm>
            <a:off x="234569" y="65971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시도별 에너지 소비 현황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54C8B5-BB6A-45DE-896E-22803F5F8C8C}"/>
              </a:ext>
            </a:extLst>
          </p:cNvPr>
          <p:cNvSpPr txBox="1"/>
          <p:nvPr/>
        </p:nvSpPr>
        <p:spPr>
          <a:xfrm>
            <a:off x="281511" y="292045"/>
            <a:ext cx="32967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" b="1" dirty="0"/>
              <a:t>1</a:t>
            </a:r>
            <a:r>
              <a:rPr lang="ko-KR" altLang="en-US" sz="500" b="1" dirty="0"/>
              <a:t>인당 및 </a:t>
            </a:r>
            <a:r>
              <a:rPr lang="en-US" altLang="ko-KR" sz="500" b="1" dirty="0"/>
              <a:t>GRDP</a:t>
            </a:r>
            <a:r>
              <a:rPr lang="ko-KR" altLang="en-US" sz="500" b="1" dirty="0"/>
              <a:t>당 에너지 소비현황 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오른쪽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을 살펴봅니다</a:t>
            </a:r>
            <a:r>
              <a:rPr lang="en-US" altLang="ko-KR" sz="500" b="1" dirty="0"/>
              <a:t>.</a:t>
            </a:r>
          </a:p>
          <a:p>
            <a:endParaRPr lang="en-US" altLang="ko-KR" sz="500" b="1" dirty="0"/>
          </a:p>
        </p:txBody>
      </p:sp>
    </p:spTree>
    <p:extLst>
      <p:ext uri="{BB962C8B-B14F-4D97-AF65-F5344CB8AC3E}">
        <p14:creationId xmlns:p14="http://schemas.microsoft.com/office/powerpoint/2010/main" val="4051915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>
            <a:extLst>
              <a:ext uri="{FF2B5EF4-FFF2-40B4-BE49-F238E27FC236}">
                <a16:creationId xmlns:a16="http://schemas.microsoft.com/office/drawing/2014/main" id="{01C60341-3B58-4FCD-0925-BB5BA330BB77}"/>
              </a:ext>
            </a:extLst>
          </p:cNvPr>
          <p:cNvSpPr/>
          <p:nvPr/>
        </p:nvSpPr>
        <p:spPr>
          <a:xfrm>
            <a:off x="964293" y="135918"/>
            <a:ext cx="1129247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최종에너지 </a:t>
            </a:r>
            <a:endParaRPr lang="en-US" altLang="ko-KR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A7A35C0-5335-37CE-6526-FF4B0B81E55A}"/>
              </a:ext>
            </a:extLst>
          </p:cNvPr>
          <p:cNvSpPr/>
          <p:nvPr/>
        </p:nvSpPr>
        <p:spPr>
          <a:xfrm>
            <a:off x="2135039" y="135918"/>
            <a:ext cx="719374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 </a:t>
            </a:r>
            <a:endParaRPr lang="en-US" altLang="ko-KR" sz="12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2899976" y="135918"/>
            <a:ext cx="100859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에너지원별</a:t>
            </a:r>
            <a:endParaRPr lang="en-US" altLang="ko-KR" sz="12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4BF5B8E-1340-4590-DBFF-6AB6BA63C2FB}"/>
              </a:ext>
            </a:extLst>
          </p:cNvPr>
          <p:cNvSpPr/>
          <p:nvPr/>
        </p:nvSpPr>
        <p:spPr>
          <a:xfrm>
            <a:off x="382615" y="135918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연도</a:t>
            </a:r>
            <a:endParaRPr lang="en-US" altLang="ko-KR" sz="1200" dirty="0"/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052E91EF-07CE-2392-BFF9-ABF14EB3C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15" y="487405"/>
            <a:ext cx="4001414" cy="2483334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01C60341-3B58-4FCD-0925-BB5BA330BB77}"/>
              </a:ext>
            </a:extLst>
          </p:cNvPr>
          <p:cNvSpPr/>
          <p:nvPr/>
        </p:nvSpPr>
        <p:spPr>
          <a:xfrm>
            <a:off x="6388909" y="135918"/>
            <a:ext cx="1129247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최종에너지 </a:t>
            </a:r>
            <a:endParaRPr lang="en-US" altLang="ko-KR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A7A35C0-5335-37CE-6526-FF4B0B81E55A}"/>
              </a:ext>
            </a:extLst>
          </p:cNvPr>
          <p:cNvSpPr/>
          <p:nvPr/>
        </p:nvSpPr>
        <p:spPr>
          <a:xfrm>
            <a:off x="7559655" y="135918"/>
            <a:ext cx="719374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 </a:t>
            </a:r>
            <a:endParaRPr lang="en-US" altLang="ko-KR" sz="12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8324592" y="135918"/>
            <a:ext cx="1008590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에너지원별</a:t>
            </a:r>
            <a:endParaRPr lang="en-US" altLang="ko-KR" sz="12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4BF5B8E-1340-4590-DBFF-6AB6BA63C2FB}"/>
              </a:ext>
            </a:extLst>
          </p:cNvPr>
          <p:cNvSpPr/>
          <p:nvPr/>
        </p:nvSpPr>
        <p:spPr>
          <a:xfrm>
            <a:off x="5807231" y="135918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연도</a:t>
            </a:r>
            <a:endParaRPr lang="en-US" altLang="ko-KR" sz="1200" dirty="0"/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75C40BED-7973-F743-E999-F8505F875C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143"/>
          <a:stretch/>
        </p:blipFill>
        <p:spPr>
          <a:xfrm>
            <a:off x="5612207" y="488465"/>
            <a:ext cx="3811897" cy="2610287"/>
          </a:xfrm>
          <a:prstGeom prst="rect">
            <a:avLst/>
          </a:prstGeom>
        </p:spPr>
      </p:pic>
      <p:sp>
        <p:nvSpPr>
          <p:cNvPr id="103" name="직사각형 102"/>
          <p:cNvSpPr/>
          <p:nvPr/>
        </p:nvSpPr>
        <p:spPr>
          <a:xfrm>
            <a:off x="383163" y="3328584"/>
            <a:ext cx="4000866" cy="76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https://echarts.apache.org/examples/en/editor.html?c=treemap-disk</a:t>
            </a:r>
            <a:endParaRPr lang="ko-KR" altLang="en-US" sz="1200" dirty="0"/>
          </a:p>
        </p:txBody>
      </p:sp>
      <p:sp>
        <p:nvSpPr>
          <p:cNvPr id="104" name="직사각형 103"/>
          <p:cNvSpPr/>
          <p:nvPr/>
        </p:nvSpPr>
        <p:spPr>
          <a:xfrm>
            <a:off x="5807230" y="3328584"/>
            <a:ext cx="3616873" cy="76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https://echarts.apache.org/examples/en/editor.html?c=treemap-disk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382615" y="4186080"/>
            <a:ext cx="4001414" cy="2626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I-7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5807231" y="4186080"/>
            <a:ext cx="3616872" cy="2626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03707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CA85596-BF7F-3B9C-644F-E0D962DBD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356" y="1022213"/>
            <a:ext cx="5227052" cy="34196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DAB908-8E6F-C648-590B-3F17B3F684B4}"/>
              </a:ext>
            </a:extLst>
          </p:cNvPr>
          <p:cNvSpPr txBox="1"/>
          <p:nvPr/>
        </p:nvSpPr>
        <p:spPr>
          <a:xfrm>
            <a:off x="1716356" y="964182"/>
            <a:ext cx="368697" cy="1692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500" b="1" dirty="0"/>
              <a:t>KTOE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FBC44B-3D4D-D84D-EFC2-B0FDCFE64C9D}"/>
              </a:ext>
            </a:extLst>
          </p:cNvPr>
          <p:cNvSpPr/>
          <p:nvPr/>
        </p:nvSpPr>
        <p:spPr>
          <a:xfrm>
            <a:off x="468343" y="4757391"/>
            <a:ext cx="3462898" cy="2814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I-5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EBD2DA-2D81-6EF5-82C3-16C5A4E44B0D}"/>
              </a:ext>
            </a:extLst>
          </p:cNvPr>
          <p:cNvSpPr/>
          <p:nvPr/>
        </p:nvSpPr>
        <p:spPr>
          <a:xfrm>
            <a:off x="468343" y="6039745"/>
            <a:ext cx="4108537" cy="8052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I-1 </a:t>
            </a:r>
            <a:br>
              <a:rPr lang="en-US" altLang="ko-KR" sz="1200" dirty="0"/>
            </a:br>
            <a:r>
              <a:rPr lang="en-US" altLang="ko-KR" sz="1200" dirty="0"/>
              <a:t>GRDP</a:t>
            </a:r>
            <a:r>
              <a:rPr lang="ko-KR" altLang="en-US" sz="1200" dirty="0"/>
              <a:t>당 최종에너지소비</a:t>
            </a:r>
            <a:r>
              <a:rPr lang="en-US" altLang="ko-KR" sz="1200" dirty="0"/>
              <a:t>(Q</a:t>
            </a:r>
            <a:r>
              <a:rPr lang="ko-KR" altLang="en-US" sz="1200" dirty="0"/>
              <a:t>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5BEEC3-E259-AC25-4AB4-B5E223F66505}"/>
              </a:ext>
            </a:extLst>
          </p:cNvPr>
          <p:cNvSpPr/>
          <p:nvPr/>
        </p:nvSpPr>
        <p:spPr>
          <a:xfrm>
            <a:off x="468343" y="5096871"/>
            <a:ext cx="4108537" cy="8052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I-1 </a:t>
            </a:r>
            <a:br>
              <a:rPr lang="en-US" altLang="ko-KR" sz="1200" dirty="0"/>
            </a:br>
            <a:r>
              <a:rPr lang="en-US" altLang="ko-KR" sz="1200" dirty="0"/>
              <a:t>1</a:t>
            </a:r>
            <a:r>
              <a:rPr lang="ko-KR" altLang="en-US" sz="1200" dirty="0"/>
              <a:t>인당 최종에너지 소비</a:t>
            </a:r>
            <a:r>
              <a:rPr lang="en-US" altLang="ko-KR" sz="1200" dirty="0"/>
              <a:t>(L</a:t>
            </a:r>
            <a:r>
              <a:rPr lang="ko-KR" altLang="en-US" sz="1200" dirty="0"/>
              <a:t>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41F9FF-4223-5BD0-1E72-1315604D9049}"/>
              </a:ext>
            </a:extLst>
          </p:cNvPr>
          <p:cNvSpPr/>
          <p:nvPr/>
        </p:nvSpPr>
        <p:spPr>
          <a:xfrm>
            <a:off x="5178948" y="5096871"/>
            <a:ext cx="2494769" cy="12475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https://echarts.apache.org/examples/en/editor.html?c=line-race</a:t>
            </a:r>
            <a:endParaRPr lang="ko-KR" altLang="en-US" sz="1200" dirty="0"/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8950CE47-F5F9-713A-13E4-DD7264B1157B}"/>
              </a:ext>
            </a:extLst>
          </p:cNvPr>
          <p:cNvSpPr/>
          <p:nvPr/>
        </p:nvSpPr>
        <p:spPr>
          <a:xfrm>
            <a:off x="3802137" y="-540345"/>
            <a:ext cx="5946969" cy="1106779"/>
          </a:xfrm>
          <a:prstGeom prst="wedgeRectCallout">
            <a:avLst>
              <a:gd name="adj1" fmla="val -24907"/>
              <a:gd name="adj2" fmla="val 71714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참고사항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2011</a:t>
            </a:r>
            <a:r>
              <a:rPr lang="ko-KR" altLang="en-US" sz="1100" dirty="0">
                <a:solidFill>
                  <a:schemeClr val="tx1"/>
                </a:solidFill>
              </a:rPr>
              <a:t>년부터 </a:t>
            </a:r>
            <a:r>
              <a:rPr lang="en-US" altLang="ko-KR" sz="1100" dirty="0">
                <a:solidFill>
                  <a:schemeClr val="tx1"/>
                </a:solidFill>
              </a:rPr>
              <a:t>2022</a:t>
            </a:r>
            <a:r>
              <a:rPr lang="ko-KR" altLang="en-US" sz="1100" dirty="0">
                <a:solidFill>
                  <a:schemeClr val="tx1"/>
                </a:solidFill>
              </a:rPr>
              <a:t>년까지 데이터가 있습니다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     2011-2013</a:t>
            </a:r>
            <a:r>
              <a:rPr lang="ko-KR" altLang="en-US" sz="1100" dirty="0">
                <a:solidFill>
                  <a:schemeClr val="tx1"/>
                </a:solidFill>
              </a:rPr>
              <a:t>년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세종이 없고 </a:t>
            </a:r>
            <a:r>
              <a:rPr lang="en-US" altLang="ko-KR" sz="1100" dirty="0">
                <a:solidFill>
                  <a:schemeClr val="tx1"/>
                </a:solidFill>
              </a:rPr>
              <a:t>16</a:t>
            </a:r>
            <a:r>
              <a:rPr lang="ko-KR" altLang="en-US" sz="1100" dirty="0">
                <a:solidFill>
                  <a:schemeClr val="tx1"/>
                </a:solidFill>
              </a:rPr>
              <a:t>개 시도</a:t>
            </a:r>
            <a:r>
              <a:rPr lang="en-US" altLang="ko-KR" sz="1100" dirty="0">
                <a:solidFill>
                  <a:schemeClr val="tx1"/>
                </a:solidFill>
              </a:rPr>
              <a:t>, 2014-2022</a:t>
            </a:r>
            <a:r>
              <a:rPr lang="ko-KR" altLang="en-US" sz="1100" dirty="0">
                <a:solidFill>
                  <a:schemeClr val="tx1"/>
                </a:solidFill>
              </a:rPr>
              <a:t>년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세종 포함 </a:t>
            </a:r>
            <a:r>
              <a:rPr lang="en-US" altLang="ko-KR" sz="1100" dirty="0">
                <a:solidFill>
                  <a:schemeClr val="tx1"/>
                </a:solidFill>
              </a:rPr>
              <a:t>17</a:t>
            </a:r>
            <a:r>
              <a:rPr lang="ko-KR" altLang="en-US" sz="1100" dirty="0">
                <a:solidFill>
                  <a:schemeClr val="tx1"/>
                </a:solidFill>
              </a:rPr>
              <a:t>개 시도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17</a:t>
            </a:r>
            <a:r>
              <a:rPr lang="ko-KR" altLang="en-US" sz="1100" dirty="0">
                <a:solidFill>
                  <a:schemeClr val="tx1"/>
                </a:solidFill>
              </a:rPr>
              <a:t>개의 선이 </a:t>
            </a:r>
            <a:r>
              <a:rPr lang="ko-KR" altLang="en-US" sz="1100" dirty="0" err="1">
                <a:solidFill>
                  <a:schemeClr val="tx1"/>
                </a:solidFill>
              </a:rPr>
              <a:t>생길텐데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경기도는 눈에 띄었으면 좋겠음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228600" indent="-228600" algn="just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그래프 옵션이 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가지 였으면 좋겠음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최종에너지소비</a:t>
            </a:r>
            <a:r>
              <a:rPr lang="en-US" altLang="ko-KR" sz="1100" dirty="0">
                <a:solidFill>
                  <a:schemeClr val="tx1"/>
                </a:solidFill>
              </a:rPr>
              <a:t>, 1</a:t>
            </a:r>
            <a:r>
              <a:rPr lang="ko-KR" altLang="en-US" sz="1100" dirty="0">
                <a:solidFill>
                  <a:schemeClr val="tx1"/>
                </a:solidFill>
              </a:rPr>
              <a:t>인당 에너지 소비</a:t>
            </a:r>
            <a:r>
              <a:rPr lang="en-US" altLang="ko-KR" sz="1100" dirty="0">
                <a:solidFill>
                  <a:schemeClr val="tx1"/>
                </a:solidFill>
              </a:rPr>
              <a:t>, GRDP</a:t>
            </a:r>
            <a:r>
              <a:rPr lang="ko-KR" altLang="en-US" sz="1100" dirty="0">
                <a:solidFill>
                  <a:schemeClr val="tx1"/>
                </a:solidFill>
              </a:rPr>
              <a:t>당 에너지 소비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03F304-4CD6-41C4-456D-23AA3622048B}"/>
              </a:ext>
            </a:extLst>
          </p:cNvPr>
          <p:cNvSpPr txBox="1"/>
          <p:nvPr/>
        </p:nvSpPr>
        <p:spPr>
          <a:xfrm>
            <a:off x="468343" y="197327"/>
            <a:ext cx="211550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/>
              <a:t>시도별 에너지 소비 현황 추이</a:t>
            </a:r>
            <a:endParaRPr lang="en-US" altLang="ko-KR" sz="700" b="1" dirty="0"/>
          </a:p>
          <a:p>
            <a:r>
              <a:rPr lang="ko-KR" altLang="en-US" sz="500" b="1" dirty="0"/>
              <a:t>전국 </a:t>
            </a:r>
            <a:r>
              <a:rPr lang="en-US" altLang="ko-KR" sz="500" b="1" dirty="0"/>
              <a:t>17</a:t>
            </a:r>
            <a:r>
              <a:rPr lang="ko-KR" altLang="en-US" sz="500" b="1" dirty="0"/>
              <a:t>개 시도별 에너지 소비 현황 추이 </a:t>
            </a:r>
            <a:r>
              <a:rPr lang="en-US" altLang="ko-KR" sz="500" b="1" dirty="0"/>
              <a:t>(2011~2022)</a:t>
            </a:r>
            <a:r>
              <a:rPr lang="ko-KR" altLang="en-US" sz="500" b="1" dirty="0"/>
              <a:t>를 최종에너지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 측면에서 살펴봅니다</a:t>
            </a:r>
            <a:r>
              <a:rPr lang="en-US" altLang="ko-KR" sz="500" b="1" dirty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3590B1-8C60-7B76-4EA0-10C1501CA87E}"/>
              </a:ext>
            </a:extLst>
          </p:cNvPr>
          <p:cNvSpPr/>
          <p:nvPr/>
        </p:nvSpPr>
        <p:spPr>
          <a:xfrm>
            <a:off x="2522611" y="850321"/>
            <a:ext cx="14086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최종에너지 소비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291EDD-1B6D-1747-4F5E-1DEE50303A39}"/>
              </a:ext>
            </a:extLst>
          </p:cNvPr>
          <p:cNvSpPr/>
          <p:nvPr/>
        </p:nvSpPr>
        <p:spPr>
          <a:xfrm>
            <a:off x="4028694" y="850321"/>
            <a:ext cx="14086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인당 에너지 소비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8C3510-3F75-F6ED-300B-3ED1008C5122}"/>
              </a:ext>
            </a:extLst>
          </p:cNvPr>
          <p:cNvSpPr/>
          <p:nvPr/>
        </p:nvSpPr>
        <p:spPr>
          <a:xfrm>
            <a:off x="5511531" y="850321"/>
            <a:ext cx="15293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GRDP</a:t>
            </a:r>
            <a:r>
              <a:rPr lang="ko-KR" altLang="en-US" sz="1200" dirty="0">
                <a:solidFill>
                  <a:schemeClr val="tx1"/>
                </a:solidFill>
              </a:rPr>
              <a:t>당 에너지 소비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389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4411</TotalTime>
  <Words>1339</Words>
  <Application>Microsoft Office PowerPoint</Application>
  <PresentationFormat>A4 용지(210x297mm)</PresentationFormat>
  <Paragraphs>213</Paragraphs>
  <Slides>16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HY신명조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전 승호</cp:lastModifiedBy>
  <cp:revision>356</cp:revision>
  <dcterms:created xsi:type="dcterms:W3CDTF">2021-05-17T05:54:11Z</dcterms:created>
  <dcterms:modified xsi:type="dcterms:W3CDTF">2025-02-20T04:12:32Z</dcterms:modified>
</cp:coreProperties>
</file>