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280" r:id="rId2"/>
    <p:sldId id="282" r:id="rId3"/>
    <p:sldId id="284" r:id="rId4"/>
    <p:sldId id="286" r:id="rId5"/>
    <p:sldId id="287" r:id="rId6"/>
    <p:sldId id="288" r:id="rId7"/>
    <p:sldId id="290" r:id="rId8"/>
    <p:sldId id="292" r:id="rId9"/>
    <p:sldId id="291" r:id="rId10"/>
    <p:sldId id="293" r:id="rId11"/>
    <p:sldId id="294" r:id="rId12"/>
    <p:sldId id="295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662" autoAdjust="0"/>
  </p:normalViewPr>
  <p:slideViewPr>
    <p:cSldViewPr snapToGrid="0">
      <p:cViewPr varScale="1">
        <p:scale>
          <a:sx n="109" d="100"/>
          <a:sy n="109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30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hyperlink" Target="https://kosis.kr/statHtml/statHtml.do?orgId=210&amp;tblId=DT_21002A002&amp;conn_path=I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25" y="240957"/>
            <a:ext cx="9601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수집데이터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지역에너지통계연보</a:t>
            </a:r>
            <a:r>
              <a:rPr lang="en-US" altLang="ko-KR" dirty="0" smtClean="0"/>
              <a:t>https</a:t>
            </a:r>
            <a:r>
              <a:rPr lang="en-US" altLang="ko-KR" dirty="0"/>
              <a:t>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시군구</a:t>
            </a:r>
            <a:r>
              <a:rPr lang="ko-KR" altLang="en-US" dirty="0" smtClean="0"/>
              <a:t> 에너지수급통계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https</a:t>
            </a:r>
            <a:r>
              <a:rPr lang="en-US" altLang="ko-KR" dirty="0"/>
              <a:t>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GRDP_</a:t>
            </a:r>
            <a:r>
              <a:rPr lang="ko-KR" altLang="en-US" dirty="0"/>
              <a:t>시</a:t>
            </a:r>
            <a:r>
              <a:rPr lang="en-US" altLang="ko-KR" dirty="0"/>
              <a:t>_</a:t>
            </a:r>
            <a:r>
              <a:rPr lang="ko-KR" altLang="en-US" dirty="0"/>
              <a:t>군</a:t>
            </a:r>
            <a:r>
              <a:rPr lang="en-US" altLang="ko-KR" dirty="0"/>
              <a:t>_</a:t>
            </a:r>
            <a:r>
              <a:rPr lang="ko-KR" altLang="en-US" dirty="0"/>
              <a:t>구</a:t>
            </a:r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/>
              <a:t>https://</a:t>
            </a:r>
            <a:r>
              <a:rPr lang="en-US" altLang="ko-KR" dirty="0" smtClean="0"/>
              <a:t>kosis.kr/statHtml/statHtml.do?orgId=101&amp;tblId=DT_1C65_03E&amp;conn_path=I3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kosis.kr/statHtml/statHtml.do?orgId=101&amp;tblId=DT_1B040A3&amp;conn_path=I3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0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시도 순위 차트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안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기본현황과</a:t>
            </a:r>
            <a:r>
              <a:rPr lang="ko-KR" altLang="en-US" sz="1200" dirty="0" smtClean="0"/>
              <a:t> 부문별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에너지원별</a:t>
            </a:r>
            <a:r>
              <a:rPr lang="ko-KR" altLang="en-US" sz="1200" dirty="0" smtClean="0"/>
              <a:t> 사이에 순위 차트 추가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66" y="3816007"/>
            <a:ext cx="2753424" cy="1121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90" y="3907491"/>
            <a:ext cx="2897657" cy="1029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46692" y="3539648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인당 순위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901644" y="3539647"/>
            <a:ext cx="270922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GRDP</a:t>
            </a:r>
            <a:r>
              <a:rPr lang="ko-KR" altLang="en-US" sz="1100" dirty="0" smtClean="0"/>
              <a:t>⁴ 당 </a:t>
            </a:r>
            <a:r>
              <a:rPr lang="ko-KR" altLang="en-US" sz="1100" dirty="0" smtClean="0"/>
              <a:t>순위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511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시도 순위 차트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  <a:r>
              <a:rPr lang="ko-KR" altLang="en-US" sz="1200" dirty="0" smtClean="0"/>
              <a:t>안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기본현황과</a:t>
            </a:r>
            <a:r>
              <a:rPr lang="ko-KR" altLang="en-US" sz="1200" dirty="0" smtClean="0"/>
              <a:t> 부문별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에너지원별</a:t>
            </a:r>
            <a:r>
              <a:rPr lang="ko-KR" altLang="en-US" sz="1200" dirty="0" smtClean="0"/>
              <a:t> 사이에 </a:t>
            </a:r>
            <a:r>
              <a:rPr lang="ko-KR" altLang="en-US" sz="1200" dirty="0" err="1" smtClean="0"/>
              <a:t>다이나믹</a:t>
            </a:r>
            <a:r>
              <a:rPr lang="ko-KR" altLang="en-US" sz="1200" dirty="0" smtClean="0"/>
              <a:t> 순위 차트 추가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861485" y="3612120"/>
            <a:ext cx="2811161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2-2</a:t>
            </a:r>
            <a:r>
              <a:rPr lang="ko-KR" altLang="en-US" sz="1100" dirty="0" smtClean="0"/>
              <a:t>안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85" y="3934353"/>
            <a:ext cx="2764897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30642" y="3612120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2-1</a:t>
            </a:r>
            <a:r>
              <a:rPr lang="ko-KR" altLang="en-US" sz="1100" dirty="0" smtClean="0"/>
              <a:t>안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42" y="4026732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30642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040659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https://echarts.apache.org/examples/en/editor.html?c=bar-race-country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816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" y="1302614"/>
            <a:ext cx="4067743" cy="34866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시도 순위 차트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순위 차트 보기 선택 시 </a:t>
            </a:r>
            <a:r>
              <a:rPr lang="ko-KR" altLang="en-US" sz="1200" dirty="0" err="1" smtClean="0"/>
              <a:t>모달로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다이나믹</a:t>
            </a:r>
            <a:r>
              <a:rPr lang="ko-KR" altLang="en-US" sz="1200" dirty="0" smtClean="0"/>
              <a:t> 순위 차트 표시</a:t>
            </a:r>
            <a:endParaRPr lang="en-US" altLang="ko-KR" sz="1200" dirty="0" smtClean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3" y="3751231"/>
            <a:ext cx="268610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3-2</a:t>
            </a:r>
            <a:r>
              <a:rPr lang="ko-KR" altLang="en-US" sz="1100" dirty="0" smtClean="0"/>
              <a:t>안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93" y="4073464"/>
            <a:ext cx="2686106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2" y="1302614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3-1</a:t>
            </a:r>
            <a:r>
              <a:rPr lang="ko-KR" altLang="en-US" sz="1100" dirty="0" smtClean="0"/>
              <a:t>안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92" y="1646676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29998" y="1318603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381441" y="3751231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</a:t>
            </a:r>
            <a:r>
              <a:rPr lang="en-US" altLang="ko-KR" sz="1200" dirty="0"/>
              <a:t>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158540" y="1536421"/>
            <a:ext cx="307536" cy="22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4105781" flipV="1">
            <a:off x="3251803" y="2757299"/>
            <a:ext cx="1704208" cy="27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3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" y="744453"/>
            <a:ext cx="7825507" cy="531035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4899919" y="1847329"/>
            <a:ext cx="1129247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6070665" y="1847329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35602" y="1847329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4877" y="486928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https</a:t>
            </a:r>
            <a:r>
              <a:rPr lang="en-US" altLang="ko-KR" sz="1200" dirty="0"/>
              <a:t>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310571" y="5664171"/>
            <a:ext cx="4112843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자료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지역에너지통계연보 </a:t>
            </a:r>
            <a:r>
              <a:rPr lang="en-US" altLang="ko-KR" sz="1200" dirty="0" smtClean="0"/>
              <a:t>I-5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-3432960" y="259852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첨부파일 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인당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에너지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소비</a:t>
            </a:r>
            <a:r>
              <a:rPr lang="en-US" altLang="ko-KR" sz="1200" dirty="0" smtClean="0"/>
              <a:t>.html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-3432960" y="540418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자료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지역에너지통계연보 </a:t>
            </a:r>
            <a:r>
              <a:rPr lang="en-US" altLang="ko-KR" sz="1200" dirty="0" smtClean="0"/>
              <a:t>I-1 </a:t>
            </a:r>
            <a:br>
              <a:rPr lang="en-US" altLang="ko-KR" sz="1200" dirty="0" smtClean="0"/>
            </a:br>
            <a:r>
              <a:rPr lang="en-US" altLang="ko-KR" sz="1200" dirty="0" smtClean="0"/>
              <a:t>GRDP</a:t>
            </a:r>
            <a:r>
              <a:rPr lang="ko-KR" altLang="en-US" sz="1200" dirty="0" smtClean="0"/>
              <a:t>⁴당 최종에너지소비</a:t>
            </a:r>
            <a:r>
              <a:rPr lang="en-US" altLang="ko-KR" sz="1200" dirty="0" smtClean="0"/>
              <a:t>(Q</a:t>
            </a:r>
            <a:r>
              <a:rPr lang="ko-KR" altLang="en-US" sz="1200" dirty="0" smtClean="0"/>
              <a:t>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-3432960" y="3394523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자료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지역에너지통계연보 </a:t>
            </a:r>
            <a:r>
              <a:rPr lang="en-US" altLang="ko-KR" sz="1200" dirty="0" smtClean="0"/>
              <a:t>I-1 </a:t>
            </a:r>
            <a:br>
              <a:rPr lang="en-US" altLang="ko-KR" sz="1200" dirty="0" smtClean="0"/>
            </a:br>
            <a:r>
              <a:rPr lang="en-US" altLang="ko-KR" sz="1200" dirty="0" smtClean="0"/>
              <a:t>1</a:t>
            </a:r>
            <a:r>
              <a:rPr lang="ko-KR" altLang="en-US" sz="1200" dirty="0" smtClean="0"/>
              <a:t>인당 </a:t>
            </a:r>
            <a:r>
              <a:rPr lang="ko-KR" altLang="en-US" sz="1200" dirty="0" err="1" smtClean="0"/>
              <a:t>최종에너지</a:t>
            </a:r>
            <a:r>
              <a:rPr lang="ko-KR" altLang="en-US" sz="1200" dirty="0" smtClean="0"/>
              <a:t> 소비</a:t>
            </a:r>
            <a:r>
              <a:rPr lang="en-US" altLang="ko-KR" sz="1200" dirty="0" smtClean="0"/>
              <a:t>(N</a:t>
            </a:r>
            <a:r>
              <a:rPr lang="ko-KR" altLang="en-US" sz="1200" dirty="0" smtClean="0"/>
              <a:t>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-3432960" y="463914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첨부파일 </a:t>
            </a:r>
            <a:r>
              <a:rPr lang="en-US" altLang="ko-KR" sz="1200" dirty="0" smtClean="0"/>
              <a:t>: GRDP_</a:t>
            </a:r>
            <a:r>
              <a:rPr lang="ko-KR" altLang="en-US" sz="1200" dirty="0" err="1" smtClean="0"/>
              <a:t>최종에너지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소비</a:t>
            </a:r>
            <a:r>
              <a:rPr lang="en-US" altLang="ko-KR" sz="1200" dirty="0" smtClean="0"/>
              <a:t>.html</a:t>
            </a:r>
            <a:endParaRPr lang="ko-KR" altLang="en-US" sz="1200" dirty="0"/>
          </a:p>
        </p:txBody>
      </p:sp>
      <p:sp>
        <p:nvSpPr>
          <p:cNvPr id="4" name="아래쪽 화살표 3"/>
          <p:cNvSpPr/>
          <p:nvPr/>
        </p:nvSpPr>
        <p:spPr>
          <a:xfrm rot="18221288">
            <a:off x="1875705" y="6061419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21815" y="6008378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링크</a:t>
            </a:r>
            <a:r>
              <a:rPr lang="en-US" altLang="ko-KR" sz="1200" dirty="0" smtClean="0"/>
              <a:t>] </a:t>
            </a:r>
            <a:r>
              <a:rPr lang="ko-KR" altLang="en-US" sz="1200" dirty="0" err="1" smtClean="0"/>
              <a:t>지역에너지</a:t>
            </a:r>
            <a:r>
              <a:rPr lang="ko-KR" altLang="en-US" sz="1200" dirty="0" smtClean="0"/>
              <a:t> 통계연보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7" y="2529483"/>
            <a:ext cx="3093904" cy="12599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4314176" y="1845022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2022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4314176" y="2155995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2022</a:t>
            </a:r>
          </a:p>
          <a:p>
            <a:pPr algn="ctr"/>
            <a:r>
              <a:rPr lang="en-US" altLang="ko-KR" sz="1200" dirty="0" smtClean="0"/>
              <a:t>…</a:t>
            </a:r>
          </a:p>
          <a:p>
            <a:pPr algn="ctr"/>
            <a:r>
              <a:rPr lang="en-US" altLang="ko-KR" sz="1200" dirty="0" smtClean="0"/>
              <a:t>1996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70" y="4547493"/>
            <a:ext cx="3046611" cy="9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https</a:t>
            </a:r>
            <a:r>
              <a:rPr lang="en-US" altLang="ko-KR" sz="1200" dirty="0"/>
              <a:t>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https</a:t>
            </a:r>
            <a:r>
              <a:rPr lang="en-US" altLang="ko-KR" sz="1200" dirty="0"/>
              <a:t>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자료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지역에너지통계연보 </a:t>
            </a:r>
            <a:r>
              <a:rPr lang="en-US" altLang="ko-KR" sz="1200" dirty="0" smtClean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자료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지역에너지통계연보 </a:t>
            </a:r>
            <a:r>
              <a:rPr lang="en-US" altLang="ko-KR" sz="1200" dirty="0" smtClean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2" y="508912"/>
            <a:ext cx="9449741" cy="463184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" y="1494908"/>
            <a:ext cx="2917586" cy="35366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6" y="1710533"/>
            <a:ext cx="2545492" cy="15611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82713" y="1431954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년도별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인당 </a:t>
            </a:r>
            <a:r>
              <a:rPr lang="en-US" altLang="ko-KR" sz="1100" dirty="0" smtClean="0"/>
              <a:t>/ GRDP</a:t>
            </a:r>
            <a:r>
              <a:rPr lang="ko-KR" altLang="en-US" sz="1100" dirty="0" smtClean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30546" y="-163582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https</a:t>
            </a:r>
            <a:r>
              <a:rPr lang="en-US" altLang="ko-KR" sz="1200" dirty="0"/>
              <a:t>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30546" y="652293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21481" y="5944998"/>
            <a:ext cx="2611806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1" y="5087502"/>
            <a:ext cx="5289530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36752" y="4767650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 smtClean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1517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72539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23561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74583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25605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14426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65448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16470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67492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18514" y="3589636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신재생 및 기타</a:t>
            </a:r>
            <a:endParaRPr lang="ko-KR" altLang="en-US" sz="11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198605" y="740587"/>
            <a:ext cx="413952" cy="289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14425" y="5944998"/>
            <a:ext cx="2496585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2022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2022</a:t>
            </a:r>
          </a:p>
          <a:p>
            <a:pPr algn="ctr"/>
            <a:r>
              <a:rPr lang="en-US" altLang="ko-KR" sz="1200" dirty="0" smtClean="0"/>
              <a:t>…</a:t>
            </a:r>
          </a:p>
          <a:p>
            <a:pPr algn="ctr"/>
            <a:r>
              <a:rPr lang="en-US" altLang="ko-KR" sz="1200" dirty="0" smtClean="0"/>
              <a:t>1996</a:t>
            </a:r>
            <a:endParaRPr lang="en-US" altLang="ko-KR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/>
              <a:t>순위 차트 보기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4502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4" y="1529370"/>
            <a:ext cx="2975471" cy="3484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02" y="951470"/>
            <a:ext cx="5380376" cy="41360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2022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45" y="1700381"/>
            <a:ext cx="2677725" cy="14836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32896" y="1431954"/>
            <a:ext cx="267811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년도별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인당 </a:t>
            </a:r>
            <a:r>
              <a:rPr lang="en-US" altLang="ko-KR" sz="1100" dirty="0" smtClean="0"/>
              <a:t>/ GRDP</a:t>
            </a:r>
            <a:r>
              <a:rPr lang="ko-KR" altLang="en-US" sz="1100" dirty="0" smtClean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29326" y="-175938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 smtClean="0"/>
              <a:t>] https</a:t>
            </a:r>
            <a:r>
              <a:rPr lang="en-US" altLang="ko-KR" sz="1200" dirty="0"/>
              <a:t>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29326" y="639937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자료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인구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자료</a:t>
            </a:r>
            <a:r>
              <a:rPr lang="en-US" altLang="ko-KR" sz="1200" dirty="0" smtClean="0"/>
              <a:t>] GRDP</a:t>
            </a:r>
          </a:p>
          <a:p>
            <a:pPr algn="ctr"/>
            <a:r>
              <a:rPr lang="en-US" altLang="ko-KR" sz="1200" dirty="0" smtClean="0"/>
              <a:t>3</a:t>
            </a:r>
            <a:r>
              <a:rPr lang="ko-KR" altLang="en-US" sz="1200" dirty="0" smtClean="0"/>
              <a:t>개 자료를 조합하여 사용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21480" y="5944998"/>
            <a:ext cx="5289531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0" y="5087502"/>
            <a:ext cx="5289531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2022</a:t>
            </a:r>
          </a:p>
          <a:p>
            <a:pPr algn="ctr"/>
            <a:r>
              <a:rPr lang="en-US" altLang="ko-KR" sz="1200" dirty="0" smtClean="0"/>
              <a:t>…</a:t>
            </a:r>
          </a:p>
          <a:p>
            <a:pPr algn="ctr"/>
            <a:r>
              <a:rPr lang="en-US" altLang="ko-KR" sz="1200" dirty="0" smtClean="0"/>
              <a:t>1996</a:t>
            </a:r>
            <a:endParaRPr lang="en-US" altLang="ko-KR" sz="1200" dirty="0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12038" y="4636328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 smtClean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4005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9107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42098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9312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4414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3567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8669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3771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8873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39758" y="3558272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신재생 및 기타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순위 차트 보기</a:t>
            </a:r>
            <a:endParaRPr lang="en-US" altLang="ko-KR" sz="1100" dirty="0"/>
          </a:p>
        </p:txBody>
      </p:sp>
      <p:sp>
        <p:nvSpPr>
          <p:cNvPr id="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2700312" y="1208058"/>
            <a:ext cx="1166410" cy="447792"/>
          </a:xfrm>
          <a:prstGeom prst="wedgeRoundRectCallout">
            <a:avLst>
              <a:gd name="adj1" fmla="val 19801"/>
              <a:gd name="adj2" fmla="val -9022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시 </a:t>
            </a:r>
            <a:endParaRPr kumimoji="1" lang="en-US" altLang="ko-KR" sz="1200" b="1" dirty="0" smtClean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 차트 표시 </a:t>
            </a:r>
            <a:endParaRPr kumimoji="1" lang="en-US" altLang="ko-KR" sz="1200" b="1" dirty="0" smtClean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5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통계청 데이터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인구</a:t>
            </a:r>
            <a:r>
              <a:rPr lang="en-US" altLang="ko-KR" dirty="0" smtClean="0"/>
              <a:t>/GRDP)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2994" y="648885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API</a:t>
            </a:r>
            <a:r>
              <a:rPr lang="ko-KR" altLang="en-US" sz="1200" dirty="0" smtClean="0"/>
              <a:t>로 경기도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31</a:t>
            </a:r>
            <a:r>
              <a:rPr lang="ko-KR" altLang="en-US" sz="1200" dirty="0" smtClean="0"/>
              <a:t>개 </a:t>
            </a:r>
            <a:r>
              <a:rPr lang="ko-KR" altLang="en-US" sz="1200" dirty="0" err="1" smtClean="0"/>
              <a:t>시군구</a:t>
            </a:r>
            <a:r>
              <a:rPr lang="ko-KR" altLang="en-US" sz="1200" dirty="0" smtClean="0"/>
              <a:t> 인구데이터만 수집이 가능하여 아래 형태로 수집하고자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 </a:t>
            </a:r>
            <a:r>
              <a:rPr lang="ko-KR" altLang="en-US" sz="1200" dirty="0" smtClean="0"/>
              <a:t>스크립트 사용해서 수집하는 부분과 아래 내용이 상이한 부분이 있으면 확인 부탁드립니다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2995" y="1476787"/>
            <a:ext cx="9551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행정구역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시군구</a:t>
            </a:r>
            <a:r>
              <a:rPr lang="en-US" altLang="ko-KR" sz="1200" dirty="0"/>
              <a:t>_</a:t>
            </a:r>
            <a:r>
              <a:rPr lang="ko-KR" altLang="en-US" sz="1200" dirty="0"/>
              <a:t>별</a:t>
            </a:r>
            <a:r>
              <a:rPr lang="en-US" altLang="ko-KR" sz="1200" dirty="0"/>
              <a:t>__</a:t>
            </a:r>
            <a:r>
              <a:rPr lang="ko-KR" altLang="en-US" sz="1200" dirty="0"/>
              <a:t>성별</a:t>
            </a:r>
            <a:r>
              <a:rPr lang="en-US" altLang="ko-KR" sz="1200" dirty="0"/>
              <a:t>_</a:t>
            </a:r>
            <a:r>
              <a:rPr lang="ko-KR" altLang="en-US" sz="1200" dirty="0"/>
              <a:t>인구수</a:t>
            </a:r>
            <a:r>
              <a:rPr lang="en-US" altLang="ko-KR" sz="1200" dirty="0"/>
              <a:t>_</a:t>
            </a:r>
            <a:r>
              <a:rPr lang="en-US" altLang="ko-KR" sz="1200" dirty="0" smtClean="0"/>
              <a:t>20250123145402.xlsx</a:t>
            </a:r>
          </a:p>
          <a:p>
            <a:r>
              <a:rPr lang="en-US" altLang="ko-KR" sz="1200" dirty="0"/>
              <a:t>  - GRDP_</a:t>
            </a:r>
            <a:r>
              <a:rPr lang="ko-KR" altLang="en-US" sz="1200" dirty="0"/>
              <a:t>시</a:t>
            </a:r>
            <a:r>
              <a:rPr lang="en-US" altLang="ko-KR" sz="1200" dirty="0"/>
              <a:t>_</a:t>
            </a:r>
            <a:r>
              <a:rPr lang="ko-KR" altLang="en-US" sz="1200" dirty="0"/>
              <a:t>군</a:t>
            </a:r>
            <a:r>
              <a:rPr lang="en-US" altLang="ko-KR" sz="1200" dirty="0"/>
              <a:t>_</a:t>
            </a:r>
            <a:r>
              <a:rPr lang="ko-KR" altLang="en-US" sz="1200" dirty="0"/>
              <a:t>구</a:t>
            </a:r>
            <a:r>
              <a:rPr lang="en-US" altLang="ko-KR" sz="1200" dirty="0"/>
              <a:t>__20250123150928.xlsx</a:t>
            </a:r>
            <a:endParaRPr lang="ko-KR" altLang="en-US" sz="1200" dirty="0"/>
          </a:p>
          <a:p>
            <a:endParaRPr lang="en-US" altLang="ko-KR" dirty="0" smtClean="0"/>
          </a:p>
          <a:p>
            <a:r>
              <a:rPr lang="ko-KR" altLang="en-US" dirty="0" smtClean="0"/>
              <a:t>자료 구축 방안</a:t>
            </a:r>
            <a:endParaRPr lang="en-US" altLang="ko-KR" dirty="0" smtClean="0"/>
          </a:p>
          <a:p>
            <a:r>
              <a:rPr lang="en-US" altLang="ko-KR" sz="1200" dirty="0" smtClean="0"/>
              <a:t>- 2023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년 이전 자료는 수동으로 등록</a:t>
            </a:r>
            <a:endParaRPr lang="en-US" altLang="ko-KR" sz="1200" dirty="0" smtClean="0"/>
          </a:p>
          <a:p>
            <a:r>
              <a:rPr lang="en-US" altLang="ko-KR" sz="1200" dirty="0" smtClean="0"/>
              <a:t>- 2024 </a:t>
            </a:r>
            <a:r>
              <a:rPr lang="ko-KR" altLang="en-US" sz="1200" dirty="0" smtClean="0"/>
              <a:t>년 이후는 해당 년도 아래 </a:t>
            </a:r>
            <a:r>
              <a:rPr lang="en-US" altLang="ko-KR" sz="1200" dirty="0" smtClean="0"/>
              <a:t>API</a:t>
            </a:r>
            <a:r>
              <a:rPr lang="ko-KR" altLang="en-US" sz="1200" dirty="0" smtClean="0"/>
              <a:t>를 통해서 수집</a:t>
            </a:r>
            <a:endParaRPr lang="en-US" altLang="ko-KR" sz="1200" dirty="0" smtClean="0"/>
          </a:p>
          <a:p>
            <a:r>
              <a:rPr lang="en-US" altLang="ko-KR" sz="1200" dirty="0"/>
              <a:t>https://kosis.kr/openapi/Param/statisticsParameterData.do?method=getList&amp;apiKey=OGZlODc1YzgwN2JlZjM5NGQ2MTYyOWU1Y2ZiMTY0YjE=&amp;itmId=T20+T21+T22+&amp;objL1=41+41110+41130+41150+41170+41190+41210+41220+41230+41250+41270+41280+41290+41310+41350+41360+41370+41390+41410+41430+41450+41460+41480+41500+41550+41570+41590+41610+41630+41650+41670+41710+41720+41730+41740+41750+41770+41790+41800+41810+41820+41830+41840+41850+41860+41870+41880+41890+&amp;objL2=&amp;objL3=&amp;objL4=&amp;objL5=&amp;objL6=&amp;objL7=&amp;objL8=&amp;</a:t>
            </a:r>
            <a:r>
              <a:rPr lang="en-US" altLang="ko-KR" sz="1200" dirty="0" smtClean="0"/>
              <a:t>format=json&amp;jsonVD=Y&amp;prdSe=Y&amp;newEstPrdCnt=1&amp;orgId=101&amp;tblId=DT_1B040A3</a:t>
            </a:r>
          </a:p>
        </p:txBody>
      </p:sp>
    </p:spTree>
    <p:extLst>
      <p:ext uri="{BB962C8B-B14F-4D97-AF65-F5344CB8AC3E}">
        <p14:creationId xmlns:p14="http://schemas.microsoft.com/office/powerpoint/2010/main" val="29613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기본현황 데이터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993" y="4189017"/>
            <a:ext cx="9551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수집 경로</a:t>
            </a:r>
            <a:endParaRPr lang="en-US" altLang="ko-KR" dirty="0" smtClean="0"/>
          </a:p>
          <a:p>
            <a:r>
              <a:rPr lang="ko-KR" altLang="en-US" sz="1200" dirty="0" smtClean="0"/>
              <a:t>면적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https://kosis.kr/statHtml/statHtml.do?orgId=210&amp;tblId=DT_21002A002&amp;conn_path=I2</a:t>
            </a:r>
            <a:endParaRPr lang="en-US" altLang="ko-KR" sz="1200" dirty="0"/>
          </a:p>
          <a:p>
            <a:r>
              <a:rPr lang="ko-KR" altLang="en-US" sz="1200" dirty="0" smtClean="0"/>
              <a:t>행정구역 </a:t>
            </a:r>
            <a:r>
              <a:rPr lang="en-US" altLang="ko-KR" sz="1200" dirty="0"/>
              <a:t>- https://kosis.kr/statHtml/statHtml.do?orgId=210&amp;tblId=DT_21002A001&amp;conn_path=I2</a:t>
            </a:r>
          </a:p>
          <a:p>
            <a:r>
              <a:rPr lang="ko-KR" altLang="en-US" sz="1200" dirty="0" smtClean="0"/>
              <a:t>인구 </a:t>
            </a:r>
            <a:r>
              <a:rPr lang="en-US" altLang="ko-KR" sz="1200" dirty="0" smtClean="0"/>
              <a:t>- </a:t>
            </a:r>
            <a:r>
              <a:rPr lang="en-US" altLang="ko-KR" sz="1200" dirty="0">
                <a:hlinkClick r:id="rId3"/>
              </a:rPr>
              <a:t>https://kosis.kr/statHtml/statHtml.do?orgId=101&amp;tblId=DT_1B040A3&amp;conn_path=I3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인구밀도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면적과 인구데이터로 계산</a:t>
            </a:r>
            <a:endParaRPr lang="en-US" altLang="ko-KR" sz="1200" dirty="0" smtClean="0"/>
          </a:p>
          <a:p>
            <a:pPr lvl="0"/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2. </a:t>
            </a:r>
            <a:r>
              <a:rPr lang="ko-KR" altLang="en-US" dirty="0" smtClean="0">
                <a:solidFill>
                  <a:prstClr val="black"/>
                </a:solidFill>
              </a:rPr>
              <a:t>기본현황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1</a:t>
            </a:r>
            <a:r>
              <a:rPr lang="ko-KR" altLang="en-US" sz="1200" dirty="0" smtClean="0">
                <a:solidFill>
                  <a:prstClr val="black"/>
                </a:solidFill>
              </a:rPr>
              <a:t>안 </a:t>
            </a:r>
            <a:r>
              <a:rPr lang="en-US" altLang="ko-KR" sz="1200" dirty="0" smtClean="0">
                <a:solidFill>
                  <a:prstClr val="black"/>
                </a:solidFill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</a:rPr>
              <a:t>년도 선택 시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기본현황을</a:t>
            </a:r>
            <a:r>
              <a:rPr lang="ko-KR" altLang="en-US" sz="1200" dirty="0" smtClean="0">
                <a:solidFill>
                  <a:prstClr val="black"/>
                </a:solidFill>
              </a:rPr>
              <a:t> 해당 년도 자료로 표시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2</a:t>
            </a:r>
            <a:r>
              <a:rPr lang="ko-KR" altLang="en-US" sz="1200" dirty="0" smtClean="0">
                <a:solidFill>
                  <a:prstClr val="black"/>
                </a:solidFill>
              </a:rPr>
              <a:t>안</a:t>
            </a:r>
            <a:r>
              <a:rPr lang="en-US" altLang="ko-KR" sz="1200" dirty="0" smtClean="0">
                <a:solidFill>
                  <a:prstClr val="black"/>
                </a:solidFill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</a:rPr>
              <a:t>년도 선택과 관계없이 최신 데이터로 표시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기본현황 부분 면적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행정구역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인구밀도 데이터 수집 경로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기본현황이</a:t>
            </a:r>
            <a:r>
              <a:rPr lang="ko-KR" altLang="en-US" sz="1200" dirty="0" smtClean="0"/>
              <a:t> 년도 선택 시 해당 년도의 정보로 표시할지 최신 년도로 표시할지 여부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9" y="1502592"/>
            <a:ext cx="3991532" cy="268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44" y="1453419"/>
            <a:ext cx="1908971" cy="22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8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지도 표시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312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기본 지도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오른쪽에 많은 정보를 표시 하므로 에너지 현황에서의 왼쪽 지도는  심플한 형태 선택만 가능한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안으로 가는 것으로 제안합니다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하위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안 외의 차트는 샘플 주소에서 확인 가능합니다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3" y="1508938"/>
            <a:ext cx="2033175" cy="2381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24" y="1465913"/>
            <a:ext cx="2349776" cy="242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777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통계 지도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49" y="1465913"/>
            <a:ext cx="1882248" cy="2635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8363" y="4101061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순위 및 수치 지도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53312" y="4769708"/>
            <a:ext cx="9088395" cy="4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차트 샘플 주소 </a:t>
            </a:r>
            <a:r>
              <a:rPr lang="en-US" altLang="ko-KR" dirty="0" smtClean="0"/>
              <a:t>: https</a:t>
            </a:r>
            <a:r>
              <a:rPr lang="en-US" altLang="ko-KR" dirty="0"/>
              <a:t>://demo.riamore.net/HTML5demo/map/index.html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3" y="1474948"/>
            <a:ext cx="2189910" cy="26545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부문별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에너지원별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3079" y="3957517"/>
            <a:ext cx="314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선택하는 것에 해당하는 것을 지도에 표시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선택하였을 경우 화면 오른쪽 차트들은 어떤 것을 보여줘야 될지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애매합니다</a:t>
            </a:r>
            <a:r>
              <a:rPr lang="en-US" altLang="ko-KR" dirty="0" smtClean="0"/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지도에 부문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에너지원을 선택하는 부분을 넣을 경우 부문에 산업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에너지원에 가스를 선택하는 경우 지도에 표시하는 부분이 애매합니다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지도 부분에 들어가면 선택 시 우측 항목들이 어떻게 표시 되는지도 애매하여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부문별</a:t>
            </a:r>
            <a:r>
              <a:rPr lang="en-US" altLang="ko-KR" sz="1200" dirty="0" smtClean="0"/>
              <a:t>‘, ‘</a:t>
            </a:r>
            <a:r>
              <a:rPr lang="ko-KR" altLang="en-US" sz="1200" dirty="0" err="1" smtClean="0"/>
              <a:t>에너지원별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차트 부분에 범례로 들어가서 </a:t>
            </a:r>
            <a:r>
              <a:rPr lang="en-US" altLang="ko-KR" sz="1200" dirty="0" smtClean="0"/>
              <a:t>ON/OFF </a:t>
            </a:r>
            <a:r>
              <a:rPr lang="ko-KR" altLang="en-US" sz="1200" dirty="0" smtClean="0"/>
              <a:t>정도가 좋을 듯 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1116044" y="1407650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96" y="1485559"/>
            <a:ext cx="1369685" cy="1854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1165600" y="1485559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06" y="1255416"/>
            <a:ext cx="5378260" cy="17333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78295" y="298880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안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우측차트에서 범례를 넣고 범례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산업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수송 등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선택 시 해당하는 것만 차트에 표시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95" y="3957517"/>
            <a:ext cx="1882248" cy="26351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32249" y="4159340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산업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732249" y="4328897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수송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732248" y="449180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가정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731219" y="4654233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731219" y="4816664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공공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732249" y="3996435"/>
            <a:ext cx="40494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전체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047736" y="4159340"/>
            <a:ext cx="60708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부문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047736" y="4322245"/>
            <a:ext cx="607081" cy="1421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에너지원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47736" y="3996435"/>
            <a:ext cx="60708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전체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021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</TotalTime>
  <Words>746</Words>
  <Application>Microsoft Office PowerPoint</Application>
  <PresentationFormat>A4 용지(210x297mm)</PresentationFormat>
  <Paragraphs>145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HY신명조</vt:lpstr>
      <vt:lpstr>Pretendard</vt:lpstr>
      <vt:lpstr>맑은 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galab2023</cp:lastModifiedBy>
  <cp:revision>336</cp:revision>
  <dcterms:created xsi:type="dcterms:W3CDTF">2021-05-17T05:54:11Z</dcterms:created>
  <dcterms:modified xsi:type="dcterms:W3CDTF">2025-01-23T07:15:00Z</dcterms:modified>
</cp:coreProperties>
</file>