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24"/>
  </p:notesMasterIdLst>
  <p:handoutMasterIdLst>
    <p:handoutMasterId r:id="rId25"/>
  </p:handoutMasterIdLst>
  <p:sldIdLst>
    <p:sldId id="321" r:id="rId2"/>
    <p:sldId id="327" r:id="rId3"/>
    <p:sldId id="323" r:id="rId4"/>
    <p:sldId id="322" r:id="rId5"/>
    <p:sldId id="324" r:id="rId6"/>
    <p:sldId id="305" r:id="rId7"/>
    <p:sldId id="320" r:id="rId8"/>
    <p:sldId id="325" r:id="rId9"/>
    <p:sldId id="328" r:id="rId10"/>
    <p:sldId id="329" r:id="rId11"/>
    <p:sldId id="317" r:id="rId12"/>
    <p:sldId id="316" r:id="rId13"/>
    <p:sldId id="307" r:id="rId14"/>
    <p:sldId id="284" r:id="rId15"/>
    <p:sldId id="314" r:id="rId16"/>
    <p:sldId id="308" r:id="rId17"/>
    <p:sldId id="282" r:id="rId18"/>
    <p:sldId id="309" r:id="rId19"/>
    <p:sldId id="306" r:id="rId20"/>
    <p:sldId id="315" r:id="rId21"/>
    <p:sldId id="311" r:id="rId22"/>
    <p:sldId id="310" r:id="rId2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7E6E6"/>
    <a:srgbClr val="F2F2F2"/>
    <a:srgbClr val="FAFAFA"/>
    <a:srgbClr val="F4F8FB"/>
    <a:srgbClr val="D9D9D9"/>
    <a:srgbClr val="474747"/>
    <a:srgbClr val="FFFFF2"/>
    <a:srgbClr val="EEFCC2"/>
    <a:srgbClr val="1C3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4" autoAdjust="0"/>
    <p:restoredTop sz="97384" autoAdjust="0"/>
  </p:normalViewPr>
  <p:slideViewPr>
    <p:cSldViewPr snapToGrid="0">
      <p:cViewPr>
        <p:scale>
          <a:sx n="150" d="100"/>
          <a:sy n="150" d="100"/>
        </p:scale>
        <p:origin x="216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CC3025E-9E50-9018-8148-95FC1EC87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2B3A56C2-7881-18F3-DD46-DFADDA4C07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711D30BD-6547-4EF2-516E-25F9E8AA4C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66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B5236-8FE2-4904-90ED-5216C4222F8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8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81ECB298-683E-0384-13E2-455D93614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637A66FB-CF58-2848-843A-905E66116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0BA267C6-E896-5E82-56CB-8DBB5AEF30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9959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8C2BDFA-15D2-8BBA-ABDD-75060A046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C5A09CC9-25D0-493F-078C-B1A3D359F0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626548D6-CCD8-034D-AC95-67D92BF28F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848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8FDCF5E5-9E70-38DE-BE17-338381FC8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5AB2963B-77E0-3164-5893-F99A9550C5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FB6707EB-D768-DE8D-813F-00952107FA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5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82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29DBB897-2A03-6D64-93B9-6480B143A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EE57709B-865A-40A7-019C-15FE47665F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CE7A20A8-15A9-F48D-C088-D09F5B1BF6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06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2FA34A2A-8F2E-979B-9ADD-2ACF4848A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9DFB5328-7482-BB5F-18FD-7868E9F38B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FDD8F4D3-032A-7961-F3C9-A69FBB1A17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9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3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9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10BEEB03-CDBA-1148-DA6A-244D65F89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DB26C8-01D0-712E-FC0B-E9A62F65A33A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시도별 전력 발전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전국 </a:t>
            </a:r>
            <a:r>
              <a:rPr lang="en-US" altLang="ko-KR" sz="2400" dirty="0"/>
              <a:t>17</a:t>
            </a:r>
            <a:r>
              <a:rPr lang="ko-KR" altLang="en-US" sz="2400" dirty="0"/>
              <a:t>개 시도 중 경기도를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0845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08982-750A-A34E-95B9-2FAB6700D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5B239B-4C61-9A4F-E442-95F7B741C9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947F3-3EA8-B91F-2ACB-397DD80DFC47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</a:t>
            </a:r>
            <a:r>
              <a:rPr lang="ko-KR" altLang="en-US" sz="4000" dirty="0" err="1"/>
              <a:t>시군별</a:t>
            </a:r>
            <a:r>
              <a:rPr lang="ko-KR" altLang="en-US" sz="4000" dirty="0"/>
              <a:t> 전력 발전현황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 </a:t>
            </a:r>
            <a:r>
              <a:rPr lang="en-US" altLang="ko-KR" sz="2400" dirty="0"/>
              <a:t>31</a:t>
            </a:r>
            <a:r>
              <a:rPr lang="ko-KR" altLang="en-US" sz="2400" dirty="0"/>
              <a:t>개 시군 전체를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5164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0C734889-0EEB-6FB4-7CD0-25E1BC951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4F7ABC-60FB-19F1-77C6-9BEC0295EB54}"/>
              </a:ext>
            </a:extLst>
          </p:cNvPr>
          <p:cNvSpPr txBox="1"/>
          <p:nvPr/>
        </p:nvSpPr>
        <p:spPr>
          <a:xfrm>
            <a:off x="1329072" y="1490008"/>
            <a:ext cx="7247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Slide 2</a:t>
            </a:r>
            <a:r>
              <a:rPr lang="ko-KR" altLang="en-US" sz="2400" dirty="0"/>
              <a:t>번에 홈페이지 화면의 대략적인 구성을 </a:t>
            </a:r>
            <a:r>
              <a:rPr lang="ko-KR" altLang="en-US" sz="2400" dirty="0" err="1"/>
              <a:t>해놓았습니다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한 화면에 좀 길게 스크롤 다운해서 보는 형태가 될 것 같습니다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세부적인 내용들은 각 슬라이드를 통해 메모 </a:t>
            </a:r>
            <a:r>
              <a:rPr lang="ko-KR" altLang="en-US" sz="2400" dirty="0" err="1"/>
              <a:t>해놓았습니다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035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30159-1A6D-B696-11F5-0238CE1DA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A2669E5-2960-DD90-1C90-90DB737C4852}"/>
              </a:ext>
            </a:extLst>
          </p:cNvPr>
          <p:cNvSpPr/>
          <p:nvPr/>
        </p:nvSpPr>
        <p:spPr>
          <a:xfrm>
            <a:off x="3734803" y="-4913850"/>
            <a:ext cx="8772990" cy="1543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19FA80-2E67-D879-BBDD-780C1387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70" b="51444"/>
          <a:stretch/>
        </p:blipFill>
        <p:spPr>
          <a:xfrm>
            <a:off x="5825891" y="-3234209"/>
            <a:ext cx="3542599" cy="245425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3CB680-45AF-D7C7-D47D-77955F02F8B1}"/>
              </a:ext>
            </a:extLst>
          </p:cNvPr>
          <p:cNvSpPr/>
          <p:nvPr/>
        </p:nvSpPr>
        <p:spPr>
          <a:xfrm>
            <a:off x="5813002" y="-2953133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6B087C-31E1-2140-8D5E-C1123CD37A84}"/>
              </a:ext>
            </a:extLst>
          </p:cNvPr>
          <p:cNvSpPr/>
          <p:nvPr/>
        </p:nvSpPr>
        <p:spPr>
          <a:xfrm>
            <a:off x="5813002" y="-2128705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7E3144F-75C2-B6DA-7453-DB7452EF6C0F}"/>
              </a:ext>
            </a:extLst>
          </p:cNvPr>
          <p:cNvSpPr/>
          <p:nvPr/>
        </p:nvSpPr>
        <p:spPr>
          <a:xfrm>
            <a:off x="7304970" y="3499630"/>
            <a:ext cx="2012009" cy="1490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2B5F8FCB-B661-3E9D-90F1-4D440B944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3410583"/>
            <a:ext cx="786750" cy="545402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F631C331-673F-86D5-2A7D-7E83CB6F2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334" y="3497462"/>
            <a:ext cx="1512192" cy="1833073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09883AE5-DF4F-9A28-D539-2BC6DF1FB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586" y="2990083"/>
            <a:ext cx="668702" cy="624656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8F04E065-2050-2CC1-4C52-551253954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4147651"/>
            <a:ext cx="786750" cy="545402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82E6E4EB-1011-32A4-B922-DF27B49A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4866259"/>
            <a:ext cx="786750" cy="54540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1632E75-646F-DC6F-64E8-3474C4E9433E}"/>
              </a:ext>
            </a:extLst>
          </p:cNvPr>
          <p:cNvSpPr txBox="1"/>
          <p:nvPr/>
        </p:nvSpPr>
        <p:spPr>
          <a:xfrm>
            <a:off x="7715720" y="3241785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에너지사용량</a:t>
            </a:r>
            <a:endParaRPr lang="en-US" altLang="ko-KR" sz="5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0902AA-6C07-E0F3-F0E3-5517899CF01B}"/>
              </a:ext>
            </a:extLst>
          </p:cNvPr>
          <p:cNvSpPr txBox="1"/>
          <p:nvPr/>
        </p:nvSpPr>
        <p:spPr>
          <a:xfrm>
            <a:off x="5786334" y="2695345"/>
            <a:ext cx="3015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시군 전체에 대한 에너지 세부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연도별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공간분포 측면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왼쪽</a:t>
            </a:r>
            <a:r>
              <a:rPr lang="en-US" altLang="ko-KR" sz="500" b="1" dirty="0"/>
              <a:t>),</a:t>
            </a:r>
          </a:p>
          <a:p>
            <a:r>
              <a:rPr lang="ko-KR" altLang="en-US" sz="500" b="1" dirty="0"/>
              <a:t>그리고 시군의 순위 비교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를 통해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640B7AE-67B2-9A48-DD15-785E12D3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8704"/>
          <a:stretch/>
        </p:blipFill>
        <p:spPr>
          <a:xfrm>
            <a:off x="5786334" y="-4450609"/>
            <a:ext cx="3542599" cy="774700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B9A2346-ACFE-DC91-38C4-70ED0EC5E0C4}"/>
              </a:ext>
            </a:extLst>
          </p:cNvPr>
          <p:cNvSpPr/>
          <p:nvPr/>
        </p:nvSpPr>
        <p:spPr>
          <a:xfrm>
            <a:off x="5839192" y="3367137"/>
            <a:ext cx="574009" cy="167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25732A62-43D2-8C79-FDF2-1F383B2577AC}"/>
              </a:ext>
            </a:extLst>
          </p:cNvPr>
          <p:cNvSpPr txBox="1">
            <a:spLocks/>
          </p:cNvSpPr>
          <p:nvPr/>
        </p:nvSpPr>
        <p:spPr>
          <a:xfrm>
            <a:off x="6482766" y="407956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lvl="0" indent="0" algn="r" defTabSz="914400" rtl="0" eaLnBrk="1" latinLnBrk="1" hangingPunct="1">
              <a:spcBef>
                <a:spcPts val="0"/>
              </a:spcBef>
              <a:buNone/>
              <a:defRPr sz="1000" kern="12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+mn-cs"/>
              </a:defRPr>
            </a:lvl1pPr>
            <a:lvl2pPr marL="0" lvl="1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11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BB7378-8F80-E192-B59D-1BC7C0009099}"/>
              </a:ext>
            </a:extLst>
          </p:cNvPr>
          <p:cNvSpPr/>
          <p:nvPr/>
        </p:nvSpPr>
        <p:spPr>
          <a:xfrm>
            <a:off x="5695988" y="-3262396"/>
            <a:ext cx="1762514" cy="2149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864006-4FBA-7F8C-E74A-0B134004C630}"/>
              </a:ext>
            </a:extLst>
          </p:cNvPr>
          <p:cNvSpPr/>
          <p:nvPr/>
        </p:nvSpPr>
        <p:spPr>
          <a:xfrm>
            <a:off x="7506968" y="-2836084"/>
            <a:ext cx="1810011" cy="1147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C6A013-558A-433B-EA84-B33E2F43A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281" y="-2642845"/>
            <a:ext cx="1938914" cy="1218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4EA17E-E212-C393-A46D-7072D3768F08}"/>
              </a:ext>
            </a:extLst>
          </p:cNvPr>
          <p:cNvSpPr txBox="1"/>
          <p:nvPr/>
        </p:nvSpPr>
        <p:spPr>
          <a:xfrm>
            <a:off x="5798870" y="-3111811"/>
            <a:ext cx="21155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에너지 소비 현황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소비현황을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8116BE9-A21D-E1A8-64D9-1C0A56B1B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282" y="-2753902"/>
            <a:ext cx="1032751" cy="95987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30EB58-8045-02CC-6AB5-72B6D1F7F62E}"/>
              </a:ext>
            </a:extLst>
          </p:cNvPr>
          <p:cNvSpPr/>
          <p:nvPr/>
        </p:nvSpPr>
        <p:spPr>
          <a:xfrm>
            <a:off x="5841955" y="-3107991"/>
            <a:ext cx="2072418" cy="1748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92139F4-FB2E-B8C0-9093-E5FB20CB0E6C}"/>
              </a:ext>
            </a:extLst>
          </p:cNvPr>
          <p:cNvSpPr txBox="1"/>
          <p:nvPr/>
        </p:nvSpPr>
        <p:spPr>
          <a:xfrm>
            <a:off x="5739392" y="237626"/>
            <a:ext cx="2840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에너지 소비 현황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22434B-6A73-B818-E215-4CF9C53127F8}"/>
              </a:ext>
            </a:extLst>
          </p:cNvPr>
          <p:cNvSpPr txBox="1"/>
          <p:nvPr/>
        </p:nvSpPr>
        <p:spPr>
          <a:xfrm>
            <a:off x="5739392" y="-3596029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에너지 소비 현황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44D61B5-43AB-8D97-AFE8-DC8C604FB8C0}"/>
              </a:ext>
            </a:extLst>
          </p:cNvPr>
          <p:cNvSpPr txBox="1"/>
          <p:nvPr/>
        </p:nvSpPr>
        <p:spPr>
          <a:xfrm>
            <a:off x="5786334" y="-3369955"/>
            <a:ext cx="32967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 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BD1D41-AE76-345D-0451-D2A1E708A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506" y="917326"/>
            <a:ext cx="1946689" cy="12229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8ACC-177C-056E-1FE0-91191885EE7E}"/>
              </a:ext>
            </a:extLst>
          </p:cNvPr>
          <p:cNvSpPr/>
          <p:nvPr/>
        </p:nvSpPr>
        <p:spPr>
          <a:xfrm>
            <a:off x="5826560" y="737066"/>
            <a:ext cx="2303878" cy="14130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F4FE67-F8C2-9F61-87CB-85B1517B0FC0}"/>
              </a:ext>
            </a:extLst>
          </p:cNvPr>
          <p:cNvSpPr txBox="1"/>
          <p:nvPr/>
        </p:nvSpPr>
        <p:spPr>
          <a:xfrm>
            <a:off x="5786334" y="497106"/>
            <a:ext cx="329675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에너지 소비의 세부현황을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9627DC-F0B7-0EDE-505C-F0264DF9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708" r="57035" b="57084"/>
          <a:stretch/>
        </p:blipFill>
        <p:spPr>
          <a:xfrm>
            <a:off x="8101638" y="-2934423"/>
            <a:ext cx="1522093" cy="172879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126891-AFDD-5D09-347E-37856BF0C47F}"/>
              </a:ext>
            </a:extLst>
          </p:cNvPr>
          <p:cNvSpPr/>
          <p:nvPr/>
        </p:nvSpPr>
        <p:spPr>
          <a:xfrm>
            <a:off x="8112127" y="-2962536"/>
            <a:ext cx="1555211" cy="742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9D5C013-2276-45DC-2DBA-52E6FE38250B}"/>
              </a:ext>
            </a:extLst>
          </p:cNvPr>
          <p:cNvSpPr/>
          <p:nvPr/>
        </p:nvSpPr>
        <p:spPr>
          <a:xfrm>
            <a:off x="8112127" y="-2192130"/>
            <a:ext cx="1555211" cy="742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1246169-42EE-599D-C886-76DECB61CF1A}"/>
              </a:ext>
            </a:extLst>
          </p:cNvPr>
          <p:cNvSpPr txBox="1"/>
          <p:nvPr/>
        </p:nvSpPr>
        <p:spPr>
          <a:xfrm>
            <a:off x="5739392" y="2421450"/>
            <a:ext cx="3189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시군 에너지 소비 현황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236D44-C250-0C97-BAC8-6E7989E3EE94}"/>
              </a:ext>
            </a:extLst>
          </p:cNvPr>
          <p:cNvSpPr txBox="1"/>
          <p:nvPr/>
        </p:nvSpPr>
        <p:spPr>
          <a:xfrm>
            <a:off x="7715720" y="4018729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/>
              <a:t>1</a:t>
            </a:r>
            <a:r>
              <a:rPr lang="ko-KR" altLang="en-US" sz="500" b="1" dirty="0"/>
              <a:t>인당 에너지사용량</a:t>
            </a:r>
            <a:endParaRPr lang="en-US" altLang="ko-KR" sz="5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1EAE95-B258-E174-D173-2387B8335FBE}"/>
              </a:ext>
            </a:extLst>
          </p:cNvPr>
          <p:cNvSpPr txBox="1"/>
          <p:nvPr/>
        </p:nvSpPr>
        <p:spPr>
          <a:xfrm>
            <a:off x="7715720" y="4746070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GRDP</a:t>
            </a:r>
            <a:r>
              <a:rPr lang="ko-KR" altLang="en-US" sz="500" b="1" dirty="0"/>
              <a:t>당 에너지사용량</a:t>
            </a:r>
            <a:endParaRPr lang="en-US" altLang="ko-KR" sz="500" b="1" dirty="0"/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7FDCA822-E053-8046-31C1-9DB0CBC1E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951" y="7831165"/>
            <a:ext cx="1304028" cy="877651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281B09B-0296-716B-4E50-AC033B91BB81}"/>
              </a:ext>
            </a:extLst>
          </p:cNvPr>
          <p:cNvSpPr txBox="1"/>
          <p:nvPr/>
        </p:nvSpPr>
        <p:spPr>
          <a:xfrm>
            <a:off x="5353375" y="7128856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3C76C0D0-EEB2-CADA-EE24-EAC1AC834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317" y="7792279"/>
            <a:ext cx="1512192" cy="1833073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CC5BD583-ECE5-0F63-246D-07F2596C9AD2}"/>
              </a:ext>
            </a:extLst>
          </p:cNvPr>
          <p:cNvSpPr txBox="1"/>
          <p:nvPr/>
        </p:nvSpPr>
        <p:spPr>
          <a:xfrm>
            <a:off x="5400317" y="7403560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현황의 과거추이를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DFAEE507-9B68-2147-FC29-967F383210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3422" y="7852144"/>
            <a:ext cx="1512192" cy="853657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4DAF4C98-3065-7DDD-8F86-7DDEF89646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4866" y="8923869"/>
            <a:ext cx="1356324" cy="701121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3618EBA5-EBD5-1762-191F-6239950263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3422" y="8923869"/>
            <a:ext cx="1512192" cy="700203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FC441955-E1A1-05DD-94E3-D75B7C3D5703}"/>
              </a:ext>
            </a:extLst>
          </p:cNvPr>
          <p:cNvSpPr txBox="1"/>
          <p:nvPr/>
        </p:nvSpPr>
        <p:spPr>
          <a:xfrm>
            <a:off x="9794462" y="-2275419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3~4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16E910-AD26-A167-45B2-7659211ED58F}"/>
              </a:ext>
            </a:extLst>
          </p:cNvPr>
          <p:cNvSpPr txBox="1"/>
          <p:nvPr/>
        </p:nvSpPr>
        <p:spPr>
          <a:xfrm>
            <a:off x="9794462" y="1069490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7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C5FC044-F19A-214A-2F4C-C428E2B1EB13}"/>
              </a:ext>
            </a:extLst>
          </p:cNvPr>
          <p:cNvSpPr txBox="1"/>
          <p:nvPr/>
        </p:nvSpPr>
        <p:spPr>
          <a:xfrm>
            <a:off x="9794462" y="4079564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9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6CAF473-9F93-840E-DF6C-CB4E37EA57A6}"/>
              </a:ext>
            </a:extLst>
          </p:cNvPr>
          <p:cNvSpPr txBox="1"/>
          <p:nvPr/>
        </p:nvSpPr>
        <p:spPr>
          <a:xfrm>
            <a:off x="10354057" y="8421668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12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FC04E8-E23F-2AE0-061C-9062506463C3}"/>
              </a:ext>
            </a:extLst>
          </p:cNvPr>
          <p:cNvSpPr txBox="1"/>
          <p:nvPr/>
        </p:nvSpPr>
        <p:spPr>
          <a:xfrm>
            <a:off x="8555574" y="7707640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에너지사용량</a:t>
            </a:r>
            <a:endParaRPr lang="en-US" altLang="ko-KR" sz="5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A97DE33-8844-2A18-C761-34A2A5618B54}"/>
              </a:ext>
            </a:extLst>
          </p:cNvPr>
          <p:cNvSpPr txBox="1"/>
          <p:nvPr/>
        </p:nvSpPr>
        <p:spPr>
          <a:xfrm>
            <a:off x="8555574" y="8800634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에너지원별 에너지사용량</a:t>
            </a:r>
            <a:endParaRPr lang="en-US" altLang="ko-KR" sz="5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C9928B6-1CAD-66E5-7FA1-E16D5CE39B86}"/>
              </a:ext>
            </a:extLst>
          </p:cNvPr>
          <p:cNvSpPr txBox="1"/>
          <p:nvPr/>
        </p:nvSpPr>
        <p:spPr>
          <a:xfrm>
            <a:off x="7032495" y="8800634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부문별 에너지사용량</a:t>
            </a:r>
            <a:endParaRPr lang="en-US" altLang="ko-KR" sz="5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98E5DB-A354-0277-7936-973DA4E17F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2537" y="745420"/>
            <a:ext cx="2224621" cy="19359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B17A93-20EA-11FC-D947-1DAAAB488C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25267" y="-929640"/>
            <a:ext cx="1808647" cy="118324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058D15-2B18-6B61-AD8F-27EC570B3490}"/>
              </a:ext>
            </a:extLst>
          </p:cNvPr>
          <p:cNvSpPr/>
          <p:nvPr/>
        </p:nvSpPr>
        <p:spPr>
          <a:xfrm>
            <a:off x="6572067" y="-1306883"/>
            <a:ext cx="2072418" cy="1602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49D351-9F5A-F43A-0EBC-E90E3D5BB20B}"/>
              </a:ext>
            </a:extLst>
          </p:cNvPr>
          <p:cNvSpPr txBox="1"/>
          <p:nvPr/>
        </p:nvSpPr>
        <p:spPr>
          <a:xfrm>
            <a:off x="6530653" y="-1310113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 현황 추이 </a:t>
            </a:r>
            <a:r>
              <a:rPr lang="en-US" altLang="ko-KR" sz="500" b="1" dirty="0"/>
              <a:t>(2011~2022)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71C8258C-430B-9B33-D631-E04DD74788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25267" y="5839739"/>
            <a:ext cx="1808647" cy="1183243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29748C8F-DA99-A358-2294-E975B6276A4B}"/>
              </a:ext>
            </a:extLst>
          </p:cNvPr>
          <p:cNvSpPr/>
          <p:nvPr/>
        </p:nvSpPr>
        <p:spPr>
          <a:xfrm>
            <a:off x="6572067" y="5462496"/>
            <a:ext cx="2072418" cy="1602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3D4D57-FDDA-5391-31BB-16A9E08EEF95}"/>
              </a:ext>
            </a:extLst>
          </p:cNvPr>
          <p:cNvSpPr txBox="1"/>
          <p:nvPr/>
        </p:nvSpPr>
        <p:spPr>
          <a:xfrm>
            <a:off x="6530653" y="5459266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 err="1"/>
              <a:t>시군별</a:t>
            </a:r>
            <a:r>
              <a:rPr lang="ko-KR" altLang="en-US" sz="700" b="1" dirty="0"/>
              <a:t>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경기도 </a:t>
            </a:r>
            <a:r>
              <a:rPr lang="en-US" altLang="ko-KR" sz="500" b="1" dirty="0"/>
              <a:t>31</a:t>
            </a:r>
            <a:r>
              <a:rPr lang="ko-KR" altLang="en-US" sz="500" b="1" dirty="0"/>
              <a:t>개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에너지 소비 현황 추이 </a:t>
            </a:r>
            <a:r>
              <a:rPr lang="en-US" altLang="ko-KR" sz="500" b="1" dirty="0"/>
              <a:t>(2019~2022)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45F623-1E5F-020D-BFA8-1A6CB3F8CBE8}"/>
              </a:ext>
            </a:extLst>
          </p:cNvPr>
          <p:cNvSpPr txBox="1"/>
          <p:nvPr/>
        </p:nvSpPr>
        <p:spPr>
          <a:xfrm>
            <a:off x="9794462" y="-678928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5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1EB07A-4097-A32D-6402-AC90C5C6081E}"/>
              </a:ext>
            </a:extLst>
          </p:cNvPr>
          <p:cNvSpPr txBox="1"/>
          <p:nvPr/>
        </p:nvSpPr>
        <p:spPr>
          <a:xfrm>
            <a:off x="9794462" y="5959386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10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27B256F-0D46-FC4C-E8FD-DDEDB33ACE3D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6135103" y="-3767682"/>
            <a:ext cx="3865848" cy="61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D1003D-C912-6F75-C382-B751E5275156}"/>
              </a:ext>
            </a:extLst>
          </p:cNvPr>
          <p:cNvSpPr/>
          <p:nvPr/>
        </p:nvSpPr>
        <p:spPr>
          <a:xfrm>
            <a:off x="10000951" y="-3858549"/>
            <a:ext cx="1849152" cy="1817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에너지 소비 현황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91430D-4599-96AA-9F9C-126F7B58C1A8}"/>
              </a:ext>
            </a:extLst>
          </p:cNvPr>
          <p:cNvSpPr/>
          <p:nvPr/>
        </p:nvSpPr>
        <p:spPr>
          <a:xfrm>
            <a:off x="5887506" y="-3797710"/>
            <a:ext cx="247597" cy="1826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C1B9A-54DE-FF26-FD07-F742E106F2BA}"/>
              </a:ext>
            </a:extLst>
          </p:cNvPr>
          <p:cNvSpPr txBox="1"/>
          <p:nvPr/>
        </p:nvSpPr>
        <p:spPr>
          <a:xfrm>
            <a:off x="9947131" y="-4715615"/>
            <a:ext cx="160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C00000"/>
                </a:solidFill>
              </a:rPr>
              <a:t>수정사항</a:t>
            </a:r>
            <a:endParaRPr lang="en-US" altLang="ko-KR" sz="28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4924AA-C023-FE75-D218-43771E27ADC1}"/>
              </a:ext>
            </a:extLst>
          </p:cNvPr>
          <p:cNvSpPr txBox="1"/>
          <p:nvPr/>
        </p:nvSpPr>
        <p:spPr>
          <a:xfrm>
            <a:off x="10077466" y="-3676816"/>
            <a:ext cx="160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이름변경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6F17323-B909-C02C-A702-03BE4E620488}"/>
              </a:ext>
            </a:extLst>
          </p:cNvPr>
          <p:cNvSpPr/>
          <p:nvPr/>
        </p:nvSpPr>
        <p:spPr>
          <a:xfrm>
            <a:off x="3135593" y="26842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E43DEDB-2AA0-0B65-6F2A-9D7A632DA1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6681944" y="-281870"/>
            <a:ext cx="9906000" cy="620065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76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F10FE0B6-2092-A288-8A9D-3BB303A2F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012CC6-F536-C914-A9D1-0440E965701F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시도별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전국 </a:t>
            </a:r>
            <a:r>
              <a:rPr lang="en-US" altLang="ko-KR" sz="2400" dirty="0"/>
              <a:t>17</a:t>
            </a:r>
            <a:r>
              <a:rPr lang="ko-KR" altLang="en-US" sz="2400" dirty="0"/>
              <a:t>개 시도 중 경기도를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5200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964293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2135039" y="135918"/>
            <a:ext cx="71937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99976" y="135918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382615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52E91EF-07CE-2392-BFF9-ABF14EB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5" y="487405"/>
            <a:ext cx="4001414" cy="2483334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6388909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7559655" y="135918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8324592" y="135918"/>
            <a:ext cx="100859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5807231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C40BED-7973-F743-E999-F8505F87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143"/>
          <a:stretch/>
        </p:blipFill>
        <p:spPr>
          <a:xfrm>
            <a:off x="5612207" y="488465"/>
            <a:ext cx="3811897" cy="2610287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383163" y="3328584"/>
            <a:ext cx="4000866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5807230" y="33285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82615" y="4186080"/>
            <a:ext cx="4001414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807231" y="4186080"/>
            <a:ext cx="3616872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370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A85596-BF7F-3B9C-644F-E0D962DB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DAB908-8E6F-C648-590B-3F17B3F684B4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FBC44B-3D4D-D84D-EFC2-B0FDCFE64C9D}"/>
              </a:ext>
            </a:extLst>
          </p:cNvPr>
          <p:cNvSpPr/>
          <p:nvPr/>
        </p:nvSpPr>
        <p:spPr>
          <a:xfrm>
            <a:off x="468343" y="4757391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I-5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EBD2DA-2D81-6EF5-82C3-16C5A4E44B0D}"/>
              </a:ext>
            </a:extLst>
          </p:cNvPr>
          <p:cNvSpPr/>
          <p:nvPr/>
        </p:nvSpPr>
        <p:spPr>
          <a:xfrm>
            <a:off x="468343" y="6039745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GRDP</a:t>
            </a:r>
            <a:r>
              <a:rPr lang="ko-KR" altLang="en-US" sz="1200" dirty="0"/>
              <a:t>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5BEEC3-E259-AC25-4AB4-B5E223F66505}"/>
              </a:ext>
            </a:extLst>
          </p:cNvPr>
          <p:cNvSpPr/>
          <p:nvPr/>
        </p:nvSpPr>
        <p:spPr>
          <a:xfrm>
            <a:off x="468343" y="509687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최종에너지 소비</a:t>
            </a:r>
            <a:r>
              <a:rPr lang="en-US" altLang="ko-KR" sz="1200" dirty="0"/>
              <a:t>(L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41F9FF-4223-5BD0-1E72-1315604D9049}"/>
              </a:ext>
            </a:extLst>
          </p:cNvPr>
          <p:cNvSpPr/>
          <p:nvPr/>
        </p:nvSpPr>
        <p:spPr>
          <a:xfrm>
            <a:off x="5178948" y="5096871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8950CE47-F5F9-713A-13E4-DD7264B1157B}"/>
              </a:ext>
            </a:extLst>
          </p:cNvPr>
          <p:cNvSpPr/>
          <p:nvPr/>
        </p:nvSpPr>
        <p:spPr>
          <a:xfrm>
            <a:off x="3802137" y="-540345"/>
            <a:ext cx="5946969" cy="1106779"/>
          </a:xfrm>
          <a:prstGeom prst="wedgeRectCallout">
            <a:avLst>
              <a:gd name="adj1" fmla="val -24907"/>
              <a:gd name="adj2" fmla="val 7171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2011</a:t>
            </a:r>
            <a:r>
              <a:rPr lang="ko-KR" altLang="en-US" sz="1100" dirty="0">
                <a:solidFill>
                  <a:schemeClr val="tx1"/>
                </a:solidFill>
              </a:rPr>
              <a:t>년부터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년까지 데이터가 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2011-2013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세종이 없고 </a:t>
            </a:r>
            <a:r>
              <a:rPr lang="en-US" altLang="ko-KR" sz="1100" dirty="0">
                <a:solidFill>
                  <a:schemeClr val="tx1"/>
                </a:solidFill>
              </a:rPr>
              <a:t>16</a:t>
            </a:r>
            <a:r>
              <a:rPr lang="ko-KR" altLang="en-US" sz="1100" dirty="0">
                <a:solidFill>
                  <a:schemeClr val="tx1"/>
                </a:solidFill>
              </a:rPr>
              <a:t>개 시도</a:t>
            </a:r>
            <a:r>
              <a:rPr lang="en-US" altLang="ko-KR" sz="1100" dirty="0">
                <a:solidFill>
                  <a:schemeClr val="tx1"/>
                </a:solidFill>
              </a:rPr>
              <a:t>, 2014-2022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세종 포함 </a:t>
            </a: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 시도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개의 선이 </a:t>
            </a:r>
            <a:r>
              <a:rPr lang="ko-KR" altLang="en-US" sz="1100" dirty="0" err="1">
                <a:solidFill>
                  <a:schemeClr val="tx1"/>
                </a:solidFill>
              </a:rPr>
              <a:t>생길텐데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경기도는 눈에 띄었으면 좋겠음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그래프 옵션이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가지 였으면 좋겠음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최종에너지소비</a:t>
            </a:r>
            <a:r>
              <a:rPr lang="en-US" altLang="ko-KR" sz="1100" dirty="0">
                <a:solidFill>
                  <a:schemeClr val="tx1"/>
                </a:solidFill>
              </a:rPr>
              <a:t>, 1</a:t>
            </a:r>
            <a:r>
              <a:rPr lang="ko-KR" altLang="en-US" sz="1100" dirty="0">
                <a:solidFill>
                  <a:schemeClr val="tx1"/>
                </a:solidFill>
              </a:rPr>
              <a:t>인당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, GRDP</a:t>
            </a:r>
            <a:r>
              <a:rPr lang="ko-KR" altLang="en-US" sz="1100" dirty="0">
                <a:solidFill>
                  <a:schemeClr val="tx1"/>
                </a:solidFill>
              </a:rPr>
              <a:t>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3F304-4CD6-41C4-456D-23AA3622048B}"/>
              </a:ext>
            </a:extLst>
          </p:cNvPr>
          <p:cNvSpPr txBox="1"/>
          <p:nvPr/>
        </p:nvSpPr>
        <p:spPr>
          <a:xfrm>
            <a:off x="468343" y="197327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 현황 추이 </a:t>
            </a:r>
            <a:r>
              <a:rPr lang="en-US" altLang="ko-KR" sz="500" b="1" dirty="0"/>
              <a:t>(2011~2022)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590B1-8C60-7B76-4EA0-10C1501CA87E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최종에너지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291EDD-1B6D-1747-4F5E-1DEE50303A39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인당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8C3510-3F75-F6ED-300B-3ED1008C5122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GRDP</a:t>
            </a:r>
            <a:r>
              <a:rPr lang="ko-KR" altLang="en-US" sz="1200" dirty="0">
                <a:solidFill>
                  <a:schemeClr val="tx1"/>
                </a:solidFill>
              </a:rPr>
              <a:t>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8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DBCB0F28-C4BF-41BC-0F89-533C80F91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CED8F0-A1A5-5890-0485-43FD716AA155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경기도를 세부적으로 평가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203636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16A1EEB0-D3EB-51DF-F7CA-3DF26E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7" y="4432016"/>
            <a:ext cx="4108537" cy="2053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70DC06-0024-511A-D47C-6FA7106A5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2" y="362755"/>
            <a:ext cx="3841628" cy="21232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812343E-074A-C743-7C04-18C79C3AC3A5}"/>
              </a:ext>
            </a:extLst>
          </p:cNvPr>
          <p:cNvSpPr/>
          <p:nvPr/>
        </p:nvSpPr>
        <p:spPr>
          <a:xfrm>
            <a:off x="63893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FE5E7A-3A9B-9146-B488-F48C3CB62DB9}"/>
              </a:ext>
            </a:extLst>
          </p:cNvPr>
          <p:cNvSpPr/>
          <p:nvPr/>
        </p:nvSpPr>
        <p:spPr>
          <a:xfrm>
            <a:off x="63462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435015-23B5-3F03-9BE2-11CD0AA211D0}"/>
              </a:ext>
            </a:extLst>
          </p:cNvPr>
          <p:cNvSpPr/>
          <p:nvPr/>
        </p:nvSpPr>
        <p:spPr>
          <a:xfrm>
            <a:off x="1224675" y="54089"/>
            <a:ext cx="1129247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AA7329-2D75-0766-6323-EB1F378C6107}"/>
              </a:ext>
            </a:extLst>
          </p:cNvPr>
          <p:cNvSpPr/>
          <p:nvPr/>
        </p:nvSpPr>
        <p:spPr>
          <a:xfrm>
            <a:off x="2395421" y="54089"/>
            <a:ext cx="719374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 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C77600-F179-A286-5D37-2A87905CBDAD}"/>
              </a:ext>
            </a:extLst>
          </p:cNvPr>
          <p:cNvSpPr/>
          <p:nvPr/>
        </p:nvSpPr>
        <p:spPr>
          <a:xfrm>
            <a:off x="316035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CF1DDA-074C-1875-F19A-69EE29B86DD1}"/>
              </a:ext>
            </a:extLst>
          </p:cNvPr>
          <p:cNvSpPr/>
          <p:nvPr/>
        </p:nvSpPr>
        <p:spPr>
          <a:xfrm>
            <a:off x="63893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8FA9CD-605D-E2B7-09CE-30E0E472E037}"/>
              </a:ext>
            </a:extLst>
          </p:cNvPr>
          <p:cNvSpPr/>
          <p:nvPr/>
        </p:nvSpPr>
        <p:spPr>
          <a:xfrm>
            <a:off x="63893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71437D-023B-3C0C-5980-FE76E1A28F33}"/>
              </a:ext>
            </a:extLst>
          </p:cNvPr>
          <p:cNvSpPr txBox="1"/>
          <p:nvPr/>
        </p:nvSpPr>
        <p:spPr>
          <a:xfrm>
            <a:off x="117911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산업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549BBE-4C72-5D5C-020C-D541823A15BF}"/>
              </a:ext>
            </a:extLst>
          </p:cNvPr>
          <p:cNvSpPr txBox="1"/>
          <p:nvPr/>
        </p:nvSpPr>
        <p:spPr>
          <a:xfrm>
            <a:off x="2179789" y="5583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수송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25A03-3F86-B38F-1BBD-25044CBED00C}"/>
              </a:ext>
            </a:extLst>
          </p:cNvPr>
          <p:cNvSpPr txBox="1"/>
          <p:nvPr/>
        </p:nvSpPr>
        <p:spPr>
          <a:xfrm>
            <a:off x="2903894" y="558311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가정</a:t>
            </a:r>
            <a:r>
              <a:rPr lang="en-US" altLang="ko-KR" sz="1600" b="1" dirty="0">
                <a:solidFill>
                  <a:schemeClr val="bg1"/>
                </a:solidFill>
              </a:rPr>
              <a:t>·</a:t>
            </a:r>
            <a:r>
              <a:rPr lang="ko-KR" altLang="en-US" sz="1600" b="1" dirty="0">
                <a:solidFill>
                  <a:schemeClr val="bg1"/>
                </a:solidFill>
              </a:rPr>
              <a:t>상업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5B028-9E96-2844-4EA4-8965CA0A7752}"/>
              </a:ext>
            </a:extLst>
          </p:cNvPr>
          <p:cNvSpPr txBox="1"/>
          <p:nvPr/>
        </p:nvSpPr>
        <p:spPr>
          <a:xfrm>
            <a:off x="3889126" y="596716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공공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70BA2FF-88F6-59C8-4437-95694340D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092" y="362755"/>
            <a:ext cx="3841628" cy="212329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8999D-379F-315D-CB17-ABF01308115C}"/>
              </a:ext>
            </a:extLst>
          </p:cNvPr>
          <p:cNvSpPr/>
          <p:nvPr/>
        </p:nvSpPr>
        <p:spPr>
          <a:xfrm>
            <a:off x="509409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FA2459-8BF2-D772-5A96-E09ED82D08BD}"/>
              </a:ext>
            </a:extLst>
          </p:cNvPr>
          <p:cNvSpPr/>
          <p:nvPr/>
        </p:nvSpPr>
        <p:spPr>
          <a:xfrm>
            <a:off x="508978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38A7B-BB7B-F90A-2615-5FBE27077D72}"/>
              </a:ext>
            </a:extLst>
          </p:cNvPr>
          <p:cNvSpPr/>
          <p:nvPr/>
        </p:nvSpPr>
        <p:spPr>
          <a:xfrm>
            <a:off x="761551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7AEF7B-628A-865D-8F1F-02BBEDE4933E}"/>
              </a:ext>
            </a:extLst>
          </p:cNvPr>
          <p:cNvSpPr/>
          <p:nvPr/>
        </p:nvSpPr>
        <p:spPr>
          <a:xfrm>
            <a:off x="509409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901F2B-EC45-0DB3-5439-3B57BCCA590F}"/>
              </a:ext>
            </a:extLst>
          </p:cNvPr>
          <p:cNvSpPr/>
          <p:nvPr/>
        </p:nvSpPr>
        <p:spPr>
          <a:xfrm>
            <a:off x="509409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881B1-EFF7-3E06-727A-52B747EA81B8}"/>
              </a:ext>
            </a:extLst>
          </p:cNvPr>
          <p:cNvSpPr txBox="1"/>
          <p:nvPr/>
        </p:nvSpPr>
        <p:spPr>
          <a:xfrm>
            <a:off x="563427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석탄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3E5546-6B04-42B3-E321-D60E6DD7BBE9}"/>
              </a:ext>
            </a:extLst>
          </p:cNvPr>
          <p:cNvSpPr txBox="1"/>
          <p:nvPr/>
        </p:nvSpPr>
        <p:spPr>
          <a:xfrm>
            <a:off x="6745522" y="6396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석유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6D3050-9A6D-37DB-6FB7-1757F0744386}"/>
              </a:ext>
            </a:extLst>
          </p:cNvPr>
          <p:cNvSpPr txBox="1"/>
          <p:nvPr/>
        </p:nvSpPr>
        <p:spPr>
          <a:xfrm>
            <a:off x="7617389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가스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DADA69-E122-2B57-EE2F-7F34DC10E3A0}"/>
              </a:ext>
            </a:extLst>
          </p:cNvPr>
          <p:cNvSpPr/>
          <p:nvPr/>
        </p:nvSpPr>
        <p:spPr>
          <a:xfrm>
            <a:off x="6614855" y="54089"/>
            <a:ext cx="796148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원별 </a:t>
            </a:r>
            <a:endParaRPr lang="en-US" altLang="ko-KR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B32C73-ABA5-795E-962E-5596C02126C3}"/>
              </a:ext>
            </a:extLst>
          </p:cNvPr>
          <p:cNvSpPr/>
          <p:nvPr/>
        </p:nvSpPr>
        <p:spPr>
          <a:xfrm>
            <a:off x="5694704" y="5408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부문별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D2E3A1-07BD-93F3-83D7-F8BD7B24A3C4}"/>
              </a:ext>
            </a:extLst>
          </p:cNvPr>
          <p:cNvSpPr txBox="1"/>
          <p:nvPr/>
        </p:nvSpPr>
        <p:spPr>
          <a:xfrm>
            <a:off x="8283587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전력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822E94-7F26-F6EE-A3C2-0B587CA0D67B}"/>
              </a:ext>
            </a:extLst>
          </p:cNvPr>
          <p:cNvSpPr txBox="1"/>
          <p:nvPr/>
        </p:nvSpPr>
        <p:spPr>
          <a:xfrm>
            <a:off x="5339632" y="1389088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열에너지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F938DF-7033-09FA-7DE7-36861506E1E8}"/>
              </a:ext>
            </a:extLst>
          </p:cNvPr>
          <p:cNvSpPr txBox="1"/>
          <p:nvPr/>
        </p:nvSpPr>
        <p:spPr>
          <a:xfrm>
            <a:off x="6582051" y="1204489"/>
            <a:ext cx="1111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신재생및기타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247B6B-A569-3CBE-04B5-4055E859702D}"/>
              </a:ext>
            </a:extLst>
          </p:cNvPr>
          <p:cNvSpPr/>
          <p:nvPr/>
        </p:nvSpPr>
        <p:spPr>
          <a:xfrm>
            <a:off x="4902066" y="4888685"/>
            <a:ext cx="4300362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2BBDAF-1221-089F-D77D-A4DAA07BD154}"/>
              </a:ext>
            </a:extLst>
          </p:cNvPr>
          <p:cNvSpPr/>
          <p:nvPr/>
        </p:nvSpPr>
        <p:spPr>
          <a:xfrm>
            <a:off x="4897760" y="5608409"/>
            <a:ext cx="4304869" cy="11165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Ⅰ-7-6 (</a:t>
            </a:r>
            <a:r>
              <a:rPr lang="ko-KR" altLang="en-US" sz="1200" dirty="0"/>
              <a:t>산업부문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Ⅰ-7-7 (</a:t>
            </a:r>
            <a:r>
              <a:rPr lang="ko-KR" altLang="en-US" sz="1200" dirty="0"/>
              <a:t>수송부문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Ⅰ-7-8 (</a:t>
            </a:r>
            <a:r>
              <a:rPr lang="ko-KR" altLang="en-US" sz="1200" dirty="0"/>
              <a:t>가정상업부문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Ⅰ-7-9 (</a:t>
            </a:r>
            <a:r>
              <a:rPr lang="ko-KR" altLang="en-US" sz="1200" dirty="0"/>
              <a:t>공공부문 에너지소비</a:t>
            </a:r>
            <a:r>
              <a:rPr lang="en-US" altLang="ko-KR" sz="1200" dirty="0"/>
              <a:t>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9131171-B164-F3FF-7C8D-8342ED2017D6}"/>
              </a:ext>
            </a:extLst>
          </p:cNvPr>
          <p:cNvSpPr/>
          <p:nvPr/>
        </p:nvSpPr>
        <p:spPr>
          <a:xfrm>
            <a:off x="700113" y="408879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3980-5147-B5BB-29D9-5FE799E2F93E}"/>
              </a:ext>
            </a:extLst>
          </p:cNvPr>
          <p:cNvSpPr/>
          <p:nvPr/>
        </p:nvSpPr>
        <p:spPr>
          <a:xfrm>
            <a:off x="700113" y="439976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99B8E-F2FA-E077-6514-61E666036FB2}"/>
              </a:ext>
            </a:extLst>
          </p:cNvPr>
          <p:cNvSpPr txBox="1"/>
          <p:nvPr/>
        </p:nvSpPr>
        <p:spPr>
          <a:xfrm>
            <a:off x="1119894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0641FF-7C44-E4CA-DD81-A0C058FEAE02}"/>
              </a:ext>
            </a:extLst>
          </p:cNvPr>
          <p:cNvSpPr txBox="1"/>
          <p:nvPr/>
        </p:nvSpPr>
        <p:spPr>
          <a:xfrm>
            <a:off x="1094409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6A83BE-F7EF-4F0F-A92B-F3AF1AD42143}"/>
              </a:ext>
            </a:extLst>
          </p:cNvPr>
          <p:cNvSpPr txBox="1"/>
          <p:nvPr/>
        </p:nvSpPr>
        <p:spPr>
          <a:xfrm>
            <a:off x="1220427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B9CF17-FA5B-BA42-53D8-07A0086F531D}"/>
              </a:ext>
            </a:extLst>
          </p:cNvPr>
          <p:cNvSpPr/>
          <p:nvPr/>
        </p:nvSpPr>
        <p:spPr>
          <a:xfrm>
            <a:off x="1300725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</a:t>
            </a:r>
            <a:endParaRPr lang="en-US" altLang="ko-KR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F76EA32-4EC5-9A06-D567-EA71CE9D11DD}"/>
              </a:ext>
            </a:extLst>
          </p:cNvPr>
          <p:cNvSpPr/>
          <p:nvPr/>
        </p:nvSpPr>
        <p:spPr>
          <a:xfrm>
            <a:off x="3001325" y="4091099"/>
            <a:ext cx="1479235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 </a:t>
            </a:r>
            <a:endParaRPr lang="en-US" altLang="ko-KR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567DA7-6B76-1350-485F-C860986FEA66}"/>
              </a:ext>
            </a:extLst>
          </p:cNvPr>
          <p:cNvSpPr/>
          <p:nvPr/>
        </p:nvSpPr>
        <p:spPr>
          <a:xfrm>
            <a:off x="2138183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</a:t>
            </a:r>
            <a:endParaRPr lang="en-US" altLang="ko-KR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0FFBF6-71F2-2F51-C8D8-0039D343ADB6}"/>
              </a:ext>
            </a:extLst>
          </p:cNvPr>
          <p:cNvSpPr txBox="1"/>
          <p:nvPr/>
        </p:nvSpPr>
        <p:spPr>
          <a:xfrm>
            <a:off x="1119894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E286FA-3AD9-F2B6-6497-2382A775C2D9}"/>
              </a:ext>
            </a:extLst>
          </p:cNvPr>
          <p:cNvSpPr txBox="1"/>
          <p:nvPr/>
        </p:nvSpPr>
        <p:spPr>
          <a:xfrm>
            <a:off x="23107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2AC41A-C316-BC7B-82D2-D60F5DC2CFDF}"/>
              </a:ext>
            </a:extLst>
          </p:cNvPr>
          <p:cNvSpPr txBox="1"/>
          <p:nvPr/>
        </p:nvSpPr>
        <p:spPr>
          <a:xfrm>
            <a:off x="22852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5CA2E8-F514-A54E-550A-0A8A7D630A3A}"/>
              </a:ext>
            </a:extLst>
          </p:cNvPr>
          <p:cNvSpPr txBox="1"/>
          <p:nvPr/>
        </p:nvSpPr>
        <p:spPr>
          <a:xfrm>
            <a:off x="24112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54DD3C-F1B8-111F-4CAE-B6EE7B3DF6E0}"/>
              </a:ext>
            </a:extLst>
          </p:cNvPr>
          <p:cNvSpPr txBox="1"/>
          <p:nvPr/>
        </p:nvSpPr>
        <p:spPr>
          <a:xfrm>
            <a:off x="23107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BB1373-CDA3-E418-298C-F0ACDF34FAD9}"/>
              </a:ext>
            </a:extLst>
          </p:cNvPr>
          <p:cNvSpPr txBox="1"/>
          <p:nvPr/>
        </p:nvSpPr>
        <p:spPr>
          <a:xfrm>
            <a:off x="33755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0921F6-0CF5-ACF8-AFC6-C07357118C97}"/>
              </a:ext>
            </a:extLst>
          </p:cNvPr>
          <p:cNvSpPr txBox="1"/>
          <p:nvPr/>
        </p:nvSpPr>
        <p:spPr>
          <a:xfrm>
            <a:off x="33500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9B16D0-5CB4-6930-8A75-E92C035A291E}"/>
              </a:ext>
            </a:extLst>
          </p:cNvPr>
          <p:cNvSpPr txBox="1"/>
          <p:nvPr/>
        </p:nvSpPr>
        <p:spPr>
          <a:xfrm>
            <a:off x="34760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A25772-2602-D21A-5813-18201151300A}"/>
              </a:ext>
            </a:extLst>
          </p:cNvPr>
          <p:cNvSpPr txBox="1"/>
          <p:nvPr/>
        </p:nvSpPr>
        <p:spPr>
          <a:xfrm>
            <a:off x="33755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180764-669C-2A45-D1C8-5E709F666284}"/>
              </a:ext>
            </a:extLst>
          </p:cNvPr>
          <p:cNvSpPr txBox="1"/>
          <p:nvPr/>
        </p:nvSpPr>
        <p:spPr>
          <a:xfrm>
            <a:off x="4201798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E7B9A3-23D5-2674-41F1-60A43570F326}"/>
              </a:ext>
            </a:extLst>
          </p:cNvPr>
          <p:cNvSpPr txBox="1"/>
          <p:nvPr/>
        </p:nvSpPr>
        <p:spPr>
          <a:xfrm>
            <a:off x="4176313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901665-3FA1-0CFD-FB5E-64B5B016CBCF}"/>
              </a:ext>
            </a:extLst>
          </p:cNvPr>
          <p:cNvSpPr txBox="1"/>
          <p:nvPr/>
        </p:nvSpPr>
        <p:spPr>
          <a:xfrm>
            <a:off x="4302331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514244-BD1A-7E70-83BC-FB304BB47D9C}"/>
              </a:ext>
            </a:extLst>
          </p:cNvPr>
          <p:cNvSpPr txBox="1"/>
          <p:nvPr/>
        </p:nvSpPr>
        <p:spPr>
          <a:xfrm>
            <a:off x="4201798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F0E98B-E51D-FE4D-F4E1-D0F863F66824}"/>
              </a:ext>
            </a:extLst>
          </p:cNvPr>
          <p:cNvSpPr txBox="1"/>
          <p:nvPr/>
        </p:nvSpPr>
        <p:spPr>
          <a:xfrm>
            <a:off x="1157606" y="4239302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산업</a:t>
            </a:r>
            <a:endParaRPr lang="ko-KR" altLang="en-US" sz="4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01F9B4-1B87-CD5F-9F50-6EE04FB44C46}"/>
              </a:ext>
            </a:extLst>
          </p:cNvPr>
          <p:cNvSpPr txBox="1"/>
          <p:nvPr/>
        </p:nvSpPr>
        <p:spPr>
          <a:xfrm>
            <a:off x="2158283" y="4265614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수송</a:t>
            </a:r>
            <a:endParaRPr lang="ko-KR" altLang="en-US" sz="4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4D18C5-8A54-19C8-33F8-4CC41A1EDD38}"/>
              </a:ext>
            </a:extLst>
          </p:cNvPr>
          <p:cNvSpPr txBox="1"/>
          <p:nvPr/>
        </p:nvSpPr>
        <p:spPr>
          <a:xfrm>
            <a:off x="3146653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가정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상업</a:t>
            </a:r>
            <a:endParaRPr lang="ko-KR" altLang="en-US" sz="4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FD4B7C-2722-8254-1A21-A8B9C604BC8B}"/>
              </a:ext>
            </a:extLst>
          </p:cNvPr>
          <p:cNvSpPr txBox="1"/>
          <p:nvPr/>
        </p:nvSpPr>
        <p:spPr>
          <a:xfrm>
            <a:off x="4228382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공공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기타</a:t>
            </a:r>
            <a:endParaRPr lang="ko-KR" altLang="en-US" sz="4400" b="1" dirty="0"/>
          </a:p>
        </p:txBody>
      </p:sp>
      <p:sp>
        <p:nvSpPr>
          <p:cNvPr id="89" name="말풍선: 타원형 88">
            <a:extLst>
              <a:ext uri="{FF2B5EF4-FFF2-40B4-BE49-F238E27FC236}">
                <a16:creationId xmlns:a16="http://schemas.microsoft.com/office/drawing/2014/main" id="{79091D71-DC17-BA09-1BB4-FAA813FA2C7F}"/>
              </a:ext>
            </a:extLst>
          </p:cNvPr>
          <p:cNvSpPr/>
          <p:nvPr/>
        </p:nvSpPr>
        <p:spPr>
          <a:xfrm>
            <a:off x="8018406" y="2991040"/>
            <a:ext cx="3053079" cy="2195504"/>
          </a:xfrm>
          <a:prstGeom prst="wedgeEllipseCallout">
            <a:avLst>
              <a:gd name="adj1" fmla="val -149757"/>
              <a:gd name="adj2" fmla="val 278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‘  </a:t>
            </a:r>
            <a:r>
              <a:rPr lang="ko-KR" altLang="en-US" sz="1100" dirty="0">
                <a:solidFill>
                  <a:schemeClr val="tx1"/>
                </a:solidFill>
              </a:rPr>
              <a:t>라는 표현이 맞지만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도시가스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라는 표현을 사용해야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항목이 있지만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항목이 </a:t>
            </a:r>
            <a:r>
              <a:rPr lang="ko-KR" altLang="en-US" sz="1100" dirty="0" err="1">
                <a:solidFill>
                  <a:schemeClr val="tx1"/>
                </a:solidFill>
              </a:rPr>
              <a:t>없는게</a:t>
            </a:r>
            <a:r>
              <a:rPr lang="ko-KR" altLang="en-US" sz="1100" dirty="0">
                <a:solidFill>
                  <a:schemeClr val="tx1"/>
                </a:solidFill>
              </a:rPr>
              <a:t> 맞습니다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62E16-8B7E-00D0-713B-666315A3067E}"/>
              </a:ext>
            </a:extLst>
          </p:cNvPr>
          <p:cNvSpPr txBox="1"/>
          <p:nvPr/>
        </p:nvSpPr>
        <p:spPr>
          <a:xfrm>
            <a:off x="399769" y="-531456"/>
            <a:ext cx="2840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에너지 소비 현황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66D51-CBB0-1403-5B01-4592092FC84E}"/>
              </a:ext>
            </a:extLst>
          </p:cNvPr>
          <p:cNvSpPr txBox="1"/>
          <p:nvPr/>
        </p:nvSpPr>
        <p:spPr>
          <a:xfrm>
            <a:off x="446711" y="-271976"/>
            <a:ext cx="329675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에너지 소비의 세부현황을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23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565881B5-6829-BE83-76BE-0358C690A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998F2D-1B8A-05CD-68B7-D6BF9598826B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시군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 </a:t>
            </a:r>
            <a:r>
              <a:rPr lang="en-US" altLang="ko-KR" sz="2400" dirty="0"/>
              <a:t>31</a:t>
            </a:r>
            <a:r>
              <a:rPr lang="ko-KR" altLang="en-US" sz="2400" dirty="0"/>
              <a:t>개 시군 전체를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12266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00080-52AC-AC9C-5378-20F085F48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A23628AE-6ED7-F0ED-64A2-4907CA3C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1647370"/>
            <a:ext cx="1581109" cy="109607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0AF82A0-FCA0-5FA9-8E48-ABA4521C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37" y="2340571"/>
            <a:ext cx="3039010" cy="368387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4F85A03-E633-5A21-6E7A-8724E4BB8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497" y="362080"/>
            <a:ext cx="1620801" cy="151404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6F38315-2019-5341-7A0C-97DF84B3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3470790"/>
            <a:ext cx="1581109" cy="109607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BCE058C-8AC5-3478-B445-BB35CF8EC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5158777"/>
            <a:ext cx="1581109" cy="1096079"/>
          </a:xfrm>
          <a:prstGeom prst="rect">
            <a:avLst/>
          </a:prstGeom>
        </p:spPr>
      </p:pic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B39EFCF2-EB04-70C1-349C-B8E2EC694E48}"/>
              </a:ext>
            </a:extLst>
          </p:cNvPr>
          <p:cNvSpPr/>
          <p:nvPr/>
        </p:nvSpPr>
        <p:spPr>
          <a:xfrm>
            <a:off x="-2695575" y="362080"/>
            <a:ext cx="5946969" cy="1654150"/>
          </a:xfrm>
          <a:prstGeom prst="wedgeRectCallout">
            <a:avLst>
              <a:gd name="adj1" fmla="val 62223"/>
              <a:gd name="adj2" fmla="val -2502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해당 옵션에 연동되어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아래 왼쪽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지도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오른쪽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시군간 순위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  <a:r>
              <a:rPr lang="ko-KR" altLang="en-US" sz="1100" dirty="0">
                <a:solidFill>
                  <a:schemeClr val="tx1"/>
                </a:solidFill>
              </a:rPr>
              <a:t>의 정보가 바뀌어야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예시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- 2022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연도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산업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에너지원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을 선택하면 좌측에는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전체에 대해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가스사용량이 공간적으로 나타남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(</a:t>
            </a:r>
            <a:r>
              <a:rPr lang="ko-KR" altLang="en-US" sz="1100" dirty="0">
                <a:solidFill>
                  <a:schemeClr val="tx1"/>
                </a:solidFill>
              </a:rPr>
              <a:t>오른쪽 위</a:t>
            </a:r>
            <a:r>
              <a:rPr lang="en-US" altLang="ko-KR" sz="1100" dirty="0">
                <a:solidFill>
                  <a:schemeClr val="tx1"/>
                </a:solidFill>
              </a:rPr>
              <a:t>) 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(</a:t>
            </a:r>
            <a:r>
              <a:rPr lang="ko-KR" altLang="en-US" sz="1100" dirty="0">
                <a:solidFill>
                  <a:schemeClr val="tx1"/>
                </a:solidFill>
              </a:rPr>
              <a:t>오른쪽 중간</a:t>
            </a:r>
            <a:r>
              <a:rPr lang="en-US" altLang="ko-KR" sz="1100" dirty="0">
                <a:solidFill>
                  <a:schemeClr val="tx1"/>
                </a:solidFill>
              </a:rPr>
              <a:t>) 1</a:t>
            </a:r>
            <a:r>
              <a:rPr lang="ko-KR" altLang="en-US" sz="1100" dirty="0">
                <a:solidFill>
                  <a:schemeClr val="tx1"/>
                </a:solidFill>
              </a:rPr>
              <a:t>인당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 (</a:t>
            </a:r>
            <a:r>
              <a:rPr lang="ko-KR" altLang="en-US" sz="1100" dirty="0">
                <a:solidFill>
                  <a:schemeClr val="tx1"/>
                </a:solidFill>
              </a:rPr>
              <a:t>오른쪽 아래</a:t>
            </a:r>
            <a:r>
              <a:rPr lang="en-US" altLang="ko-KR" sz="1100" dirty="0">
                <a:solidFill>
                  <a:schemeClr val="tx1"/>
                </a:solidFill>
              </a:rPr>
              <a:t>) 1</a:t>
            </a:r>
            <a:r>
              <a:rPr lang="ko-KR" altLang="en-US" sz="1100" dirty="0">
                <a:solidFill>
                  <a:schemeClr val="tx1"/>
                </a:solidFill>
              </a:rPr>
              <a:t>인당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C3E4D1-6662-7F0C-1530-203221422F00}"/>
              </a:ext>
            </a:extLst>
          </p:cNvPr>
          <p:cNvSpPr txBox="1"/>
          <p:nvPr/>
        </p:nvSpPr>
        <p:spPr>
          <a:xfrm>
            <a:off x="6362292" y="1431926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에너지사용량</a:t>
            </a:r>
            <a:endParaRPr lang="en-US" altLang="ko-KR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ACCC-F890-289C-7419-000EA6ACCAA0}"/>
              </a:ext>
            </a:extLst>
          </p:cNvPr>
          <p:cNvSpPr txBox="1"/>
          <p:nvPr/>
        </p:nvSpPr>
        <p:spPr>
          <a:xfrm>
            <a:off x="6362292" y="4943333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GRDP</a:t>
            </a:r>
            <a:r>
              <a:rPr lang="ko-KR" altLang="en-US" sz="800" b="1" dirty="0"/>
              <a:t>당 에너지사용량</a:t>
            </a:r>
            <a:endParaRPr lang="en-US" altLang="ko-KR" sz="8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3A4BD-0D11-C517-98DA-EAC49F7B6D10}"/>
              </a:ext>
            </a:extLst>
          </p:cNvPr>
          <p:cNvSpPr txBox="1"/>
          <p:nvPr/>
        </p:nvSpPr>
        <p:spPr>
          <a:xfrm>
            <a:off x="6362292" y="3147624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1</a:t>
            </a:r>
            <a:r>
              <a:rPr lang="ko-KR" altLang="en-US" sz="800" b="1" dirty="0"/>
              <a:t>인당 에너지사용량</a:t>
            </a:r>
            <a:endParaRPr lang="en-US" altLang="ko-KR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A512B9-8368-D5CA-BFD7-86EA402E120C}"/>
              </a:ext>
            </a:extLst>
          </p:cNvPr>
          <p:cNvSpPr txBox="1"/>
          <p:nvPr/>
        </p:nvSpPr>
        <p:spPr>
          <a:xfrm>
            <a:off x="6030815" y="1580299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85D311-9521-3251-86E1-54859DCAB473}"/>
              </a:ext>
            </a:extLst>
          </p:cNvPr>
          <p:cNvSpPr txBox="1"/>
          <p:nvPr/>
        </p:nvSpPr>
        <p:spPr>
          <a:xfrm>
            <a:off x="6030815" y="174898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D2EE9B-384A-E9E8-A4EB-F684193A4F48}"/>
              </a:ext>
            </a:extLst>
          </p:cNvPr>
          <p:cNvSpPr txBox="1"/>
          <p:nvPr/>
        </p:nvSpPr>
        <p:spPr>
          <a:xfrm>
            <a:off x="6030815" y="1952603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A3EEDE-AF8B-6A2F-95E8-D082CA6B92DC}"/>
              </a:ext>
            </a:extLst>
          </p:cNvPr>
          <p:cNvSpPr txBox="1"/>
          <p:nvPr/>
        </p:nvSpPr>
        <p:spPr>
          <a:xfrm>
            <a:off x="6030815" y="249599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9ECB3-F28C-0A55-0F47-D3A752018837}"/>
              </a:ext>
            </a:extLst>
          </p:cNvPr>
          <p:cNvSpPr txBox="1"/>
          <p:nvPr/>
        </p:nvSpPr>
        <p:spPr>
          <a:xfrm>
            <a:off x="6030815" y="3454959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BA3782-1013-7F91-4C1C-D30F17186EAD}"/>
              </a:ext>
            </a:extLst>
          </p:cNvPr>
          <p:cNvSpPr txBox="1"/>
          <p:nvPr/>
        </p:nvSpPr>
        <p:spPr>
          <a:xfrm>
            <a:off x="6030815" y="362364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A44694-203A-F266-F6DB-15480C1FE191}"/>
              </a:ext>
            </a:extLst>
          </p:cNvPr>
          <p:cNvSpPr txBox="1"/>
          <p:nvPr/>
        </p:nvSpPr>
        <p:spPr>
          <a:xfrm>
            <a:off x="6030815" y="3827263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8C9382-5087-0BC3-2EFA-BDBD5DED65CB}"/>
              </a:ext>
            </a:extLst>
          </p:cNvPr>
          <p:cNvSpPr txBox="1"/>
          <p:nvPr/>
        </p:nvSpPr>
        <p:spPr>
          <a:xfrm>
            <a:off x="6030815" y="437065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655E3A-8FD9-E27F-EE72-2E51EA909B3F}"/>
              </a:ext>
            </a:extLst>
          </p:cNvPr>
          <p:cNvSpPr txBox="1"/>
          <p:nvPr/>
        </p:nvSpPr>
        <p:spPr>
          <a:xfrm>
            <a:off x="6030815" y="5156637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4A1A23-4C61-0660-A738-D288F6A8F767}"/>
              </a:ext>
            </a:extLst>
          </p:cNvPr>
          <p:cNvSpPr txBox="1"/>
          <p:nvPr/>
        </p:nvSpPr>
        <p:spPr>
          <a:xfrm>
            <a:off x="6030815" y="5325320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8B5C6D-16FE-42AE-2407-E8533D2A8765}"/>
              </a:ext>
            </a:extLst>
          </p:cNvPr>
          <p:cNvSpPr txBox="1"/>
          <p:nvPr/>
        </p:nvSpPr>
        <p:spPr>
          <a:xfrm>
            <a:off x="6030815" y="5528941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3703D8-BB74-87D8-341C-3394DAB87821}"/>
              </a:ext>
            </a:extLst>
          </p:cNvPr>
          <p:cNvSpPr txBox="1"/>
          <p:nvPr/>
        </p:nvSpPr>
        <p:spPr>
          <a:xfrm>
            <a:off x="6030815" y="6072330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7CB8197-1502-B974-3C9B-D438A0A85D9E}"/>
              </a:ext>
            </a:extLst>
          </p:cNvPr>
          <p:cNvSpPr/>
          <p:nvPr/>
        </p:nvSpPr>
        <p:spPr>
          <a:xfrm>
            <a:off x="6030815" y="6421399"/>
            <a:ext cx="2343326" cy="12107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8B08603-6A4B-03F8-0B8E-FEEEBB1CA602}"/>
              </a:ext>
            </a:extLst>
          </p:cNvPr>
          <p:cNvSpPr/>
          <p:nvPr/>
        </p:nvSpPr>
        <p:spPr>
          <a:xfrm>
            <a:off x="606628" y="6622345"/>
            <a:ext cx="5289531" cy="650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ko-KR" altLang="en-US" sz="1200" dirty="0"/>
              <a:t>경기도 시군 인구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경기도 시군 </a:t>
            </a:r>
            <a:r>
              <a:rPr lang="en-US" altLang="ko-KR" sz="1200" dirty="0"/>
              <a:t>GRDP</a:t>
            </a:r>
            <a:endParaRPr lang="ko-KR" altLang="en-US" sz="1200" dirty="0"/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C52E9CFF-6B6C-50ED-D081-8663BE053AC3}"/>
              </a:ext>
            </a:extLst>
          </p:cNvPr>
          <p:cNvSpPr/>
          <p:nvPr/>
        </p:nvSpPr>
        <p:spPr>
          <a:xfrm>
            <a:off x="-1713455" y="3739683"/>
            <a:ext cx="2857694" cy="607149"/>
          </a:xfrm>
          <a:prstGeom prst="wedgeRectCallout">
            <a:avLst>
              <a:gd name="adj1" fmla="val 62223"/>
              <a:gd name="adj2" fmla="val -2502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지도안에 </a:t>
            </a:r>
            <a:r>
              <a:rPr lang="en-US" altLang="ko-KR" sz="1100" b="1" dirty="0">
                <a:solidFill>
                  <a:schemeClr val="tx1"/>
                </a:solidFill>
              </a:rPr>
              <a:t>31</a:t>
            </a:r>
            <a:r>
              <a:rPr lang="ko-KR" altLang="en-US" sz="1100" b="1" dirty="0">
                <a:solidFill>
                  <a:schemeClr val="tx1"/>
                </a:solidFill>
              </a:rPr>
              <a:t>개 </a:t>
            </a:r>
            <a:r>
              <a:rPr lang="ko-KR" altLang="en-US" sz="1100" b="1" dirty="0" err="1">
                <a:solidFill>
                  <a:schemeClr val="tx1"/>
                </a:solidFill>
              </a:rPr>
              <a:t>시군별</a:t>
            </a:r>
            <a:r>
              <a:rPr lang="ko-KR" altLang="en-US" sz="1100" b="1" dirty="0">
                <a:solidFill>
                  <a:schemeClr val="tx1"/>
                </a:solidFill>
              </a:rPr>
              <a:t> 색깔이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992EDDB8-59E6-9C0B-4D3A-0F6697E02D12}"/>
              </a:ext>
            </a:extLst>
          </p:cNvPr>
          <p:cNvSpPr/>
          <p:nvPr/>
        </p:nvSpPr>
        <p:spPr>
          <a:xfrm>
            <a:off x="8934353" y="3059493"/>
            <a:ext cx="2857694" cy="607149"/>
          </a:xfrm>
          <a:prstGeom prst="wedgeRectCallout">
            <a:avLst>
              <a:gd name="adj1" fmla="val -68435"/>
              <a:gd name="adj2" fmla="val 1471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b="1" dirty="0">
                <a:solidFill>
                  <a:schemeClr val="tx1"/>
                </a:solidFill>
              </a:rPr>
              <a:t>3</a:t>
            </a:r>
            <a:r>
              <a:rPr lang="ko-KR" altLang="en-US" sz="1100" b="1" dirty="0">
                <a:solidFill>
                  <a:schemeClr val="tx1"/>
                </a:solidFill>
              </a:rPr>
              <a:t>가지 </a:t>
            </a:r>
            <a:r>
              <a:rPr lang="en-US" altLang="ko-KR" sz="1100" b="1" dirty="0">
                <a:solidFill>
                  <a:schemeClr val="tx1"/>
                </a:solidFill>
              </a:rPr>
              <a:t>bar chart </a:t>
            </a:r>
            <a:r>
              <a:rPr lang="ko-KR" altLang="en-US" sz="1100" b="1" dirty="0">
                <a:solidFill>
                  <a:schemeClr val="tx1"/>
                </a:solidFill>
              </a:rPr>
              <a:t>모두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2B8035-E074-E4D8-7374-240C008FAC05}"/>
              </a:ext>
            </a:extLst>
          </p:cNvPr>
          <p:cNvSpPr txBox="1"/>
          <p:nvPr/>
        </p:nvSpPr>
        <p:spPr>
          <a:xfrm>
            <a:off x="-28577" y="-246221"/>
            <a:ext cx="3015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시군 전체에 대한 에너지 세부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연도별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공간분포 측면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왼쪽</a:t>
            </a:r>
            <a:r>
              <a:rPr lang="en-US" altLang="ko-KR" sz="500" b="1" dirty="0"/>
              <a:t>),</a:t>
            </a:r>
          </a:p>
          <a:p>
            <a:r>
              <a:rPr lang="ko-KR" altLang="en-US" sz="500" b="1" dirty="0"/>
              <a:t>그리고 시군의 순위 비교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를 통해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056F67-894F-4F95-97D8-D98F11C9925B}"/>
              </a:ext>
            </a:extLst>
          </p:cNvPr>
          <p:cNvSpPr txBox="1"/>
          <p:nvPr/>
        </p:nvSpPr>
        <p:spPr>
          <a:xfrm>
            <a:off x="-75519" y="-520116"/>
            <a:ext cx="3189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시군 에너지 소비 현황</a:t>
            </a:r>
          </a:p>
        </p:txBody>
      </p:sp>
    </p:spTree>
    <p:extLst>
      <p:ext uri="{BB962C8B-B14F-4D97-AF65-F5344CB8AC3E}">
        <p14:creationId xmlns:p14="http://schemas.microsoft.com/office/powerpoint/2010/main" val="55604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83B33-4C03-BCAA-4430-42862E0DA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말풍선: 사각형 76">
            <a:extLst>
              <a:ext uri="{FF2B5EF4-FFF2-40B4-BE49-F238E27FC236}">
                <a16:creationId xmlns:a16="http://schemas.microsoft.com/office/drawing/2014/main" id="{6E9A9F20-D337-56EF-6D27-BFA641F835AA}"/>
              </a:ext>
            </a:extLst>
          </p:cNvPr>
          <p:cNvSpPr/>
          <p:nvPr/>
        </p:nvSpPr>
        <p:spPr>
          <a:xfrm>
            <a:off x="1833424" y="-1094903"/>
            <a:ext cx="2857694" cy="992145"/>
          </a:xfrm>
          <a:prstGeom prst="wedgeRectCallout">
            <a:avLst>
              <a:gd name="adj1" fmla="val -13090"/>
              <a:gd name="adj2" fmla="val 20387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전국 석탄 발전량에서 경기도 석탄 발전량을 차감한 값입니다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194,932,561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(=1,870,760(</a:t>
            </a:r>
            <a:r>
              <a:rPr lang="ko-KR" altLang="en-US" sz="1100" dirty="0">
                <a:solidFill>
                  <a:schemeClr val="tx1"/>
                </a:solidFill>
              </a:rPr>
              <a:t>전국 무연탄</a:t>
            </a:r>
            <a:r>
              <a:rPr lang="en-US" altLang="ko-KR" sz="1100" dirty="0">
                <a:solidFill>
                  <a:schemeClr val="tx1"/>
                </a:solidFill>
              </a:rPr>
              <a:t>) + 194,789,746(</a:t>
            </a:r>
            <a:r>
              <a:rPr lang="ko-KR" altLang="en-US" sz="1100" dirty="0">
                <a:solidFill>
                  <a:schemeClr val="tx1"/>
                </a:solidFill>
              </a:rPr>
              <a:t>전국 유연탄</a:t>
            </a:r>
            <a:r>
              <a:rPr lang="en-US" altLang="ko-KR" sz="1100" dirty="0">
                <a:solidFill>
                  <a:schemeClr val="tx1"/>
                </a:solidFill>
              </a:rPr>
              <a:t>) – 1,727,945(</a:t>
            </a:r>
            <a:r>
              <a:rPr lang="ko-KR" altLang="en-US" sz="1100" dirty="0">
                <a:solidFill>
                  <a:schemeClr val="tx1"/>
                </a:solidFill>
              </a:rPr>
              <a:t>경기유연탄</a:t>
            </a:r>
            <a:r>
              <a:rPr lang="en-US" altLang="ko-KR" sz="1100" dirty="0">
                <a:solidFill>
                  <a:schemeClr val="tx1"/>
                </a:solidFill>
              </a:rPr>
              <a:t>))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2544F5-FD0D-A7A9-BDCE-E929838EC7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DC227E-2663-2755-242D-D0D97A00BEFD}"/>
              </a:ext>
            </a:extLst>
          </p:cNvPr>
          <p:cNvSpPr/>
          <p:nvPr/>
        </p:nvSpPr>
        <p:spPr>
          <a:xfrm>
            <a:off x="438664" y="398247"/>
            <a:ext cx="2286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73B90-E744-927A-92F4-80ECC93FEB79}"/>
              </a:ext>
            </a:extLst>
          </p:cNvPr>
          <p:cNvSpPr txBox="1"/>
          <p:nvPr/>
        </p:nvSpPr>
        <p:spPr>
          <a:xfrm>
            <a:off x="116973" y="651111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F1E48E-1101-6290-99D0-7A570B3F594C}"/>
              </a:ext>
            </a:extLst>
          </p:cNvPr>
          <p:cNvSpPr/>
          <p:nvPr/>
        </p:nvSpPr>
        <p:spPr>
          <a:xfrm>
            <a:off x="3731851" y="64873"/>
            <a:ext cx="256213" cy="5571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10A2E-546B-6D59-2E4A-801A07A99ED8}"/>
              </a:ext>
            </a:extLst>
          </p:cNvPr>
          <p:cNvSpPr txBox="1"/>
          <p:nvPr/>
        </p:nvSpPr>
        <p:spPr>
          <a:xfrm>
            <a:off x="3663614" y="1852371"/>
            <a:ext cx="3523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발전량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315C64-1CAC-2C09-BE3E-1D8DE2DE7F0E}"/>
              </a:ext>
            </a:extLst>
          </p:cNvPr>
          <p:cNvSpPr/>
          <p:nvPr/>
        </p:nvSpPr>
        <p:spPr>
          <a:xfrm>
            <a:off x="6556967" y="64873"/>
            <a:ext cx="228600" cy="659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A69C95-1318-C3FA-BCCB-FCC1734BE405}"/>
              </a:ext>
            </a:extLst>
          </p:cNvPr>
          <p:cNvSpPr/>
          <p:nvPr/>
        </p:nvSpPr>
        <p:spPr>
          <a:xfrm>
            <a:off x="6556967" y="878427"/>
            <a:ext cx="228600" cy="117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3394D-434B-265F-5B0A-0B90DA3B976D}"/>
              </a:ext>
            </a:extLst>
          </p:cNvPr>
          <p:cNvSpPr txBox="1"/>
          <p:nvPr/>
        </p:nvSpPr>
        <p:spPr>
          <a:xfrm>
            <a:off x="6809885" y="1231741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경기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8CF708-6C0B-6F96-6F2A-51F923C94569}"/>
              </a:ext>
            </a:extLst>
          </p:cNvPr>
          <p:cNvSpPr txBox="1"/>
          <p:nvPr/>
        </p:nvSpPr>
        <p:spPr>
          <a:xfrm>
            <a:off x="6049285" y="98850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산업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B2036E-13BE-F215-8AC5-3BD772625F00}"/>
              </a:ext>
            </a:extLst>
          </p:cNvPr>
          <p:cNvSpPr txBox="1"/>
          <p:nvPr/>
        </p:nvSpPr>
        <p:spPr>
          <a:xfrm>
            <a:off x="6049285" y="1222485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수송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B85A9C-0B2B-CE09-0951-02DDD69EE675}"/>
              </a:ext>
            </a:extLst>
          </p:cNvPr>
          <p:cNvSpPr txBox="1"/>
          <p:nvPr/>
        </p:nvSpPr>
        <p:spPr>
          <a:xfrm>
            <a:off x="6049285" y="153140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가정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0DE246-76F8-6A35-B516-FA2E1C47A0ED}"/>
              </a:ext>
            </a:extLst>
          </p:cNvPr>
          <p:cNvSpPr txBox="1"/>
          <p:nvPr/>
        </p:nvSpPr>
        <p:spPr>
          <a:xfrm>
            <a:off x="6049284" y="1866236"/>
            <a:ext cx="664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상업</a:t>
            </a:r>
            <a:r>
              <a:rPr lang="en-US" altLang="ko-KR" sz="800" dirty="0"/>
              <a:t>·</a:t>
            </a:r>
            <a:r>
              <a:rPr lang="ko-KR" altLang="en-US" sz="800" dirty="0"/>
              <a:t>공공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CF40F3-DA15-E9D6-68FB-92BC631F05AA}"/>
              </a:ext>
            </a:extLst>
          </p:cNvPr>
          <p:cNvSpPr/>
          <p:nvPr/>
        </p:nvSpPr>
        <p:spPr>
          <a:xfrm>
            <a:off x="438664" y="1568324"/>
            <a:ext cx="228600" cy="406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9CE128-7E98-E8E4-5040-C58EACA88B4C}"/>
              </a:ext>
            </a:extLst>
          </p:cNvPr>
          <p:cNvSpPr txBox="1"/>
          <p:nvPr/>
        </p:nvSpPr>
        <p:spPr>
          <a:xfrm>
            <a:off x="708137" y="2399441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석탄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F0A286-61C5-3333-D1FE-99FF2B5F7039}"/>
              </a:ext>
            </a:extLst>
          </p:cNvPr>
          <p:cNvSpPr txBox="1"/>
          <p:nvPr/>
        </p:nvSpPr>
        <p:spPr>
          <a:xfrm>
            <a:off x="708137" y="301158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4E8A3-493E-72ED-38F1-BF28D97ACE92}"/>
              </a:ext>
            </a:extLst>
          </p:cNvPr>
          <p:cNvSpPr txBox="1"/>
          <p:nvPr/>
        </p:nvSpPr>
        <p:spPr>
          <a:xfrm>
            <a:off x="708137" y="3623731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신재생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E4397A-1B99-391B-2F11-8010250F76DB}"/>
              </a:ext>
            </a:extLst>
          </p:cNvPr>
          <p:cNvSpPr txBox="1"/>
          <p:nvPr/>
        </p:nvSpPr>
        <p:spPr>
          <a:xfrm>
            <a:off x="708137" y="423587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유류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C6C9D4-70D8-CFD5-9D2A-1709E564EF57}"/>
              </a:ext>
            </a:extLst>
          </p:cNvPr>
          <p:cNvSpPr txBox="1"/>
          <p:nvPr/>
        </p:nvSpPr>
        <p:spPr>
          <a:xfrm>
            <a:off x="708137" y="4848021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양수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208996-C032-27CB-BF08-54F0B58EEF68}"/>
              </a:ext>
            </a:extLst>
          </p:cNvPr>
          <p:cNvSpPr txBox="1"/>
          <p:nvPr/>
        </p:nvSpPr>
        <p:spPr>
          <a:xfrm>
            <a:off x="708137" y="546016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04E80F-9495-4559-E222-3617372D5BB7}"/>
              </a:ext>
            </a:extLst>
          </p:cNvPr>
          <p:cNvSpPr txBox="1"/>
          <p:nvPr/>
        </p:nvSpPr>
        <p:spPr>
          <a:xfrm>
            <a:off x="3304795" y="317499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원자력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E343C0-B98D-D9DB-D4CB-3CD7008E8D7E}"/>
              </a:ext>
            </a:extLst>
          </p:cNvPr>
          <p:cNvSpPr txBox="1"/>
          <p:nvPr/>
        </p:nvSpPr>
        <p:spPr>
          <a:xfrm>
            <a:off x="3304795" y="2739822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신재생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66C477-1076-1C22-A1C9-A6A86A08B4F2}"/>
              </a:ext>
            </a:extLst>
          </p:cNvPr>
          <p:cNvSpPr txBox="1"/>
          <p:nvPr/>
        </p:nvSpPr>
        <p:spPr>
          <a:xfrm>
            <a:off x="3304795" y="3547263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유류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5B1866-89F0-9B26-B911-E68E6780C5BB}"/>
              </a:ext>
            </a:extLst>
          </p:cNvPr>
          <p:cNvSpPr txBox="1"/>
          <p:nvPr/>
        </p:nvSpPr>
        <p:spPr>
          <a:xfrm>
            <a:off x="3304795" y="435470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양수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8E2AD1-93D1-915B-1DB7-5CAE595BD8A7}"/>
              </a:ext>
            </a:extLst>
          </p:cNvPr>
          <p:cNvSpPr txBox="1"/>
          <p:nvPr/>
        </p:nvSpPr>
        <p:spPr>
          <a:xfrm>
            <a:off x="3304795" y="516214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36DD2BD3-EECA-7DE6-0A7B-1FB3EB1FD684}"/>
              </a:ext>
            </a:extLst>
          </p:cNvPr>
          <p:cNvCxnSpPr>
            <a:cxnSpLocks/>
            <a:stCxn id="3" idx="3"/>
            <a:endCxn id="53" idx="1"/>
          </p:cNvCxnSpPr>
          <p:nvPr/>
        </p:nvCxnSpPr>
        <p:spPr>
          <a:xfrm>
            <a:off x="1228973" y="409766"/>
            <a:ext cx="2075822" cy="822896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1C24855-4EB4-2312-17A3-C8251A1576F9}"/>
              </a:ext>
            </a:extLst>
          </p:cNvPr>
          <p:cNvSpPr txBox="1"/>
          <p:nvPr/>
        </p:nvSpPr>
        <p:spPr>
          <a:xfrm>
            <a:off x="2481287" y="947936"/>
            <a:ext cx="64095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1,727,945</a:t>
            </a:r>
            <a:endParaRPr lang="ko-KR" altLang="en-US" sz="9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49FB71-FC1C-79CE-DDC9-E9002E0F2BCE}"/>
              </a:ext>
            </a:extLst>
          </p:cNvPr>
          <p:cNvSpPr/>
          <p:nvPr/>
        </p:nvSpPr>
        <p:spPr>
          <a:xfrm>
            <a:off x="6556967" y="2135942"/>
            <a:ext cx="228600" cy="351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4B6354F-6C66-F307-EEF7-9CBEDC7ACEF0}"/>
              </a:ext>
            </a:extLst>
          </p:cNvPr>
          <p:cNvSpPr txBox="1"/>
          <p:nvPr/>
        </p:nvSpPr>
        <p:spPr>
          <a:xfrm>
            <a:off x="6809885" y="243813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손실</a:t>
            </a:r>
          </a:p>
        </p:txBody>
      </p: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CF10DAAE-D70A-6C4B-8303-886451A6080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074698" y="394387"/>
            <a:ext cx="2482269" cy="434371"/>
          </a:xfrm>
          <a:prstGeom prst="curved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97974EE4-0FA3-EF4D-847B-09CBCB98E4F7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163713" y="1096229"/>
            <a:ext cx="1885572" cy="30891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7B2360AD-6670-E7B8-5E76-4C9777DED2B7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189532" y="1330207"/>
            <a:ext cx="1859753" cy="442554"/>
          </a:xfrm>
          <a:prstGeom prst="curved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9FAEC09B-9EEC-F0FF-7056-49A224E3EDB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214322" y="1639126"/>
            <a:ext cx="1834963" cy="431685"/>
          </a:xfrm>
          <a:prstGeom prst="curved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구부러짐 107">
            <a:extLst>
              <a:ext uri="{FF2B5EF4-FFF2-40B4-BE49-F238E27FC236}">
                <a16:creationId xmlns:a16="http://schemas.microsoft.com/office/drawing/2014/main" id="{F8945968-0309-8505-9469-C9E0FD99B54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182600" y="1973958"/>
            <a:ext cx="1866684" cy="418999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47336BA-25A3-B5C6-51A3-969D5673B1E0}"/>
              </a:ext>
            </a:extLst>
          </p:cNvPr>
          <p:cNvSpPr txBox="1"/>
          <p:nvPr/>
        </p:nvSpPr>
        <p:spPr>
          <a:xfrm>
            <a:off x="6067974" y="2479202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산업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2372480-0399-AF61-2EB9-5B8358840CF8}"/>
              </a:ext>
            </a:extLst>
          </p:cNvPr>
          <p:cNvSpPr txBox="1"/>
          <p:nvPr/>
        </p:nvSpPr>
        <p:spPr>
          <a:xfrm>
            <a:off x="6097967" y="341042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수송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374C163-1EF6-6BA1-2899-234B0E77E5EB}"/>
              </a:ext>
            </a:extLst>
          </p:cNvPr>
          <p:cNvSpPr txBox="1"/>
          <p:nvPr/>
        </p:nvSpPr>
        <p:spPr>
          <a:xfrm>
            <a:off x="6097967" y="434165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가정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DDD303A-78DB-B10A-CA03-C238356A329D}"/>
              </a:ext>
            </a:extLst>
          </p:cNvPr>
          <p:cNvSpPr txBox="1"/>
          <p:nvPr/>
        </p:nvSpPr>
        <p:spPr>
          <a:xfrm>
            <a:off x="6014661" y="5272875"/>
            <a:ext cx="664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상업</a:t>
            </a:r>
            <a:r>
              <a:rPr lang="en-US" altLang="ko-KR" sz="800" dirty="0"/>
              <a:t>·</a:t>
            </a:r>
            <a:r>
              <a:rPr lang="ko-KR" altLang="en-US" sz="800" dirty="0"/>
              <a:t>공공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7B977E7-6288-5FD6-CB6F-3040B142BCD2}"/>
              </a:ext>
            </a:extLst>
          </p:cNvPr>
          <p:cNvSpPr txBox="1"/>
          <p:nvPr/>
        </p:nvSpPr>
        <p:spPr>
          <a:xfrm>
            <a:off x="5168479" y="1001829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74,060</a:t>
            </a:r>
            <a:endParaRPr lang="ko-KR" altLang="en-US" sz="1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C9F5A2E-89C3-99A5-D6D0-F9DDC2381459}"/>
              </a:ext>
            </a:extLst>
          </p:cNvPr>
          <p:cNvSpPr txBox="1"/>
          <p:nvPr/>
        </p:nvSpPr>
        <p:spPr>
          <a:xfrm>
            <a:off x="5276610" y="1322103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1,332</a:t>
            </a:r>
            <a:endParaRPr lang="ko-KR" altLang="en-US" sz="10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5809AEE-FD60-690F-4E7C-49A0238A4FE7}"/>
              </a:ext>
            </a:extLst>
          </p:cNvPr>
          <p:cNvSpPr txBox="1"/>
          <p:nvPr/>
        </p:nvSpPr>
        <p:spPr>
          <a:xfrm>
            <a:off x="5270702" y="1642925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21,128</a:t>
            </a:r>
            <a:endParaRPr lang="ko-KR" altLang="en-US" sz="10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E2F3D8A-2083-43D1-EDB0-FD9F70E281A6}"/>
              </a:ext>
            </a:extLst>
          </p:cNvPr>
          <p:cNvSpPr txBox="1"/>
          <p:nvPr/>
        </p:nvSpPr>
        <p:spPr>
          <a:xfrm>
            <a:off x="5351719" y="2059350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44,011</a:t>
            </a:r>
            <a:endParaRPr lang="ko-KR" altLang="en-US" sz="10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E7B94BC-8B5F-9286-F347-33180288C45D}"/>
              </a:ext>
            </a:extLst>
          </p:cNvPr>
          <p:cNvSpPr txBox="1"/>
          <p:nvPr/>
        </p:nvSpPr>
        <p:spPr>
          <a:xfrm>
            <a:off x="4334020" y="346142"/>
            <a:ext cx="18140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46,467</a:t>
            </a:r>
            <a:r>
              <a:rPr lang="en-US" altLang="ko-KR" sz="1000" dirty="0"/>
              <a:t> = </a:t>
            </a:r>
          </a:p>
          <a:p>
            <a:r>
              <a:rPr lang="en-US" altLang="ko-KR" sz="1000" dirty="0"/>
              <a:t>(594,400 – 547,933)</a:t>
            </a:r>
            <a:endParaRPr lang="ko-KR" altLang="en-US" sz="10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8891E3E-56EF-E51B-7AC3-B3A071A1CD7E}"/>
              </a:ext>
            </a:extLst>
          </p:cNvPr>
          <p:cNvSpPr/>
          <p:nvPr/>
        </p:nvSpPr>
        <p:spPr>
          <a:xfrm>
            <a:off x="7968539" y="1961270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</a:t>
            </a:r>
          </a:p>
          <a:p>
            <a:pPr algn="ctr"/>
            <a:r>
              <a:rPr lang="en-US" altLang="ko-KR" sz="1200" dirty="0" err="1"/>
              <a:t>Echart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sankey</a:t>
            </a:r>
            <a:r>
              <a:rPr lang="ko-KR" altLang="en-US" sz="1200" dirty="0"/>
              <a:t>쪽 중에서 </a:t>
            </a:r>
            <a:r>
              <a:rPr lang="ko-KR" altLang="en-US" sz="1200" dirty="0" err="1"/>
              <a:t>활용해야할것</a:t>
            </a:r>
            <a:r>
              <a:rPr lang="ko-KR" altLang="en-US" sz="1200" dirty="0"/>
              <a:t> 같습니다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A856B30-19D1-A935-6497-C58141935A90}"/>
              </a:ext>
            </a:extLst>
          </p:cNvPr>
          <p:cNvSpPr/>
          <p:nvPr/>
        </p:nvSpPr>
        <p:spPr>
          <a:xfrm>
            <a:off x="7968538" y="3086153"/>
            <a:ext cx="3857701" cy="6856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</a:p>
          <a:p>
            <a:pPr algn="ctr"/>
            <a:r>
              <a:rPr lang="ko-KR" altLang="en-US" sz="1200" dirty="0"/>
              <a:t>지역에너지통계연보</a:t>
            </a:r>
            <a:r>
              <a:rPr lang="en-US" altLang="ko-KR" sz="1200" dirty="0"/>
              <a:t>, Ⅴ-4 </a:t>
            </a:r>
            <a:r>
              <a:rPr lang="ko-KR" altLang="en-US" sz="1200" dirty="0"/>
              <a:t>지역별 전력 소비</a:t>
            </a:r>
            <a:endParaRPr lang="en-US" altLang="ko-KR" sz="1200" dirty="0"/>
          </a:p>
          <a:p>
            <a:pPr algn="ctr"/>
            <a:r>
              <a:rPr lang="ko-KR" altLang="en-US" sz="1200" dirty="0"/>
              <a:t>한국전력통계</a:t>
            </a:r>
            <a:r>
              <a:rPr lang="en-US" altLang="ko-KR" sz="1200" dirty="0"/>
              <a:t>, 8-2. </a:t>
            </a:r>
            <a:r>
              <a:rPr lang="ko-KR" altLang="en-US" sz="1200" dirty="0"/>
              <a:t>행정구역별 발전설비 및 발전량 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8EAA180-4EF4-43FD-C508-EC1AA269EDD9}"/>
              </a:ext>
            </a:extLst>
          </p:cNvPr>
          <p:cNvSpPr txBox="1"/>
          <p:nvPr/>
        </p:nvSpPr>
        <p:spPr>
          <a:xfrm>
            <a:off x="24457" y="-446906"/>
            <a:ext cx="120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/>
              <a:t>전력공급</a:t>
            </a:r>
            <a:endParaRPr lang="ko-KR" altLang="en-US" sz="2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562D861-C4B8-74E9-31E2-F3A2DE991E3F}"/>
              </a:ext>
            </a:extLst>
          </p:cNvPr>
          <p:cNvSpPr txBox="1"/>
          <p:nvPr/>
        </p:nvSpPr>
        <p:spPr>
          <a:xfrm>
            <a:off x="6069934" y="-446906"/>
            <a:ext cx="120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전력수요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C76ED-B2D7-97BD-D32D-6D383915FAD1}"/>
              </a:ext>
            </a:extLst>
          </p:cNvPr>
          <p:cNvSpPr txBox="1"/>
          <p:nvPr/>
        </p:nvSpPr>
        <p:spPr>
          <a:xfrm>
            <a:off x="94380" y="3125270"/>
            <a:ext cx="3523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 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외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9E945-E0BC-9631-6A56-B2E9ABF4E496}"/>
              </a:ext>
            </a:extLst>
          </p:cNvPr>
          <p:cNvSpPr txBox="1"/>
          <p:nvPr/>
        </p:nvSpPr>
        <p:spPr>
          <a:xfrm>
            <a:off x="709987" y="317433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석탄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8293A-7332-6001-DADE-C203A7892789}"/>
              </a:ext>
            </a:extLst>
          </p:cNvPr>
          <p:cNvSpPr txBox="1"/>
          <p:nvPr/>
        </p:nvSpPr>
        <p:spPr>
          <a:xfrm>
            <a:off x="709987" y="453864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/>
              <a:t>LNG</a:t>
            </a:r>
            <a:endParaRPr lang="ko-KR" altLang="en-US" sz="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A8FCE-1DF4-EB81-0E58-68D4F2B32552}"/>
              </a:ext>
            </a:extLst>
          </p:cNvPr>
          <p:cNvSpPr txBox="1"/>
          <p:nvPr/>
        </p:nvSpPr>
        <p:spPr>
          <a:xfrm>
            <a:off x="709987" y="576900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/>
              <a:t>신재생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49261B-C6B0-114F-EEE4-8F01744262E3}"/>
              </a:ext>
            </a:extLst>
          </p:cNvPr>
          <p:cNvSpPr txBox="1"/>
          <p:nvPr/>
        </p:nvSpPr>
        <p:spPr>
          <a:xfrm>
            <a:off x="709987" y="745656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유류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DB35B-8E4E-B597-9EA5-C7A4CDB2AF8C}"/>
              </a:ext>
            </a:extLst>
          </p:cNvPr>
          <p:cNvSpPr txBox="1"/>
          <p:nvPr/>
        </p:nvSpPr>
        <p:spPr>
          <a:xfrm>
            <a:off x="709987" y="940634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/>
              <a:t>양수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9C84D-59E8-47D9-5CA6-DF864D7C454F}"/>
              </a:ext>
            </a:extLst>
          </p:cNvPr>
          <p:cNvSpPr txBox="1"/>
          <p:nvPr/>
        </p:nvSpPr>
        <p:spPr>
          <a:xfrm>
            <a:off x="709987" y="1047656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기타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4B45DD-3ACA-BE93-7213-FD45FC23C863}"/>
              </a:ext>
            </a:extLst>
          </p:cNvPr>
          <p:cNvSpPr txBox="1"/>
          <p:nvPr/>
        </p:nvSpPr>
        <p:spPr>
          <a:xfrm>
            <a:off x="708137" y="178729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원자력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36EDDC1-1C2B-D7DE-E945-6DA301914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30854" y="-1255733"/>
            <a:ext cx="6113609" cy="6858000"/>
          </a:xfrm>
          <a:prstGeom prst="rect">
            <a:avLst/>
          </a:prstGeom>
        </p:spPr>
      </p:pic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F66ED13F-FB23-4DFC-DA59-C1E34C6B55E5}"/>
              </a:ext>
            </a:extLst>
          </p:cNvPr>
          <p:cNvCxnSpPr>
            <a:cxnSpLocks/>
            <a:stCxn id="7" idx="3"/>
            <a:endCxn id="48" idx="1"/>
          </p:cNvCxnSpPr>
          <p:nvPr/>
        </p:nvCxnSpPr>
        <p:spPr>
          <a:xfrm>
            <a:off x="1228973" y="546197"/>
            <a:ext cx="2075822" cy="1493906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7DCBB5-7E2A-B37F-170D-0E237A6ACC79}"/>
              </a:ext>
            </a:extLst>
          </p:cNvPr>
          <p:cNvSpPr txBox="1"/>
          <p:nvPr/>
        </p:nvSpPr>
        <p:spPr>
          <a:xfrm>
            <a:off x="2633787" y="1757511"/>
            <a:ext cx="140590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79,051,163</a:t>
            </a:r>
            <a:endParaRPr lang="ko-KR" altLang="en-US" sz="900" dirty="0"/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8BDA1D7D-668B-624A-D4F7-70D2818D05D2}"/>
              </a:ext>
            </a:extLst>
          </p:cNvPr>
          <p:cNvCxnSpPr>
            <a:cxnSpLocks/>
            <a:stCxn id="8" idx="3"/>
            <a:endCxn id="49" idx="1"/>
          </p:cNvCxnSpPr>
          <p:nvPr/>
        </p:nvCxnSpPr>
        <p:spPr>
          <a:xfrm>
            <a:off x="1228973" y="669233"/>
            <a:ext cx="2075822" cy="2178311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D3CDB8A-818E-75EF-64E9-7D5BA8670F48}"/>
              </a:ext>
            </a:extLst>
          </p:cNvPr>
          <p:cNvSpPr txBox="1"/>
          <p:nvPr/>
        </p:nvSpPr>
        <p:spPr>
          <a:xfrm>
            <a:off x="2546580" y="2769826"/>
            <a:ext cx="7278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4,455,924</a:t>
            </a:r>
            <a:endParaRPr lang="ko-KR" altLang="en-US" sz="900" dirty="0"/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CFF618D6-234A-6E3A-79E3-CC751B259874}"/>
              </a:ext>
            </a:extLst>
          </p:cNvPr>
          <p:cNvCxnSpPr>
            <a:cxnSpLocks/>
            <a:stCxn id="15" idx="3"/>
            <a:endCxn id="47" idx="1"/>
          </p:cNvCxnSpPr>
          <p:nvPr/>
        </p:nvCxnSpPr>
        <p:spPr>
          <a:xfrm flipV="1">
            <a:off x="1227123" y="425221"/>
            <a:ext cx="2077672" cy="1469797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78BF5AC-72B6-C205-CB25-1C8800950191}"/>
              </a:ext>
            </a:extLst>
          </p:cNvPr>
          <p:cNvSpPr txBox="1"/>
          <p:nvPr/>
        </p:nvSpPr>
        <p:spPr>
          <a:xfrm>
            <a:off x="2533214" y="37344"/>
            <a:ext cx="77158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176,054,012 </a:t>
            </a:r>
            <a:r>
              <a:rPr lang="ko-KR" altLang="en-US" sz="900" dirty="0"/>
              <a:t>만큼 두껍게 표현이 되어야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8C855560-FC31-5EAD-6065-6D4480EB6117}"/>
              </a:ext>
            </a:extLst>
          </p:cNvPr>
          <p:cNvCxnSpPr>
            <a:cxnSpLocks/>
            <a:stCxn id="30" idx="3"/>
            <a:endCxn id="53" idx="1"/>
          </p:cNvCxnSpPr>
          <p:nvPr/>
        </p:nvCxnSpPr>
        <p:spPr>
          <a:xfrm flipV="1">
            <a:off x="1227123" y="1232662"/>
            <a:ext cx="2077672" cy="1274501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6D18DF5-AD76-F9B5-05C4-E780D491385D}"/>
              </a:ext>
            </a:extLst>
          </p:cNvPr>
          <p:cNvSpPr txBox="1"/>
          <p:nvPr/>
        </p:nvSpPr>
        <p:spPr>
          <a:xfrm>
            <a:off x="3304795" y="112494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석탄</a:t>
            </a:r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06842535-9E48-076B-16F6-5A5B0C3E0608}"/>
              </a:ext>
            </a:extLst>
          </p:cNvPr>
          <p:cNvCxnSpPr>
            <a:cxnSpLocks/>
            <a:stCxn id="31" idx="3"/>
            <a:endCxn id="48" idx="1"/>
          </p:cNvCxnSpPr>
          <p:nvPr/>
        </p:nvCxnSpPr>
        <p:spPr>
          <a:xfrm flipV="1">
            <a:off x="1227123" y="2040103"/>
            <a:ext cx="2077672" cy="1079205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2E6E5F4-5E46-D2A2-3E38-F25BEE38558C}"/>
              </a:ext>
            </a:extLst>
          </p:cNvPr>
          <p:cNvSpPr txBox="1"/>
          <p:nvPr/>
        </p:nvSpPr>
        <p:spPr>
          <a:xfrm>
            <a:off x="3304795" y="1932381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CB1C57-E4E1-5FCE-E99C-705900955FBD}"/>
              </a:ext>
            </a:extLst>
          </p:cNvPr>
          <p:cNvSpPr txBox="1"/>
          <p:nvPr/>
        </p:nvSpPr>
        <p:spPr>
          <a:xfrm>
            <a:off x="2655632" y="2073725"/>
            <a:ext cx="140590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84,523,725</a:t>
            </a:r>
          </a:p>
          <a:p>
            <a:r>
              <a:rPr lang="en-US" altLang="ko-KR" sz="900" dirty="0"/>
              <a:t>(=163,574,888 – 79,051,163)</a:t>
            </a:r>
            <a:endParaRPr lang="ko-KR" altLang="en-US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C751BE-135D-2F49-5130-BDA0ABD4F40E}"/>
              </a:ext>
            </a:extLst>
          </p:cNvPr>
          <p:cNvSpPr txBox="1"/>
          <p:nvPr/>
        </p:nvSpPr>
        <p:spPr>
          <a:xfrm rot="5400000">
            <a:off x="1041167" y="96223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……..</a:t>
            </a:r>
            <a:endParaRPr lang="ko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CCC695-378A-177E-92DD-2D370A1A9F9A}"/>
              </a:ext>
            </a:extLst>
          </p:cNvPr>
          <p:cNvSpPr txBox="1"/>
          <p:nvPr/>
        </p:nvSpPr>
        <p:spPr>
          <a:xfrm rot="5400000">
            <a:off x="1102127" y="3541838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……..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74D76D-0E6C-D926-0E33-BE0C51F96487}"/>
              </a:ext>
            </a:extLst>
          </p:cNvPr>
          <p:cNvSpPr txBox="1"/>
          <p:nvPr/>
        </p:nvSpPr>
        <p:spPr>
          <a:xfrm rot="5400000">
            <a:off x="1102127" y="439280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……..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6EDC5C-D34E-EF7C-9BA4-187BB71AFE7D}"/>
              </a:ext>
            </a:extLst>
          </p:cNvPr>
          <p:cNvSpPr txBox="1"/>
          <p:nvPr/>
        </p:nvSpPr>
        <p:spPr>
          <a:xfrm rot="5400000">
            <a:off x="1102127" y="5235052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……..</a:t>
            </a:r>
            <a:endParaRPr lang="ko-KR" altLang="en-US" sz="800" dirty="0"/>
          </a:p>
        </p:txBody>
      </p:sp>
      <p:sp>
        <p:nvSpPr>
          <p:cNvPr id="75" name="말풍선: 사각형 74">
            <a:extLst>
              <a:ext uri="{FF2B5EF4-FFF2-40B4-BE49-F238E27FC236}">
                <a16:creationId xmlns:a16="http://schemas.microsoft.com/office/drawing/2014/main" id="{386BA103-477B-5D53-2DF4-30E6F0458850}"/>
              </a:ext>
            </a:extLst>
          </p:cNvPr>
          <p:cNvSpPr/>
          <p:nvPr/>
        </p:nvSpPr>
        <p:spPr>
          <a:xfrm>
            <a:off x="2095306" y="6448234"/>
            <a:ext cx="2857694" cy="595293"/>
          </a:xfrm>
          <a:prstGeom prst="wedgeRectCallout">
            <a:avLst>
              <a:gd name="adj1" fmla="val 13892"/>
              <a:gd name="adj2" fmla="val -18186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실적 기준으로</a:t>
            </a:r>
            <a:r>
              <a:rPr lang="en-US" altLang="ko-KR" sz="1100" dirty="0">
                <a:solidFill>
                  <a:schemeClr val="tx1"/>
                </a:solidFill>
              </a:rPr>
              <a:t>, 17</a:t>
            </a:r>
            <a:r>
              <a:rPr lang="ko-KR" altLang="en-US" sz="1100" dirty="0">
                <a:solidFill>
                  <a:schemeClr val="tx1"/>
                </a:solidFill>
              </a:rPr>
              <a:t>개 시도 다 </a:t>
            </a:r>
            <a:r>
              <a:rPr lang="ko-KR" altLang="en-US" sz="1100" dirty="0" err="1">
                <a:solidFill>
                  <a:schemeClr val="tx1"/>
                </a:solidFill>
              </a:rPr>
              <a:t>합칠때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발전량의 총합은 </a:t>
            </a:r>
            <a:r>
              <a:rPr lang="en-US" altLang="ko-KR" sz="1100" dirty="0">
                <a:solidFill>
                  <a:schemeClr val="tx1"/>
                </a:solidFill>
              </a:rPr>
              <a:t>594,400 (GWh)</a:t>
            </a:r>
            <a:r>
              <a:rPr lang="ko-KR" altLang="en-US" sz="1100" dirty="0">
                <a:solidFill>
                  <a:schemeClr val="tx1"/>
                </a:solidFill>
              </a:rPr>
              <a:t>가 되어야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6378180-E4BA-CFC3-AFD3-7EAF5E3D9547}"/>
              </a:ext>
            </a:extLst>
          </p:cNvPr>
          <p:cNvSpPr txBox="1"/>
          <p:nvPr/>
        </p:nvSpPr>
        <p:spPr>
          <a:xfrm>
            <a:off x="2481287" y="1338579"/>
            <a:ext cx="8235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194,932,561</a:t>
            </a:r>
            <a:endParaRPr lang="ko-KR" altLang="en-US" sz="900" dirty="0"/>
          </a:p>
        </p:txBody>
      </p:sp>
      <p:sp>
        <p:nvSpPr>
          <p:cNvPr id="78" name="말풍선: 사각형 77">
            <a:extLst>
              <a:ext uri="{FF2B5EF4-FFF2-40B4-BE49-F238E27FC236}">
                <a16:creationId xmlns:a16="http://schemas.microsoft.com/office/drawing/2014/main" id="{C9C2DD7A-6115-E3CA-BBC7-398F4DF2D174}"/>
              </a:ext>
            </a:extLst>
          </p:cNvPr>
          <p:cNvSpPr/>
          <p:nvPr/>
        </p:nvSpPr>
        <p:spPr>
          <a:xfrm>
            <a:off x="8890149" y="-297647"/>
            <a:ext cx="2857694" cy="595293"/>
          </a:xfrm>
          <a:prstGeom prst="wedgeRectCallout">
            <a:avLst>
              <a:gd name="adj1" fmla="val -121032"/>
              <a:gd name="adj2" fmla="val 3765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발전량</a:t>
            </a:r>
            <a:r>
              <a:rPr lang="en-US" altLang="ko-KR" sz="1100" dirty="0">
                <a:solidFill>
                  <a:schemeClr val="tx1"/>
                </a:solidFill>
              </a:rPr>
              <a:t>(594,400)</a:t>
            </a:r>
            <a:r>
              <a:rPr lang="ko-KR" altLang="en-US" sz="1100" dirty="0">
                <a:solidFill>
                  <a:schemeClr val="tx1"/>
                </a:solidFill>
              </a:rPr>
              <a:t>에서 </a:t>
            </a: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개시도 전력소비량의 합 </a:t>
            </a:r>
            <a:r>
              <a:rPr lang="en-US" altLang="ko-KR" sz="1100" dirty="0">
                <a:solidFill>
                  <a:schemeClr val="tx1"/>
                </a:solidFill>
              </a:rPr>
              <a:t>(547,933)</a:t>
            </a:r>
            <a:r>
              <a:rPr lang="ko-KR" altLang="en-US" sz="1100" dirty="0">
                <a:solidFill>
                  <a:schemeClr val="tx1"/>
                </a:solidFill>
              </a:rPr>
              <a:t>을 뺀 </a:t>
            </a:r>
            <a:r>
              <a:rPr lang="en-US" altLang="ko-KR" sz="1100" b="1" dirty="0">
                <a:solidFill>
                  <a:schemeClr val="tx1"/>
                </a:solidFill>
              </a:rPr>
              <a:t>46,467</a:t>
            </a:r>
            <a:r>
              <a:rPr lang="ko-KR" altLang="en-US" sz="1100" dirty="0">
                <a:solidFill>
                  <a:schemeClr val="tx1"/>
                </a:solidFill>
              </a:rPr>
              <a:t>이 되어야 합니다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40CA04C0-8FB9-7ED7-A1C5-DFA5A706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876" y="-2795298"/>
            <a:ext cx="9906000" cy="228024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826E84A-BFDD-F2D0-EFF7-1C1E94DABC2A}"/>
              </a:ext>
            </a:extLst>
          </p:cNvPr>
          <p:cNvSpPr txBox="1"/>
          <p:nvPr/>
        </p:nvSpPr>
        <p:spPr>
          <a:xfrm>
            <a:off x="6788098" y="3362121"/>
            <a:ext cx="3523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 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외   </a:t>
            </a: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F8A43E34-8B61-3157-6CBC-3E597006915E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4204445" y="2586924"/>
            <a:ext cx="1863529" cy="413734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B4D22408-4F90-6569-2A7E-32F8C7C422FD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4250837" y="3518148"/>
            <a:ext cx="1847130" cy="13141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구부러짐 103">
            <a:extLst>
              <a:ext uri="{FF2B5EF4-FFF2-40B4-BE49-F238E27FC236}">
                <a16:creationId xmlns:a16="http://schemas.microsoft.com/office/drawing/2014/main" id="{AA2DFD1A-277B-063D-5791-639785BC6D5F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4250837" y="4449372"/>
            <a:ext cx="1847130" cy="198291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구부러짐 108">
            <a:extLst>
              <a:ext uri="{FF2B5EF4-FFF2-40B4-BE49-F238E27FC236}">
                <a16:creationId xmlns:a16="http://schemas.microsoft.com/office/drawing/2014/main" id="{80051517-CE03-F00A-689D-DBBD689906B9}"/>
              </a:ext>
            </a:extLst>
          </p:cNvPr>
          <p:cNvCxnSpPr>
            <a:cxnSpLocks/>
            <a:endCxn id="118" idx="1"/>
          </p:cNvCxnSpPr>
          <p:nvPr/>
        </p:nvCxnSpPr>
        <p:spPr>
          <a:xfrm flipV="1">
            <a:off x="4282781" y="5380597"/>
            <a:ext cx="1731880" cy="29449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79AE351-9AFA-678A-38B8-1F784492F29C}"/>
              </a:ext>
            </a:extLst>
          </p:cNvPr>
          <p:cNvSpPr txBox="1"/>
          <p:nvPr/>
        </p:nvSpPr>
        <p:spPr>
          <a:xfrm>
            <a:off x="5198893" y="2762131"/>
            <a:ext cx="120266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292,207-74,060</a:t>
            </a:r>
            <a:endParaRPr lang="ko-KR" altLang="en-US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9E78F6-E476-DFF6-8159-CB1CAB99FE75}"/>
              </a:ext>
            </a:extLst>
          </p:cNvPr>
          <p:cNvSpPr txBox="1"/>
          <p:nvPr/>
        </p:nvSpPr>
        <p:spPr>
          <a:xfrm>
            <a:off x="5198893" y="3633110"/>
            <a:ext cx="120266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4,465-1,332</a:t>
            </a:r>
            <a:endParaRPr lang="ko-KR" altLang="en-US" sz="1000" dirty="0"/>
          </a:p>
        </p:txBody>
      </p:sp>
      <p:sp>
        <p:nvSpPr>
          <p:cNvPr id="113" name="말풍선: 사각형 112">
            <a:extLst>
              <a:ext uri="{FF2B5EF4-FFF2-40B4-BE49-F238E27FC236}">
                <a16:creationId xmlns:a16="http://schemas.microsoft.com/office/drawing/2014/main" id="{DAF00B3D-8221-4931-18F8-A3D8508051A2}"/>
              </a:ext>
            </a:extLst>
          </p:cNvPr>
          <p:cNvSpPr/>
          <p:nvPr/>
        </p:nvSpPr>
        <p:spPr>
          <a:xfrm>
            <a:off x="6556967" y="6283203"/>
            <a:ext cx="2857694" cy="595293"/>
          </a:xfrm>
          <a:prstGeom prst="wedgeRectCallout">
            <a:avLst>
              <a:gd name="adj1" fmla="val -45304"/>
              <a:gd name="adj2" fmla="val -138347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개시도 전부 합치면 </a:t>
            </a:r>
            <a:r>
              <a:rPr lang="en-US" altLang="ko-KR" sz="1100" dirty="0">
                <a:solidFill>
                  <a:schemeClr val="tx1"/>
                </a:solidFill>
              </a:rPr>
              <a:t>547,933 (GWh) </a:t>
            </a:r>
            <a:r>
              <a:rPr lang="ko-KR" altLang="en-US" sz="1100" dirty="0">
                <a:solidFill>
                  <a:schemeClr val="tx1"/>
                </a:solidFill>
              </a:rPr>
              <a:t>이 되어야 합니다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14" name="말풍선: 사각형 113">
            <a:extLst>
              <a:ext uri="{FF2B5EF4-FFF2-40B4-BE49-F238E27FC236}">
                <a16:creationId xmlns:a16="http://schemas.microsoft.com/office/drawing/2014/main" id="{069E111C-46B1-429F-2847-94588DE7249F}"/>
              </a:ext>
            </a:extLst>
          </p:cNvPr>
          <p:cNvSpPr/>
          <p:nvPr/>
        </p:nvSpPr>
        <p:spPr>
          <a:xfrm>
            <a:off x="8570117" y="4132531"/>
            <a:ext cx="2857694" cy="875234"/>
          </a:xfrm>
          <a:prstGeom prst="wedgeRectCallout">
            <a:avLst>
              <a:gd name="adj1" fmla="val -6106"/>
              <a:gd name="adj2" fmla="val -6858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한국전력통계 최신 데이터는 </a:t>
            </a:r>
            <a:r>
              <a:rPr lang="en-US" altLang="ko-KR" sz="1100" dirty="0">
                <a:solidFill>
                  <a:schemeClr val="tx1"/>
                </a:solidFill>
              </a:rPr>
              <a:t>2023</a:t>
            </a:r>
            <a:r>
              <a:rPr lang="ko-KR" altLang="en-US" sz="1100" dirty="0">
                <a:solidFill>
                  <a:schemeClr val="tx1"/>
                </a:solidFill>
              </a:rPr>
              <a:t>년 실적치인데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지역에너지통계연보의 최신은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실적치라서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년부터 </a:t>
            </a:r>
            <a:r>
              <a:rPr lang="ko-KR" altLang="en-US" sz="1100" dirty="0" err="1">
                <a:solidFill>
                  <a:schemeClr val="tx1"/>
                </a:solidFill>
              </a:rPr>
              <a:t>사용해야할</a:t>
            </a:r>
            <a:r>
              <a:rPr lang="ko-KR" altLang="en-US" sz="1100" dirty="0">
                <a:solidFill>
                  <a:schemeClr val="tx1"/>
                </a:solidFill>
              </a:rPr>
              <a:t> 것 같습니다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9" name="말풍선: 사각형 118">
            <a:extLst>
              <a:ext uri="{FF2B5EF4-FFF2-40B4-BE49-F238E27FC236}">
                <a16:creationId xmlns:a16="http://schemas.microsoft.com/office/drawing/2014/main" id="{A75993DA-F00D-3F4A-6301-5CF49AC7940D}"/>
              </a:ext>
            </a:extLst>
          </p:cNvPr>
          <p:cNvSpPr/>
          <p:nvPr/>
        </p:nvSpPr>
        <p:spPr>
          <a:xfrm>
            <a:off x="-1311874" y="6563920"/>
            <a:ext cx="2857694" cy="595293"/>
          </a:xfrm>
          <a:prstGeom prst="wedgeRectCallout">
            <a:avLst>
              <a:gd name="adj1" fmla="val 13892"/>
              <a:gd name="adj2" fmla="val -18186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개의 </a:t>
            </a:r>
            <a:r>
              <a:rPr lang="en-US" altLang="ko-KR" sz="1100" dirty="0">
                <a:solidFill>
                  <a:schemeClr val="tx1"/>
                </a:solidFill>
              </a:rPr>
              <a:t>bar </a:t>
            </a:r>
            <a:r>
              <a:rPr lang="ko-KR" altLang="en-US" sz="1100" dirty="0">
                <a:solidFill>
                  <a:schemeClr val="tx1"/>
                </a:solidFill>
              </a:rPr>
              <a:t>길이가 모두 같았으면 좋겠습니다</a:t>
            </a:r>
            <a:r>
              <a:rPr lang="en-US" altLang="ko-KR" sz="1100" dirty="0">
                <a:solidFill>
                  <a:schemeClr val="tx1"/>
                </a:solidFill>
              </a:rPr>
              <a:t>. (</a:t>
            </a:r>
            <a:r>
              <a:rPr lang="ko-KR" altLang="en-US" sz="1100" dirty="0">
                <a:solidFill>
                  <a:schemeClr val="tx1"/>
                </a:solidFill>
              </a:rPr>
              <a:t>맨 왼쪽 전력공급 </a:t>
            </a:r>
            <a:r>
              <a:rPr lang="en-US" altLang="ko-KR" sz="1100" dirty="0">
                <a:solidFill>
                  <a:schemeClr val="tx1"/>
                </a:solidFill>
              </a:rPr>
              <a:t>bar, </a:t>
            </a:r>
            <a:r>
              <a:rPr lang="ko-KR" altLang="en-US" sz="1100" dirty="0">
                <a:solidFill>
                  <a:schemeClr val="tx1"/>
                </a:solidFill>
              </a:rPr>
              <a:t>가운데 발전량 </a:t>
            </a:r>
            <a:r>
              <a:rPr lang="en-US" altLang="ko-KR" sz="1100" dirty="0">
                <a:solidFill>
                  <a:schemeClr val="tx1"/>
                </a:solidFill>
              </a:rPr>
              <a:t>bar, </a:t>
            </a:r>
            <a:r>
              <a:rPr lang="ko-KR" altLang="en-US" sz="1100" dirty="0">
                <a:solidFill>
                  <a:schemeClr val="tx1"/>
                </a:solidFill>
              </a:rPr>
              <a:t>전력수요 </a:t>
            </a:r>
            <a:r>
              <a:rPr lang="en-US" altLang="ko-KR" sz="1100" dirty="0">
                <a:solidFill>
                  <a:schemeClr val="tx1"/>
                </a:solidFill>
              </a:rPr>
              <a:t>bar)</a:t>
            </a:r>
          </a:p>
        </p:txBody>
      </p:sp>
    </p:spTree>
    <p:extLst>
      <p:ext uri="{BB962C8B-B14F-4D97-AF65-F5344CB8AC3E}">
        <p14:creationId xmlns:p14="http://schemas.microsoft.com/office/powerpoint/2010/main" val="1900119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B9180-AD17-5103-5EBC-CC9CCA52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77F9A9-5091-5F40-323D-8818EE34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535B1B-C744-C5EC-966D-2883CEDEB1DE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51086A-ECF2-5C4D-C864-ED66D30745C7}"/>
              </a:ext>
            </a:extLst>
          </p:cNvPr>
          <p:cNvSpPr/>
          <p:nvPr/>
        </p:nvSpPr>
        <p:spPr>
          <a:xfrm>
            <a:off x="5528236" y="4613717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00CC2305-3BCC-F0FF-85E7-D8C3FD4A9AA8}"/>
              </a:ext>
            </a:extLst>
          </p:cNvPr>
          <p:cNvSpPr/>
          <p:nvPr/>
        </p:nvSpPr>
        <p:spPr>
          <a:xfrm>
            <a:off x="3802137" y="-540345"/>
            <a:ext cx="5946969" cy="1106779"/>
          </a:xfrm>
          <a:prstGeom prst="wedgeRectCallout">
            <a:avLst>
              <a:gd name="adj1" fmla="val -24907"/>
              <a:gd name="adj2" fmla="val 7171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2019</a:t>
            </a:r>
            <a:r>
              <a:rPr lang="ko-KR" altLang="en-US" sz="1100" dirty="0">
                <a:solidFill>
                  <a:schemeClr val="tx1"/>
                </a:solidFill>
              </a:rPr>
              <a:t>년부터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년까지 데이터가 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그래프 옵션이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가지 였으면 좋겠음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최종에너지소비</a:t>
            </a:r>
            <a:r>
              <a:rPr lang="en-US" altLang="ko-KR" sz="1100" dirty="0">
                <a:solidFill>
                  <a:schemeClr val="tx1"/>
                </a:solidFill>
              </a:rPr>
              <a:t>, 1</a:t>
            </a:r>
            <a:r>
              <a:rPr lang="ko-KR" altLang="en-US" sz="1100" dirty="0">
                <a:solidFill>
                  <a:schemeClr val="tx1"/>
                </a:solidFill>
              </a:rPr>
              <a:t>인당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, GRDP</a:t>
            </a:r>
            <a:r>
              <a:rPr lang="ko-KR" altLang="en-US" sz="1100" dirty="0">
                <a:solidFill>
                  <a:schemeClr val="tx1"/>
                </a:solidFill>
              </a:rPr>
              <a:t>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시계열이 짧아서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보여주는게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안이쁠</a:t>
            </a:r>
            <a:r>
              <a:rPr lang="ko-KR" altLang="en-US" sz="1100" dirty="0">
                <a:solidFill>
                  <a:schemeClr val="tx1"/>
                </a:solidFill>
              </a:rPr>
              <a:t> 수도 있을 것 같아 좀 염려가 되긴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160B0D-0682-96D9-C08F-696F20A303A1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최종에너지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5B3968-1B40-BE3F-601D-02BA1DE5D7B5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인당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FD8162-73E3-806A-B995-1033F8AEEE73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GRDP</a:t>
            </a:r>
            <a:r>
              <a:rPr lang="ko-KR" altLang="en-US" sz="1200" dirty="0">
                <a:solidFill>
                  <a:schemeClr val="tx1"/>
                </a:solidFill>
              </a:rPr>
              <a:t>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F2B37-604B-FCDC-EFFB-34F44FDC0C14}"/>
              </a:ext>
            </a:extLst>
          </p:cNvPr>
          <p:cNvSpPr txBox="1"/>
          <p:nvPr/>
        </p:nvSpPr>
        <p:spPr>
          <a:xfrm>
            <a:off x="468343" y="190195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 err="1"/>
              <a:t>시군별</a:t>
            </a:r>
            <a:r>
              <a:rPr lang="ko-KR" altLang="en-US" sz="700" b="1" dirty="0"/>
              <a:t>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경기도 </a:t>
            </a:r>
            <a:r>
              <a:rPr lang="en-US" altLang="ko-KR" sz="500" b="1" dirty="0"/>
              <a:t>31</a:t>
            </a:r>
            <a:r>
              <a:rPr lang="ko-KR" altLang="en-US" sz="500" b="1" dirty="0"/>
              <a:t>개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에너지 소비 현황 추이 </a:t>
            </a:r>
            <a:r>
              <a:rPr lang="en-US" altLang="ko-KR" sz="500" b="1" dirty="0"/>
              <a:t>(2019~2022)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37E8D8-5FA1-1DFE-AB11-AE272440EBBF}"/>
              </a:ext>
            </a:extLst>
          </p:cNvPr>
          <p:cNvSpPr/>
          <p:nvPr/>
        </p:nvSpPr>
        <p:spPr>
          <a:xfrm>
            <a:off x="147793" y="4749124"/>
            <a:ext cx="5289531" cy="650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ko-KR" altLang="en-US" sz="1200" dirty="0"/>
              <a:t>경기도 시군 인구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경기도 시군 </a:t>
            </a:r>
            <a:r>
              <a:rPr lang="en-US" altLang="ko-KR" sz="1200" dirty="0"/>
              <a:t>GRDP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2779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BD9A6680-E9BB-1D6A-23F8-ADFC7CEDF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507221-60E1-0A0C-B189-2FDF05E8A4CE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</a:t>
            </a:r>
            <a:r>
              <a:rPr lang="ko-KR" altLang="en-US" sz="4000" dirty="0" err="1"/>
              <a:t>시군별</a:t>
            </a:r>
            <a:r>
              <a:rPr lang="ko-KR" altLang="en-US" sz="4000" dirty="0"/>
              <a:t> 에너지 소비 현황</a:t>
            </a:r>
            <a:endParaRPr lang="en-US" altLang="ko-KR" sz="4000" dirty="0"/>
          </a:p>
          <a:p>
            <a:r>
              <a:rPr lang="en-US" altLang="ko-KR" sz="2400" dirty="0"/>
              <a:t>- 31</a:t>
            </a:r>
            <a:r>
              <a:rPr lang="ko-KR" altLang="en-US" sz="2400" dirty="0"/>
              <a:t>개 </a:t>
            </a:r>
            <a:r>
              <a:rPr lang="ko-KR" altLang="en-US" sz="2400" dirty="0" err="1"/>
              <a:t>시군별</a:t>
            </a:r>
            <a:r>
              <a:rPr lang="ko-KR" altLang="en-US" sz="2400" dirty="0"/>
              <a:t> 세부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85538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3DBF78-3005-ED61-BB8B-A26685E67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802" y="1480663"/>
            <a:ext cx="2815966" cy="1895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BF865B-AF2D-83A7-4CB1-5F7EDAFEBA18}"/>
              </a:ext>
            </a:extLst>
          </p:cNvPr>
          <p:cNvSpPr txBox="1"/>
          <p:nvPr/>
        </p:nvSpPr>
        <p:spPr>
          <a:xfrm>
            <a:off x="-2019978" y="-1148057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5428E3-674E-6A26-E26A-17E646370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" y="1449797"/>
            <a:ext cx="3265483" cy="3958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CAE043-0820-5CE0-C016-29635B5A3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74" y="1480663"/>
            <a:ext cx="3265482" cy="18434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995FFC-22B3-B436-A880-51AC4A614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027" y="4192266"/>
            <a:ext cx="2928895" cy="18458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E62584-CCFA-794E-EB5C-23F4944BE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473" y="4197796"/>
            <a:ext cx="3265483" cy="1843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0FC42D-FE61-690A-6474-55ACB40A7BF7}"/>
              </a:ext>
            </a:extLst>
          </p:cNvPr>
          <p:cNvSpPr txBox="1"/>
          <p:nvPr/>
        </p:nvSpPr>
        <p:spPr>
          <a:xfrm>
            <a:off x="3372126" y="3979499"/>
            <a:ext cx="13410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/>
              <a:t>부문별 에너지사용량</a:t>
            </a:r>
            <a:endParaRPr lang="en-US" altLang="ko-KR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EF424-4200-683D-3AC8-2CDB3B617419}"/>
              </a:ext>
            </a:extLst>
          </p:cNvPr>
          <p:cNvSpPr txBox="1"/>
          <p:nvPr/>
        </p:nvSpPr>
        <p:spPr>
          <a:xfrm>
            <a:off x="566229" y="189445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5F37D-26DA-927A-89FE-401A777BF9AB}"/>
              </a:ext>
            </a:extLst>
          </p:cNvPr>
          <p:cNvSpPr txBox="1"/>
          <p:nvPr/>
        </p:nvSpPr>
        <p:spPr>
          <a:xfrm>
            <a:off x="613171" y="464149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현황의 과거추이를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85D4DEAC-1320-66E2-43CC-78A04BF06CF7}"/>
              </a:ext>
            </a:extLst>
          </p:cNvPr>
          <p:cNvSpPr/>
          <p:nvPr/>
        </p:nvSpPr>
        <p:spPr>
          <a:xfrm>
            <a:off x="-2973485" y="791725"/>
            <a:ext cx="5946969" cy="430988"/>
          </a:xfrm>
          <a:prstGeom prst="wedgeRectCallout">
            <a:avLst>
              <a:gd name="adj1" fmla="val 25065"/>
              <a:gd name="adj2" fmla="val 1146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여기 지도는 시군 선택용 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하이라이트만 되고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어떤 값이 표출되지는 않습니다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D5235-97FD-FD73-E9C9-3A23A5B78652}"/>
              </a:ext>
            </a:extLst>
          </p:cNvPr>
          <p:cNvSpPr txBox="1"/>
          <p:nvPr/>
        </p:nvSpPr>
        <p:spPr>
          <a:xfrm>
            <a:off x="6436472" y="3979499"/>
            <a:ext cx="15971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/>
              <a:t>에너지원별 </a:t>
            </a:r>
            <a:r>
              <a:rPr lang="ko-KR" altLang="en-US" sz="800" b="1" dirty="0"/>
              <a:t>에너지사용량</a:t>
            </a:r>
            <a:endParaRPr lang="en-US" altLang="ko-KR" sz="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69E5A-7C2D-1810-AFA0-EB30D55BDC9B}"/>
              </a:ext>
            </a:extLst>
          </p:cNvPr>
          <p:cNvSpPr txBox="1"/>
          <p:nvPr/>
        </p:nvSpPr>
        <p:spPr>
          <a:xfrm>
            <a:off x="6495008" y="1180493"/>
            <a:ext cx="24203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1</a:t>
            </a:r>
            <a:r>
              <a:rPr lang="ko-KR" altLang="en-US" sz="800" b="1" dirty="0"/>
              <a:t>인당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및 </a:t>
            </a:r>
            <a:r>
              <a:rPr lang="en-US" altLang="ko-KR" sz="800" b="1" dirty="0"/>
              <a:t>GRDP</a:t>
            </a:r>
            <a:r>
              <a:rPr lang="ko-KR" altLang="en-US" sz="800" b="1" dirty="0"/>
              <a:t>당 에너지사용량</a:t>
            </a:r>
            <a:endParaRPr lang="en-US" altLang="ko-KR" sz="800" b="1" dirty="0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EEC50E8B-7FF7-9CCD-B7E5-EC322B221CCA}"/>
              </a:ext>
            </a:extLst>
          </p:cNvPr>
          <p:cNvSpPr/>
          <p:nvPr/>
        </p:nvSpPr>
        <p:spPr>
          <a:xfrm>
            <a:off x="3507103" y="361839"/>
            <a:ext cx="2093598" cy="767433"/>
          </a:xfrm>
          <a:prstGeom prst="wedgeRectCallout">
            <a:avLst>
              <a:gd name="adj1" fmla="val -13879"/>
              <a:gd name="adj2" fmla="val 9897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 err="1">
                <a:solidFill>
                  <a:schemeClr val="tx1"/>
                </a:solidFill>
              </a:rPr>
              <a:t>최신년도로</a:t>
            </a:r>
            <a:r>
              <a:rPr lang="ko-KR" altLang="en-US" sz="1100" dirty="0">
                <a:solidFill>
                  <a:schemeClr val="tx1"/>
                </a:solidFill>
              </a:rPr>
              <a:t> 표시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빨간색으로 </a:t>
            </a:r>
            <a:r>
              <a:rPr lang="ko-KR" altLang="en-US" sz="1100" dirty="0" err="1">
                <a:solidFill>
                  <a:schemeClr val="tx1"/>
                </a:solidFill>
              </a:rPr>
              <a:t>표시한것처럼</a:t>
            </a:r>
            <a:r>
              <a:rPr lang="ko-KR" altLang="en-US" sz="1100" dirty="0">
                <a:solidFill>
                  <a:schemeClr val="tx1"/>
                </a:solidFill>
              </a:rPr>
              <a:t> 하면 되지 않을까 생각합니다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CD518E-7A8A-DE98-46C8-14B9F8C9FDF3}"/>
              </a:ext>
            </a:extLst>
          </p:cNvPr>
          <p:cNvSpPr txBox="1"/>
          <p:nvPr/>
        </p:nvSpPr>
        <p:spPr>
          <a:xfrm>
            <a:off x="3644263" y="2122334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(2022)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96D6C-948C-4DBC-A2C9-58FE4F56BA40}"/>
              </a:ext>
            </a:extLst>
          </p:cNvPr>
          <p:cNvSpPr txBox="1"/>
          <p:nvPr/>
        </p:nvSpPr>
        <p:spPr>
          <a:xfrm>
            <a:off x="5122544" y="2122334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(2022)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7D5C8-2073-326B-AE79-BDC75DA3C78B}"/>
              </a:ext>
            </a:extLst>
          </p:cNvPr>
          <p:cNvSpPr txBox="1"/>
          <p:nvPr/>
        </p:nvSpPr>
        <p:spPr>
          <a:xfrm>
            <a:off x="3644263" y="2762820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(2024)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15FFC2-AFE8-1458-8DB7-8980604F42FE}"/>
              </a:ext>
            </a:extLst>
          </p:cNvPr>
          <p:cNvSpPr txBox="1"/>
          <p:nvPr/>
        </p:nvSpPr>
        <p:spPr>
          <a:xfrm>
            <a:off x="5122544" y="2762820"/>
            <a:ext cx="83629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>
                <a:solidFill>
                  <a:srgbClr val="FF0000"/>
                </a:solidFill>
              </a:rPr>
              <a:t>(2024 </a:t>
            </a:r>
            <a:r>
              <a:rPr lang="ko-KR" altLang="en-US" sz="700" dirty="0">
                <a:solidFill>
                  <a:srgbClr val="FF0000"/>
                </a:solidFill>
              </a:rPr>
              <a:t>인구 기준</a:t>
            </a:r>
            <a:r>
              <a:rPr lang="en-US" altLang="ko-KR" sz="700" dirty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B3A02-E2DB-2528-D47C-2B77662E66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5373C-9ADD-9E62-9B81-8D21DA60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8" y="1554835"/>
            <a:ext cx="3459272" cy="21732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025A99-4D5A-644F-A765-CB523B302BC4}"/>
              </a:ext>
            </a:extLst>
          </p:cNvPr>
          <p:cNvSpPr/>
          <p:nvPr/>
        </p:nvSpPr>
        <p:spPr>
          <a:xfrm>
            <a:off x="472649" y="3962507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F5A153-DEC0-EE52-FD59-970A035C31A2}"/>
              </a:ext>
            </a:extLst>
          </p:cNvPr>
          <p:cNvSpPr/>
          <p:nvPr/>
        </p:nvSpPr>
        <p:spPr>
          <a:xfrm>
            <a:off x="468343" y="4757391"/>
            <a:ext cx="3462898" cy="545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한국전력통계 </a:t>
            </a:r>
            <a:endParaRPr lang="en-US" altLang="ko-KR" sz="1200" dirty="0"/>
          </a:p>
          <a:p>
            <a:pPr algn="ctr"/>
            <a:r>
              <a:rPr lang="en-US" altLang="ko-KR" sz="1200" dirty="0"/>
              <a:t>8-2. </a:t>
            </a:r>
            <a:r>
              <a:rPr lang="ko-KR" altLang="en-US" sz="1200" dirty="0"/>
              <a:t>행정구역별 발전설비 및 발전량 </a:t>
            </a:r>
            <a:r>
              <a:rPr lang="en-US" altLang="ko-KR" sz="1200" dirty="0"/>
              <a:t>(‘</a:t>
            </a:r>
            <a:r>
              <a:rPr lang="ko-KR" altLang="en-US" sz="1200" dirty="0"/>
              <a:t>계</a:t>
            </a:r>
            <a:r>
              <a:rPr lang="en-US" altLang="ko-KR" sz="1200" dirty="0"/>
              <a:t>’ </a:t>
            </a:r>
            <a:r>
              <a:rPr lang="ko-KR" altLang="en-US" sz="1200" dirty="0"/>
              <a:t>칼럼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EE3396-ED9F-F1DF-1A2B-7D5432E6822A}"/>
              </a:ext>
            </a:extLst>
          </p:cNvPr>
          <p:cNvSpPr/>
          <p:nvPr/>
        </p:nvSpPr>
        <p:spPr>
          <a:xfrm>
            <a:off x="1050021" y="1191727"/>
            <a:ext cx="1129247" cy="2573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발전량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894445-104C-F793-C1AC-7598BD30E92F}"/>
              </a:ext>
            </a:extLst>
          </p:cNvPr>
          <p:cNvSpPr/>
          <p:nvPr/>
        </p:nvSpPr>
        <p:spPr>
          <a:xfrm>
            <a:off x="468343" y="119172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DE1CF9-39DD-EA04-F22C-2C7F2557D58D}"/>
              </a:ext>
            </a:extLst>
          </p:cNvPr>
          <p:cNvSpPr/>
          <p:nvPr/>
        </p:nvSpPr>
        <p:spPr>
          <a:xfrm>
            <a:off x="2220766" y="1191727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 </a:t>
            </a: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25D742-03D7-5586-2506-5A841D1E2CFF}"/>
              </a:ext>
            </a:extLst>
          </p:cNvPr>
          <p:cNvSpPr/>
          <p:nvPr/>
        </p:nvSpPr>
        <p:spPr>
          <a:xfrm>
            <a:off x="5137968" y="135213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728317-D7BE-7AA3-9F3F-A0A6EDB72AF4}"/>
              </a:ext>
            </a:extLst>
          </p:cNvPr>
          <p:cNvSpPr txBox="1"/>
          <p:nvPr/>
        </p:nvSpPr>
        <p:spPr>
          <a:xfrm>
            <a:off x="5324470" y="465502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서울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DB6812-9EC4-E038-121B-0EB609ACF578}"/>
              </a:ext>
            </a:extLst>
          </p:cNvPr>
          <p:cNvSpPr txBox="1"/>
          <p:nvPr/>
        </p:nvSpPr>
        <p:spPr>
          <a:xfrm>
            <a:off x="5816608" y="462658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부산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48B65-E3AC-2FB1-D064-0C824F6C6BCD}"/>
              </a:ext>
            </a:extLst>
          </p:cNvPr>
          <p:cNvSpPr txBox="1"/>
          <p:nvPr/>
        </p:nvSpPr>
        <p:spPr>
          <a:xfrm>
            <a:off x="7456094" y="462289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8C6B10-B254-0188-9B16-7F54AF014138}"/>
              </a:ext>
            </a:extLst>
          </p:cNvPr>
          <p:cNvSpPr txBox="1"/>
          <p:nvPr/>
        </p:nvSpPr>
        <p:spPr>
          <a:xfrm>
            <a:off x="7975773" y="4683893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제주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1EA73B-B132-475F-1F79-0BB1CDC14BAF}"/>
              </a:ext>
            </a:extLst>
          </p:cNvPr>
          <p:cNvSpPr txBox="1"/>
          <p:nvPr/>
        </p:nvSpPr>
        <p:spPr>
          <a:xfrm>
            <a:off x="6308746" y="462289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52F3A-74F7-451B-CF0B-47EA88A66F90}"/>
              </a:ext>
            </a:extLst>
          </p:cNvPr>
          <p:cNvSpPr txBox="1"/>
          <p:nvPr/>
        </p:nvSpPr>
        <p:spPr>
          <a:xfrm>
            <a:off x="234569" y="538266"/>
            <a:ext cx="286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발전</a:t>
            </a:r>
            <a:r>
              <a:rPr lang="en-US" altLang="ko-KR" sz="700" b="1" dirty="0"/>
              <a:t> </a:t>
            </a:r>
            <a:r>
              <a:rPr lang="ko-KR" altLang="en-US" sz="700" b="1" dirty="0"/>
              <a:t>현황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발전현황을 총 발전량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3282B0-CDD3-4A6C-38E6-0B44AED001DB}"/>
              </a:ext>
            </a:extLst>
          </p:cNvPr>
          <p:cNvSpPr txBox="1"/>
          <p:nvPr/>
        </p:nvSpPr>
        <p:spPr>
          <a:xfrm>
            <a:off x="234569" y="65971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발전 현황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467193-3972-EAB1-69C4-BDDCD2295A32}"/>
              </a:ext>
            </a:extLst>
          </p:cNvPr>
          <p:cNvSpPr txBox="1"/>
          <p:nvPr/>
        </p:nvSpPr>
        <p:spPr>
          <a:xfrm>
            <a:off x="4731034" y="538266"/>
            <a:ext cx="4089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전력자급률</a:t>
            </a:r>
            <a:endParaRPr lang="en-US" altLang="ko-KR" sz="700" b="1" dirty="0"/>
          </a:p>
          <a:p>
            <a:r>
              <a:rPr lang="ko-KR" altLang="en-US" sz="500" b="1" dirty="0"/>
              <a:t>전국 시도별 전력 발전량과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소비량을 통해 전력자급률을 계산하여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보여줍니다</a:t>
            </a:r>
            <a:r>
              <a:rPr lang="en-US" altLang="ko-KR" sz="500" b="1" dirty="0"/>
              <a:t>: </a:t>
            </a:r>
            <a:r>
              <a:rPr lang="ko-KR" altLang="en-US" sz="500" b="1" dirty="0"/>
              <a:t>전력자급률 </a:t>
            </a:r>
            <a:r>
              <a:rPr lang="en-US" altLang="ko-KR" sz="500" b="1" dirty="0"/>
              <a:t>(%) </a:t>
            </a:r>
            <a:r>
              <a:rPr lang="ko-KR" altLang="en-US" sz="500" b="1" dirty="0"/>
              <a:t> </a:t>
            </a:r>
            <a:r>
              <a:rPr lang="en-US" altLang="ko-KR" sz="500" b="1" dirty="0"/>
              <a:t>= 100 * </a:t>
            </a:r>
            <a:r>
              <a:rPr lang="ko-KR" altLang="en-US" sz="500" b="1" dirty="0"/>
              <a:t>전력 발전량 </a:t>
            </a:r>
            <a:r>
              <a:rPr lang="en-US" altLang="ko-KR" sz="500" b="1" dirty="0"/>
              <a:t>/ </a:t>
            </a:r>
            <a:r>
              <a:rPr lang="ko-KR" altLang="en-US" sz="500" b="1" dirty="0"/>
              <a:t>전력 소비량</a:t>
            </a:r>
            <a:r>
              <a:rPr lang="en-US" altLang="ko-KR" sz="500" b="1" dirty="0"/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CE612-F22D-A531-D3BC-53836A8802EF}"/>
              </a:ext>
            </a:extLst>
          </p:cNvPr>
          <p:cNvSpPr/>
          <p:nvPr/>
        </p:nvSpPr>
        <p:spPr>
          <a:xfrm>
            <a:off x="5355807" y="5223372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https://echarts.apache.org/examples/en/editor.html?c=mix-line-bar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094D61-C5B8-2112-7902-42B5E163CE14}"/>
              </a:ext>
            </a:extLst>
          </p:cNvPr>
          <p:cNvSpPr/>
          <p:nvPr/>
        </p:nvSpPr>
        <p:spPr>
          <a:xfrm>
            <a:off x="5351501" y="6018256"/>
            <a:ext cx="3462898" cy="6856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Ⅴ-1 </a:t>
            </a:r>
            <a:r>
              <a:rPr lang="ko-KR" altLang="en-US" sz="1200" dirty="0"/>
              <a:t>지역별 발전량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Ⅴ-4 </a:t>
            </a:r>
            <a:r>
              <a:rPr lang="ko-KR" altLang="en-US" sz="1200" dirty="0"/>
              <a:t>지역별 전력 소비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C49BCC-9BDB-95BD-C745-1795EB3DB281}"/>
              </a:ext>
            </a:extLst>
          </p:cNvPr>
          <p:cNvSpPr txBox="1"/>
          <p:nvPr/>
        </p:nvSpPr>
        <p:spPr>
          <a:xfrm>
            <a:off x="4992644" y="7357825"/>
            <a:ext cx="34726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부문별 말고</a:t>
            </a:r>
            <a:r>
              <a:rPr lang="en-US" altLang="ko-KR" sz="1100" dirty="0"/>
              <a:t>, </a:t>
            </a:r>
            <a:r>
              <a:rPr lang="ko-KR" altLang="en-US" sz="1100" dirty="0"/>
              <a:t>연도가 적혀 있는 </a:t>
            </a:r>
            <a:r>
              <a:rPr lang="en-US" altLang="ko-KR" sz="1100" dirty="0"/>
              <a:t>row</a:t>
            </a:r>
            <a:r>
              <a:rPr lang="ko-KR" altLang="en-US" sz="1100" dirty="0"/>
              <a:t>에 있는 수치 활용</a:t>
            </a:r>
            <a:endParaRPr lang="en-US" altLang="ko-KR" sz="1100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D0032B1-53D6-BB88-DFE0-0084ADA3AB3E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rot="5400000">
            <a:off x="6579024" y="6853898"/>
            <a:ext cx="653875" cy="353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CCA19E41-0675-2F85-8B1D-C668C8FF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22" y="7130794"/>
            <a:ext cx="856258" cy="989012"/>
          </a:xfrm>
          <a:prstGeom prst="rect">
            <a:avLst/>
          </a:prstGeom>
        </p:spPr>
      </p:pic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DB468B2-28A6-C1F2-3092-11E7D8A10651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 rot="5400000">
            <a:off x="1526243" y="5816242"/>
            <a:ext cx="1186626" cy="160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085107-96BD-DB83-934B-E92219A14B4F}"/>
              </a:ext>
            </a:extLst>
          </p:cNvPr>
          <p:cNvSpPr txBox="1"/>
          <p:nvPr/>
        </p:nvSpPr>
        <p:spPr>
          <a:xfrm>
            <a:off x="302993" y="6489791"/>
            <a:ext cx="34726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2023</a:t>
            </a:r>
            <a:r>
              <a:rPr lang="ko-KR" altLang="en-US" sz="1100" dirty="0"/>
              <a:t>년</a:t>
            </a:r>
            <a:r>
              <a:rPr lang="en-US" altLang="ko-KR" sz="1100" dirty="0"/>
              <a:t>~ 2017</a:t>
            </a:r>
            <a:r>
              <a:rPr lang="ko-KR" altLang="en-US" sz="1100" dirty="0"/>
              <a:t>년 데이터 존재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2024</a:t>
            </a:r>
            <a:r>
              <a:rPr lang="ko-KR" altLang="en-US" sz="1100" dirty="0" err="1"/>
              <a:t>년도판</a:t>
            </a:r>
            <a:r>
              <a:rPr lang="ko-KR" altLang="en-US" sz="1100" dirty="0"/>
              <a:t> </a:t>
            </a:r>
            <a:r>
              <a:rPr lang="en-US" altLang="ko-KR" sz="1100" dirty="0"/>
              <a:t>(2023</a:t>
            </a:r>
            <a:r>
              <a:rPr lang="ko-KR" altLang="en-US" sz="1100" dirty="0"/>
              <a:t>실적치</a:t>
            </a:r>
            <a:r>
              <a:rPr lang="en-US" altLang="ko-KR" sz="1100" dirty="0"/>
              <a:t>) </a:t>
            </a:r>
            <a:r>
              <a:rPr lang="ko-KR" altLang="en-US" sz="1100" dirty="0"/>
              <a:t>통계 </a:t>
            </a:r>
            <a:r>
              <a:rPr lang="en-US" altLang="ko-KR" sz="1100" dirty="0"/>
              <a:t>~ 2018</a:t>
            </a:r>
            <a:r>
              <a:rPr lang="ko-KR" altLang="en-US" sz="1100" dirty="0" err="1"/>
              <a:t>년도판</a:t>
            </a:r>
            <a:r>
              <a:rPr lang="ko-KR" altLang="en-US" sz="1100" dirty="0"/>
              <a:t> </a:t>
            </a:r>
            <a:r>
              <a:rPr lang="en-US" altLang="ko-KR" sz="1100" dirty="0"/>
              <a:t>(2017 </a:t>
            </a:r>
            <a:r>
              <a:rPr lang="ko-KR" altLang="en-US" sz="1100" dirty="0"/>
              <a:t>실적치</a:t>
            </a:r>
            <a:r>
              <a:rPr lang="en-US" altLang="ko-KR" sz="1100" dirty="0"/>
              <a:t>)</a:t>
            </a:r>
            <a:r>
              <a:rPr lang="ko-KR" altLang="en-US" sz="1100" dirty="0"/>
              <a:t> 통계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5FFD42-7A7D-B1F4-CB93-09DCF6A07D44}"/>
              </a:ext>
            </a:extLst>
          </p:cNvPr>
          <p:cNvSpPr/>
          <p:nvPr/>
        </p:nvSpPr>
        <p:spPr>
          <a:xfrm>
            <a:off x="-83968" y="1014010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2023</a:t>
            </a:r>
          </a:p>
          <a:p>
            <a:pPr algn="ctr"/>
            <a:r>
              <a:rPr lang="en-US" altLang="ko-KR" sz="1200" dirty="0"/>
              <a:t>~</a:t>
            </a:r>
          </a:p>
          <a:p>
            <a:pPr algn="ctr"/>
            <a:r>
              <a:rPr lang="en-US" altLang="ko-KR" sz="1200" dirty="0"/>
              <a:t>2017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1DA3C8-3941-34C9-241B-EACD79B12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710" y="1627010"/>
            <a:ext cx="3630241" cy="29828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01521C-45A3-9655-4C75-8B7F322DF3A5}"/>
              </a:ext>
            </a:extLst>
          </p:cNvPr>
          <p:cNvSpPr txBox="1"/>
          <p:nvPr/>
        </p:nvSpPr>
        <p:spPr>
          <a:xfrm>
            <a:off x="6728970" y="464358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경기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523BF8-293D-3321-8974-910676F773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532" t="-42" r="35501" b="96679"/>
          <a:stretch/>
        </p:blipFill>
        <p:spPr>
          <a:xfrm>
            <a:off x="5025071" y="1876324"/>
            <a:ext cx="3207854" cy="355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568C1B-D491-E891-F29F-3CA153C4B90A}"/>
              </a:ext>
            </a:extLst>
          </p:cNvPr>
          <p:cNvSpPr txBox="1"/>
          <p:nvPr/>
        </p:nvSpPr>
        <p:spPr>
          <a:xfrm>
            <a:off x="5324471" y="1900675"/>
            <a:ext cx="707354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발전량</a:t>
            </a:r>
            <a:endParaRPr lang="en-US" altLang="ko-KR" sz="8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916E6-93B5-CBCB-D40A-70686433A1BA}"/>
              </a:ext>
            </a:extLst>
          </p:cNvPr>
          <p:cNvSpPr txBox="1"/>
          <p:nvPr/>
        </p:nvSpPr>
        <p:spPr>
          <a:xfrm>
            <a:off x="6397891" y="1900675"/>
            <a:ext cx="727085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소비량</a:t>
            </a:r>
            <a:endParaRPr lang="en-US" altLang="ko-KR" sz="85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9741C8-2373-EFA4-DC5E-35C11676C6D8}"/>
              </a:ext>
            </a:extLst>
          </p:cNvPr>
          <p:cNvSpPr txBox="1"/>
          <p:nvPr/>
        </p:nvSpPr>
        <p:spPr>
          <a:xfrm>
            <a:off x="7480596" y="1896907"/>
            <a:ext cx="984701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자급률</a:t>
            </a:r>
            <a:endParaRPr lang="en-US" altLang="ko-KR" sz="850" b="1" dirty="0"/>
          </a:p>
          <a:p>
            <a:r>
              <a:rPr lang="en-US" altLang="ko-KR" sz="850" b="1" dirty="0"/>
              <a:t>(</a:t>
            </a:r>
            <a:r>
              <a:rPr lang="ko-KR" altLang="en-US" sz="850" b="1" dirty="0"/>
              <a:t>발전량</a:t>
            </a:r>
            <a:r>
              <a:rPr lang="en-US" altLang="ko-KR" sz="850" b="1" dirty="0"/>
              <a:t>/</a:t>
            </a:r>
            <a:r>
              <a:rPr lang="ko-KR" altLang="en-US" sz="850" b="1" dirty="0"/>
              <a:t>소비량</a:t>
            </a:r>
            <a:r>
              <a:rPr lang="en-US" altLang="ko-KR" sz="85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638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9CF927-9237-2066-0AF0-0A2CF10747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3</a:t>
            </a:fld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1A3BF27-72F9-46AA-B6BB-4BA584D3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143"/>
          <a:stretch/>
        </p:blipFill>
        <p:spPr>
          <a:xfrm>
            <a:off x="229918" y="720240"/>
            <a:ext cx="3811897" cy="261028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7B0136-36F7-D06D-410B-6DC21F1385D4}"/>
              </a:ext>
            </a:extLst>
          </p:cNvPr>
          <p:cNvSpPr/>
          <p:nvPr/>
        </p:nvSpPr>
        <p:spPr>
          <a:xfrm>
            <a:off x="424941" y="33412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B65656-271E-52D7-B768-544C9A50EB3E}"/>
              </a:ext>
            </a:extLst>
          </p:cNvPr>
          <p:cNvSpPr/>
          <p:nvPr/>
        </p:nvSpPr>
        <p:spPr>
          <a:xfrm>
            <a:off x="424942" y="4198780"/>
            <a:ext cx="3616872" cy="4906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한국전력통계 </a:t>
            </a:r>
            <a:endParaRPr lang="en-US" altLang="ko-KR" sz="1200" dirty="0"/>
          </a:p>
          <a:p>
            <a:pPr algn="ctr"/>
            <a:r>
              <a:rPr lang="en-US" altLang="ko-KR" sz="1200" dirty="0"/>
              <a:t>8-2. </a:t>
            </a:r>
            <a:r>
              <a:rPr lang="ko-KR" altLang="en-US" sz="1200" dirty="0"/>
              <a:t>행정구역별 발전설비 및 발전량 </a:t>
            </a:r>
            <a:r>
              <a:rPr lang="en-US" altLang="ko-KR" sz="1200" dirty="0"/>
              <a:t>(</a:t>
            </a:r>
            <a:r>
              <a:rPr lang="ko-KR" altLang="en-US" sz="1200" dirty="0"/>
              <a:t>각 원별 칼럼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5CF9B9-1624-A1E5-3A4B-D93CF73F8D60}"/>
              </a:ext>
            </a:extLst>
          </p:cNvPr>
          <p:cNvSpPr/>
          <p:nvPr/>
        </p:nvSpPr>
        <p:spPr>
          <a:xfrm>
            <a:off x="323849" y="873922"/>
            <a:ext cx="3811897" cy="234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7CD8A0-45E1-31F8-489A-F0D0B495447E}"/>
              </a:ext>
            </a:extLst>
          </p:cNvPr>
          <p:cNvSpPr txBox="1"/>
          <p:nvPr/>
        </p:nvSpPr>
        <p:spPr>
          <a:xfrm>
            <a:off x="323849" y="806332"/>
            <a:ext cx="682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/>
              <a:t>원자력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07E422-7595-2480-6946-53BB4AC00C3F}"/>
              </a:ext>
            </a:extLst>
          </p:cNvPr>
          <p:cNvSpPr txBox="1"/>
          <p:nvPr/>
        </p:nvSpPr>
        <p:spPr>
          <a:xfrm>
            <a:off x="1371599" y="806332"/>
            <a:ext cx="682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석탄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D2D5DB-CC76-EDB1-9F2E-E998C7CC03A1}"/>
              </a:ext>
            </a:extLst>
          </p:cNvPr>
          <p:cNvSpPr txBox="1"/>
          <p:nvPr/>
        </p:nvSpPr>
        <p:spPr>
          <a:xfrm>
            <a:off x="2555354" y="806332"/>
            <a:ext cx="682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….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835E9E-1659-47E6-67E3-3070C0B8DACF}"/>
              </a:ext>
            </a:extLst>
          </p:cNvPr>
          <p:cNvSpPr txBox="1"/>
          <p:nvPr/>
        </p:nvSpPr>
        <p:spPr>
          <a:xfrm>
            <a:off x="3513435" y="806332"/>
            <a:ext cx="5283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/>
              <a:t>기타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F29716-D9DB-1DE6-9643-A41DCB817856}"/>
              </a:ext>
            </a:extLst>
          </p:cNvPr>
          <p:cNvSpPr txBox="1"/>
          <p:nvPr/>
        </p:nvSpPr>
        <p:spPr>
          <a:xfrm>
            <a:off x="441039" y="5282554"/>
            <a:ext cx="34726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원자력</a:t>
            </a:r>
            <a:r>
              <a:rPr lang="en-US" altLang="ko-KR" sz="1100" dirty="0"/>
              <a:t>, </a:t>
            </a:r>
            <a:r>
              <a:rPr lang="ko-KR" altLang="en-US" sz="1100" dirty="0"/>
              <a:t>석탄</a:t>
            </a:r>
            <a:r>
              <a:rPr lang="en-US" altLang="ko-KR" sz="1100" dirty="0"/>
              <a:t>, LNG, </a:t>
            </a:r>
            <a:r>
              <a:rPr lang="ko-KR" altLang="en-US" sz="1100" dirty="0"/>
              <a:t>신재생</a:t>
            </a:r>
            <a:r>
              <a:rPr lang="en-US" altLang="ko-KR" sz="1100" dirty="0"/>
              <a:t>, </a:t>
            </a:r>
            <a:r>
              <a:rPr lang="ko-KR" altLang="en-US" sz="1100" dirty="0"/>
              <a:t>유류</a:t>
            </a:r>
            <a:r>
              <a:rPr lang="en-US" altLang="ko-KR" sz="1100" dirty="0"/>
              <a:t>, </a:t>
            </a:r>
            <a:r>
              <a:rPr lang="ko-KR" altLang="en-US" sz="1100" dirty="0"/>
              <a:t>양수</a:t>
            </a:r>
            <a:r>
              <a:rPr lang="en-US" altLang="ko-KR" sz="1100" dirty="0"/>
              <a:t>, </a:t>
            </a:r>
            <a:r>
              <a:rPr lang="ko-KR" altLang="en-US" sz="1100" dirty="0"/>
              <a:t>기타</a:t>
            </a:r>
            <a:endParaRPr lang="en-US" altLang="ko-KR" sz="1100" dirty="0"/>
          </a:p>
          <a:p>
            <a:r>
              <a:rPr lang="en-US" altLang="ko-KR" sz="1100" dirty="0"/>
              <a:t>*(</a:t>
            </a:r>
            <a:r>
              <a:rPr lang="ko-KR" altLang="en-US" sz="1100" dirty="0"/>
              <a:t>석탄 </a:t>
            </a:r>
            <a:r>
              <a:rPr lang="en-US" altLang="ko-KR" sz="1100" dirty="0"/>
              <a:t>= </a:t>
            </a:r>
            <a:r>
              <a:rPr lang="ko-KR" altLang="en-US" sz="1100" dirty="0"/>
              <a:t>무연탄 </a:t>
            </a:r>
            <a:r>
              <a:rPr lang="en-US" altLang="ko-KR" sz="1100" dirty="0"/>
              <a:t>+ </a:t>
            </a:r>
            <a:r>
              <a:rPr lang="ko-KR" altLang="en-US" sz="1100" dirty="0"/>
              <a:t>유연탄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A11BC7A-9D6A-6FE0-419C-2742B20EA09A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rot="5400000">
            <a:off x="1908833" y="4958008"/>
            <a:ext cx="593079" cy="560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144799-9210-1DBA-B4A6-13AA576EAD62}"/>
              </a:ext>
            </a:extLst>
          </p:cNvPr>
          <p:cNvSpPr/>
          <p:nvPr/>
        </p:nvSpPr>
        <p:spPr>
          <a:xfrm>
            <a:off x="419945" y="497426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79C58E7-C003-78E8-F0AC-D7A46EF28969}"/>
              </a:ext>
            </a:extLst>
          </p:cNvPr>
          <p:cNvSpPr/>
          <p:nvPr/>
        </p:nvSpPr>
        <p:spPr>
          <a:xfrm>
            <a:off x="2218572" y="497426"/>
            <a:ext cx="1129247" cy="2573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에너지원별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62416AC-F429-37B7-5963-51322FA66CF7}"/>
              </a:ext>
            </a:extLst>
          </p:cNvPr>
          <p:cNvSpPr/>
          <p:nvPr/>
        </p:nvSpPr>
        <p:spPr>
          <a:xfrm>
            <a:off x="1027719" y="497426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발전량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0930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F026E-E35A-56BC-EFC8-9D5C542645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4AE0C7-91CB-7C14-9642-702A5702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8B474-A90B-A6F8-9469-CF90E8C99B9B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6B454C-FE8C-DAD7-F29F-9D527E1D870F}"/>
              </a:ext>
            </a:extLst>
          </p:cNvPr>
          <p:cNvSpPr/>
          <p:nvPr/>
        </p:nvSpPr>
        <p:spPr>
          <a:xfrm>
            <a:off x="468343" y="509687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Ⅴ-1 </a:t>
            </a:r>
            <a:r>
              <a:rPr lang="ko-KR" altLang="en-US" sz="1200" dirty="0"/>
              <a:t>지역별 발전량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5D6DDF-C3C4-3A0A-861A-4E6BC3D2AB0C}"/>
              </a:ext>
            </a:extLst>
          </p:cNvPr>
          <p:cNvSpPr/>
          <p:nvPr/>
        </p:nvSpPr>
        <p:spPr>
          <a:xfrm>
            <a:off x="5178948" y="5096871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389C8-BE09-22F3-82E1-5C57F0D75148}"/>
              </a:ext>
            </a:extLst>
          </p:cNvPr>
          <p:cNvSpPr txBox="1"/>
          <p:nvPr/>
        </p:nvSpPr>
        <p:spPr>
          <a:xfrm>
            <a:off x="468343" y="197327"/>
            <a:ext cx="2115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전력 발전량</a:t>
            </a:r>
            <a:r>
              <a:rPr lang="en-US" altLang="ko-KR" sz="700" b="1" dirty="0"/>
              <a:t>, </a:t>
            </a:r>
            <a:r>
              <a:rPr lang="ko-KR" altLang="en-US" sz="700" b="1" dirty="0"/>
              <a:t>소비량</a:t>
            </a:r>
            <a:r>
              <a:rPr lang="en-US" altLang="ko-KR" sz="700" b="1" dirty="0"/>
              <a:t>, </a:t>
            </a:r>
            <a:r>
              <a:rPr lang="ko-KR" altLang="en-US" sz="700" b="1" dirty="0"/>
              <a:t>자급률 추이</a:t>
            </a:r>
            <a:endParaRPr lang="en-US" altLang="ko-KR" sz="700" b="1" dirty="0"/>
          </a:p>
          <a:p>
            <a:r>
              <a:rPr lang="ko-KR" altLang="en-US" sz="500" b="1" dirty="0"/>
              <a:t>전국 시도별 전력 수급 추이</a:t>
            </a:r>
            <a:r>
              <a:rPr lang="en-US" altLang="ko-KR" sz="500" b="1" dirty="0"/>
              <a:t>(1991~2022)</a:t>
            </a:r>
            <a:r>
              <a:rPr lang="ko-KR" altLang="en-US" sz="500" b="1" dirty="0"/>
              <a:t>를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78BA1E-8AB3-1175-FB58-D767510B9F18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발전량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4D38B3-67B4-3202-EBCF-CAFE5552717C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소비량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05DAE0-2ED6-BA16-D608-CA632DF962EC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자급률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BFD301-943B-6AA2-6B24-530FF9A315E1}"/>
              </a:ext>
            </a:extLst>
          </p:cNvPr>
          <p:cNvSpPr txBox="1"/>
          <p:nvPr/>
        </p:nvSpPr>
        <p:spPr>
          <a:xfrm>
            <a:off x="6311288" y="1286984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/>
              <a:t>서울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152023-E412-CC3A-D33F-F7868E035D95}"/>
              </a:ext>
            </a:extLst>
          </p:cNvPr>
          <p:cNvSpPr txBox="1"/>
          <p:nvPr/>
        </p:nvSpPr>
        <p:spPr>
          <a:xfrm>
            <a:off x="6311288" y="1680684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부산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8FB0A-D4E5-F377-FD27-F8A5A294A728}"/>
              </a:ext>
            </a:extLst>
          </p:cNvPr>
          <p:cNvSpPr txBox="1"/>
          <p:nvPr/>
        </p:nvSpPr>
        <p:spPr>
          <a:xfrm rot="16200000">
            <a:off x="6242442" y="2706169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36DE40-DFD0-0054-5EA4-57ED128E83DB}"/>
              </a:ext>
            </a:extLst>
          </p:cNvPr>
          <p:cNvSpPr txBox="1"/>
          <p:nvPr/>
        </p:nvSpPr>
        <p:spPr>
          <a:xfrm>
            <a:off x="6242442" y="309688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제주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1F1BF-8B3B-70ED-40B6-D03E2DE5C939}"/>
              </a:ext>
            </a:extLst>
          </p:cNvPr>
          <p:cNvSpPr txBox="1"/>
          <p:nvPr/>
        </p:nvSpPr>
        <p:spPr>
          <a:xfrm>
            <a:off x="6311288" y="249227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경기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1408AE-5DDE-77B5-A89F-229D3A954A31}"/>
              </a:ext>
            </a:extLst>
          </p:cNvPr>
          <p:cNvSpPr txBox="1"/>
          <p:nvPr/>
        </p:nvSpPr>
        <p:spPr>
          <a:xfrm rot="16200000">
            <a:off x="6220127" y="201591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7892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444B4-4003-B5F1-78A3-89A941590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E52A14-8E57-1DA2-6D7B-63D519961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E6951-16B9-44A2-EF5D-6AD5C12531C2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전력 발전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전국 </a:t>
            </a:r>
            <a:r>
              <a:rPr lang="en-US" altLang="ko-KR" sz="2400" dirty="0"/>
              <a:t>17</a:t>
            </a:r>
            <a:r>
              <a:rPr lang="ko-KR" altLang="en-US" sz="2400" dirty="0"/>
              <a:t>개 시도 중 경기도를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5191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968F4-C2BF-23D6-6FB7-CEF615A735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91CCF1-26AF-DE1C-0BFC-8FBFF861D61B}"/>
              </a:ext>
            </a:extLst>
          </p:cNvPr>
          <p:cNvSpPr/>
          <p:nvPr/>
        </p:nvSpPr>
        <p:spPr>
          <a:xfrm>
            <a:off x="2033392" y="5318116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https://echarts.apache.org/examples/en/editor.html?c=area-stack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D42B16-2BF5-1CA0-E576-F2B1D7D7AF64}"/>
              </a:ext>
            </a:extLst>
          </p:cNvPr>
          <p:cNvSpPr/>
          <p:nvPr/>
        </p:nvSpPr>
        <p:spPr>
          <a:xfrm>
            <a:off x="2029086" y="6053080"/>
            <a:ext cx="4112843" cy="6683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한국전력통계 </a:t>
            </a:r>
            <a:endParaRPr lang="en-US" altLang="ko-KR" sz="1200" dirty="0"/>
          </a:p>
          <a:p>
            <a:pPr algn="ctr"/>
            <a:r>
              <a:rPr lang="en-US" altLang="ko-KR" sz="1200" dirty="0"/>
              <a:t>8-2. </a:t>
            </a:r>
            <a:r>
              <a:rPr lang="ko-KR" altLang="en-US" sz="1200" dirty="0"/>
              <a:t>행정구역별 발전설비 및 발전량 </a:t>
            </a:r>
            <a:r>
              <a:rPr lang="en-US" altLang="ko-KR" sz="1200" dirty="0"/>
              <a:t>(</a:t>
            </a:r>
            <a:r>
              <a:rPr lang="ko-KR" altLang="en-US" sz="1200" dirty="0"/>
              <a:t>각 원별 칼럼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FFFC1-44A7-8AF2-6B2F-B9F76B3F05D7}"/>
              </a:ext>
            </a:extLst>
          </p:cNvPr>
          <p:cNvSpPr txBox="1"/>
          <p:nvPr/>
        </p:nvSpPr>
        <p:spPr>
          <a:xfrm>
            <a:off x="234569" y="296966"/>
            <a:ext cx="286423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경기도의 에너지원별 전력발전 추이를 보여줍니다</a:t>
            </a:r>
            <a:r>
              <a:rPr lang="en-US" altLang="ko-KR" sz="700" b="1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9CEBD-B34B-59A0-F342-06EA135DE7F0}"/>
              </a:ext>
            </a:extLst>
          </p:cNvPr>
          <p:cNvSpPr txBox="1"/>
          <p:nvPr/>
        </p:nvSpPr>
        <p:spPr>
          <a:xfrm>
            <a:off x="234569" y="65971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발전 현황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1AD698-E02D-F206-99F9-B37CB50E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80" y="604743"/>
            <a:ext cx="6163128" cy="46636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100212-70A9-A055-ED8C-6FD3AE31CF7C}"/>
              </a:ext>
            </a:extLst>
          </p:cNvPr>
          <p:cNvSpPr txBox="1"/>
          <p:nvPr/>
        </p:nvSpPr>
        <p:spPr>
          <a:xfrm>
            <a:off x="6294743" y="1871283"/>
            <a:ext cx="96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</a:t>
            </a:r>
            <a:endParaRPr lang="ko-KR" altLang="en-US" sz="4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80659-4D71-AEDB-CB93-85316B736C18}"/>
              </a:ext>
            </a:extLst>
          </p:cNvPr>
          <p:cNvSpPr txBox="1"/>
          <p:nvPr/>
        </p:nvSpPr>
        <p:spPr>
          <a:xfrm>
            <a:off x="5961644" y="3949169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유류</a:t>
            </a:r>
            <a:endParaRPr lang="ko-KR" altLang="en-US" sz="4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E6256-103D-BA67-CE48-CA1B8DF2F574}"/>
              </a:ext>
            </a:extLst>
          </p:cNvPr>
          <p:cNvSpPr txBox="1"/>
          <p:nvPr/>
        </p:nvSpPr>
        <p:spPr>
          <a:xfrm>
            <a:off x="5617675" y="4323894"/>
            <a:ext cx="8578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양수</a:t>
            </a:r>
            <a:endParaRPr lang="ko-KR" altLang="en-US" sz="4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842E3-2BA5-08D8-972A-0434640FA78F}"/>
              </a:ext>
            </a:extLst>
          </p:cNvPr>
          <p:cNvSpPr txBox="1"/>
          <p:nvPr/>
        </p:nvSpPr>
        <p:spPr>
          <a:xfrm>
            <a:off x="6294743" y="3307100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가스</a:t>
            </a:r>
            <a:endParaRPr lang="ko-KR" altLang="en-US" sz="4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62F464-92E8-207F-B5C9-87DA0EB7FE7B}"/>
              </a:ext>
            </a:extLst>
          </p:cNvPr>
          <p:cNvSpPr txBox="1"/>
          <p:nvPr/>
        </p:nvSpPr>
        <p:spPr>
          <a:xfrm>
            <a:off x="6219537" y="4796120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기타</a:t>
            </a:r>
            <a:endParaRPr lang="ko-KR" altLang="en-US" sz="4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CFB49E-00E2-DAF3-2736-277B8011D89B}"/>
              </a:ext>
            </a:extLst>
          </p:cNvPr>
          <p:cNvSpPr txBox="1"/>
          <p:nvPr/>
        </p:nvSpPr>
        <p:spPr>
          <a:xfrm>
            <a:off x="6294743" y="2424544"/>
            <a:ext cx="96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7632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11BA2-7E88-AEDD-CCAF-3DCD7053C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839E8-ED4A-9043-2529-681E6DE42F95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시군 전력 발전현황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 </a:t>
            </a:r>
            <a:r>
              <a:rPr lang="en-US" altLang="ko-KR" sz="2400" dirty="0"/>
              <a:t>31</a:t>
            </a:r>
            <a:r>
              <a:rPr lang="ko-KR" altLang="en-US" sz="2400" dirty="0"/>
              <a:t>개 시군 전체를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8443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E3A503-0DF9-0919-9B1B-3C278F4294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18E140-38AC-1105-44D7-3838D68F4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948" y="225280"/>
            <a:ext cx="1892194" cy="22937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A39407-F3EF-0E33-63E1-39E2EF7F4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100" y="249980"/>
            <a:ext cx="1892194" cy="229371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AEF11B3-5261-A81B-AAC6-0EBA785AA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511" y="230775"/>
            <a:ext cx="1046495" cy="158296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75C470B-0FB0-90A8-D951-FEBB24360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616" y="225280"/>
            <a:ext cx="1270759" cy="1665627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258B0CE-0DFD-11F9-E54B-1E1C21111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3033" y="3228884"/>
            <a:ext cx="1581109" cy="109607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F99116A-E4D3-5EA5-B926-ADEEF6A031A1}"/>
              </a:ext>
            </a:extLst>
          </p:cNvPr>
          <p:cNvSpPr txBox="1"/>
          <p:nvPr/>
        </p:nvSpPr>
        <p:spPr>
          <a:xfrm>
            <a:off x="4274087" y="3013440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발전량</a:t>
            </a:r>
            <a:endParaRPr lang="en-US" altLang="ko-KR" sz="8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11DA69-B988-51C1-053C-693AF2BE3DFE}"/>
              </a:ext>
            </a:extLst>
          </p:cNvPr>
          <p:cNvSpPr txBox="1"/>
          <p:nvPr/>
        </p:nvSpPr>
        <p:spPr>
          <a:xfrm>
            <a:off x="3942610" y="3161813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D94223-A887-9F5D-65EF-D9E020025002}"/>
              </a:ext>
            </a:extLst>
          </p:cNvPr>
          <p:cNvSpPr txBox="1"/>
          <p:nvPr/>
        </p:nvSpPr>
        <p:spPr>
          <a:xfrm>
            <a:off x="3942610" y="3330496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7A32B6-D193-3E6D-F86E-71CD3053A1FC}"/>
              </a:ext>
            </a:extLst>
          </p:cNvPr>
          <p:cNvSpPr txBox="1"/>
          <p:nvPr/>
        </p:nvSpPr>
        <p:spPr>
          <a:xfrm>
            <a:off x="3942610" y="3534117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46C1E9-9A48-A924-63CA-BE6F9F317DDA}"/>
              </a:ext>
            </a:extLst>
          </p:cNvPr>
          <p:cNvSpPr txBox="1"/>
          <p:nvPr/>
        </p:nvSpPr>
        <p:spPr>
          <a:xfrm>
            <a:off x="3942610" y="4077506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5" name="말풍선: 사각형 54">
            <a:extLst>
              <a:ext uri="{FF2B5EF4-FFF2-40B4-BE49-F238E27FC236}">
                <a16:creationId xmlns:a16="http://schemas.microsoft.com/office/drawing/2014/main" id="{2EA763D1-302A-260B-BA46-96133F97C7DB}"/>
              </a:ext>
            </a:extLst>
          </p:cNvPr>
          <p:cNvSpPr/>
          <p:nvPr/>
        </p:nvSpPr>
        <p:spPr>
          <a:xfrm>
            <a:off x="4173033" y="2326048"/>
            <a:ext cx="2211429" cy="607149"/>
          </a:xfrm>
          <a:prstGeom prst="wedgeRectCallout">
            <a:avLst>
              <a:gd name="adj1" fmla="val -15439"/>
              <a:gd name="adj2" fmla="val 6648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b="1" dirty="0">
                <a:solidFill>
                  <a:schemeClr val="tx1"/>
                </a:solidFill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</a:rPr>
              <a:t>가지 </a:t>
            </a:r>
            <a:r>
              <a:rPr lang="en-US" altLang="ko-KR" sz="1100" b="1" dirty="0">
                <a:solidFill>
                  <a:schemeClr val="tx1"/>
                </a:solidFill>
              </a:rPr>
              <a:t>bar chart </a:t>
            </a:r>
            <a:r>
              <a:rPr lang="ko-KR" altLang="en-US" sz="1100" b="1" dirty="0">
                <a:solidFill>
                  <a:schemeClr val="tx1"/>
                </a:solidFill>
              </a:rPr>
              <a:t>모두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1FD0DEE-D985-8312-DEE1-501568B88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97" y="3189053"/>
            <a:ext cx="1581109" cy="109607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83AE929-3DF1-E243-A54D-BF13D2929E24}"/>
              </a:ext>
            </a:extLst>
          </p:cNvPr>
          <p:cNvSpPr txBox="1"/>
          <p:nvPr/>
        </p:nvSpPr>
        <p:spPr>
          <a:xfrm>
            <a:off x="7103951" y="2973609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발전량</a:t>
            </a:r>
            <a:endParaRPr lang="en-US" altLang="ko-KR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D78AF1-79B2-13C2-0C57-124EBC70E3CE}"/>
              </a:ext>
            </a:extLst>
          </p:cNvPr>
          <p:cNvSpPr txBox="1"/>
          <p:nvPr/>
        </p:nvSpPr>
        <p:spPr>
          <a:xfrm>
            <a:off x="6772474" y="312198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D5F65D-F0A5-5A12-2EBC-D60226939148}"/>
              </a:ext>
            </a:extLst>
          </p:cNvPr>
          <p:cNvSpPr txBox="1"/>
          <p:nvPr/>
        </p:nvSpPr>
        <p:spPr>
          <a:xfrm>
            <a:off x="6772474" y="3290665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CD30CB-A366-0DD7-6C1D-2168AFB9E3F3}"/>
              </a:ext>
            </a:extLst>
          </p:cNvPr>
          <p:cNvSpPr txBox="1"/>
          <p:nvPr/>
        </p:nvSpPr>
        <p:spPr>
          <a:xfrm>
            <a:off x="6772474" y="3494286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130C64-8AB9-E235-CDC2-E5053F37EF7D}"/>
              </a:ext>
            </a:extLst>
          </p:cNvPr>
          <p:cNvSpPr txBox="1"/>
          <p:nvPr/>
        </p:nvSpPr>
        <p:spPr>
          <a:xfrm>
            <a:off x="6772474" y="4037675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5C10686E-EDC9-018C-8BB3-4A4D82DC03E9}"/>
              </a:ext>
            </a:extLst>
          </p:cNvPr>
          <p:cNvSpPr/>
          <p:nvPr/>
        </p:nvSpPr>
        <p:spPr>
          <a:xfrm>
            <a:off x="7002897" y="2286217"/>
            <a:ext cx="2211429" cy="607149"/>
          </a:xfrm>
          <a:prstGeom prst="wedgeRectCallout">
            <a:avLst>
              <a:gd name="adj1" fmla="val -15439"/>
              <a:gd name="adj2" fmla="val 6648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b="1" dirty="0">
                <a:solidFill>
                  <a:schemeClr val="tx1"/>
                </a:solidFill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</a:rPr>
              <a:t>가지 </a:t>
            </a:r>
            <a:r>
              <a:rPr lang="en-US" altLang="ko-KR" sz="1100" b="1" dirty="0">
                <a:solidFill>
                  <a:schemeClr val="tx1"/>
                </a:solidFill>
              </a:rPr>
              <a:t>bar chart </a:t>
            </a:r>
            <a:r>
              <a:rPr lang="ko-KR" altLang="en-US" sz="1100" b="1" dirty="0">
                <a:solidFill>
                  <a:schemeClr val="tx1"/>
                </a:solidFill>
              </a:rPr>
              <a:t>모두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56B59EE-02DF-8D35-10C4-2008BD678433}"/>
              </a:ext>
            </a:extLst>
          </p:cNvPr>
          <p:cNvSpPr/>
          <p:nvPr/>
        </p:nvSpPr>
        <p:spPr>
          <a:xfrm>
            <a:off x="479475" y="871091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138816-436A-E71D-8355-67D2B6958279}"/>
              </a:ext>
            </a:extLst>
          </p:cNvPr>
          <p:cNvSpPr txBox="1"/>
          <p:nvPr/>
        </p:nvSpPr>
        <p:spPr>
          <a:xfrm>
            <a:off x="436867" y="3184537"/>
            <a:ext cx="514304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수원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BE0711-C371-7EA6-D24A-65E3856B303F}"/>
              </a:ext>
            </a:extLst>
          </p:cNvPr>
          <p:cNvSpPr txBox="1"/>
          <p:nvPr/>
        </p:nvSpPr>
        <p:spPr>
          <a:xfrm>
            <a:off x="929005" y="3203722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가평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B61B0A-602E-3C9C-A434-1AF9C3BF92B6}"/>
              </a:ext>
            </a:extLst>
          </p:cNvPr>
          <p:cNvSpPr txBox="1"/>
          <p:nvPr/>
        </p:nvSpPr>
        <p:spPr>
          <a:xfrm>
            <a:off x="2469045" y="3213404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화성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2E7351-B72C-4009-357E-FB1CA85277C5}"/>
              </a:ext>
            </a:extLst>
          </p:cNvPr>
          <p:cNvSpPr txBox="1"/>
          <p:nvPr/>
        </p:nvSpPr>
        <p:spPr>
          <a:xfrm>
            <a:off x="1776730" y="317947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A8730171-8775-5355-9D7C-56795D8D6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217" y="1145964"/>
            <a:ext cx="2486483" cy="2043089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F29F6B77-7A0C-35DC-7660-8B9A58AACC1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9532" t="-42" r="35501" b="96679"/>
          <a:stretch/>
        </p:blipFill>
        <p:spPr>
          <a:xfrm>
            <a:off x="366578" y="1395278"/>
            <a:ext cx="3207854" cy="35501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142DA50-F12E-55BF-42A3-4B1899D480A5}"/>
              </a:ext>
            </a:extLst>
          </p:cNvPr>
          <p:cNvSpPr txBox="1"/>
          <p:nvPr/>
        </p:nvSpPr>
        <p:spPr>
          <a:xfrm>
            <a:off x="665978" y="1419629"/>
            <a:ext cx="707354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발전량</a:t>
            </a:r>
            <a:endParaRPr lang="en-US" altLang="ko-KR" sz="85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FC5518-3A57-B63D-0B42-C2EAC99D4336}"/>
              </a:ext>
            </a:extLst>
          </p:cNvPr>
          <p:cNvSpPr txBox="1"/>
          <p:nvPr/>
        </p:nvSpPr>
        <p:spPr>
          <a:xfrm>
            <a:off x="1739398" y="1419629"/>
            <a:ext cx="727085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소비량</a:t>
            </a:r>
            <a:endParaRPr lang="en-US" altLang="ko-KR" sz="85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E0B893-A86B-C805-EFA0-DC211B7A4BDC}"/>
              </a:ext>
            </a:extLst>
          </p:cNvPr>
          <p:cNvSpPr txBox="1"/>
          <p:nvPr/>
        </p:nvSpPr>
        <p:spPr>
          <a:xfrm>
            <a:off x="2822103" y="1415861"/>
            <a:ext cx="984701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자급률</a:t>
            </a:r>
            <a:endParaRPr lang="en-US" altLang="ko-KR" sz="850" b="1" dirty="0"/>
          </a:p>
          <a:p>
            <a:r>
              <a:rPr lang="en-US" altLang="ko-KR" sz="850" b="1" dirty="0"/>
              <a:t>(</a:t>
            </a:r>
            <a:r>
              <a:rPr lang="ko-KR" altLang="en-US" sz="850" b="1" dirty="0"/>
              <a:t>발전량</a:t>
            </a:r>
            <a:r>
              <a:rPr lang="en-US" altLang="ko-KR" sz="850" b="1" dirty="0"/>
              <a:t>/</a:t>
            </a:r>
            <a:r>
              <a:rPr lang="ko-KR" altLang="en-US" sz="850" b="1" dirty="0"/>
              <a:t>소비량</a:t>
            </a:r>
            <a:r>
              <a:rPr lang="en-US" altLang="ko-KR" sz="850" b="1" dirty="0"/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94EB9B-A15E-EA63-57A4-A6B1C87FB09E}"/>
              </a:ext>
            </a:extLst>
          </p:cNvPr>
          <p:cNvSpPr txBox="1"/>
          <p:nvPr/>
        </p:nvSpPr>
        <p:spPr>
          <a:xfrm>
            <a:off x="436867" y="1146"/>
            <a:ext cx="2754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/>
              <a:t>경기도 시군 전력 발전 현황</a:t>
            </a:r>
            <a:endParaRPr lang="en-US" altLang="ko-KR" sz="1000" b="1" dirty="0"/>
          </a:p>
          <a:p>
            <a:r>
              <a:rPr lang="ko-KR" altLang="en-US" sz="800" b="1" dirty="0"/>
              <a:t>경기도 시군 전체에 대한 전력 발전현황을 살펴봅니다</a:t>
            </a:r>
            <a:r>
              <a:rPr lang="en-US" altLang="ko-KR" sz="800" b="1" dirty="0"/>
              <a:t>.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F4009C28-42C4-3937-6CFB-D00709C556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3049" y="4767105"/>
            <a:ext cx="3283045" cy="2147815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2EF1FB-CBF3-841E-A723-942D1ED171FA}"/>
              </a:ext>
            </a:extLst>
          </p:cNvPr>
          <p:cNvSpPr/>
          <p:nvPr/>
        </p:nvSpPr>
        <p:spPr>
          <a:xfrm>
            <a:off x="3010291" y="4563484"/>
            <a:ext cx="796513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전력 발전량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C88800-8240-C9F3-4F75-060A768C2705}"/>
              </a:ext>
            </a:extLst>
          </p:cNvPr>
          <p:cNvSpPr/>
          <p:nvPr/>
        </p:nvSpPr>
        <p:spPr>
          <a:xfrm>
            <a:off x="3906790" y="4566522"/>
            <a:ext cx="871601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신재생 발전량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858224E-B3A6-AF7C-EB9D-FE051FCAC992}"/>
              </a:ext>
            </a:extLst>
          </p:cNvPr>
          <p:cNvSpPr/>
          <p:nvPr/>
        </p:nvSpPr>
        <p:spPr>
          <a:xfrm>
            <a:off x="4892115" y="4563484"/>
            <a:ext cx="773263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전력 자급률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EC6547-726F-5A54-885D-16B278B4FB51}"/>
              </a:ext>
            </a:extLst>
          </p:cNvPr>
          <p:cNvSpPr txBox="1"/>
          <p:nvPr/>
        </p:nvSpPr>
        <p:spPr>
          <a:xfrm>
            <a:off x="6152854" y="4885368"/>
            <a:ext cx="514304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600" dirty="0"/>
              <a:t>수원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3B74C3-AFA6-7E55-DA1F-86FC36357CFF}"/>
              </a:ext>
            </a:extLst>
          </p:cNvPr>
          <p:cNvSpPr txBox="1"/>
          <p:nvPr/>
        </p:nvSpPr>
        <p:spPr>
          <a:xfrm rot="16200000">
            <a:off x="6050389" y="5337284"/>
            <a:ext cx="514304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D00D28-D38C-6E0E-D0A6-ECF362275D46}"/>
              </a:ext>
            </a:extLst>
          </p:cNvPr>
          <p:cNvSpPr txBox="1"/>
          <p:nvPr/>
        </p:nvSpPr>
        <p:spPr>
          <a:xfrm>
            <a:off x="6152854" y="6061776"/>
            <a:ext cx="514304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600" dirty="0"/>
              <a:t>화성</a:t>
            </a:r>
          </a:p>
        </p:txBody>
      </p:sp>
    </p:spTree>
    <p:extLst>
      <p:ext uri="{BB962C8B-B14F-4D97-AF65-F5344CB8AC3E}">
        <p14:creationId xmlns:p14="http://schemas.microsoft.com/office/powerpoint/2010/main" val="332107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5518</TotalTime>
  <Words>1830</Words>
  <Application>Microsoft Office PowerPoint</Application>
  <PresentationFormat>A4 용지(210x297mm)</PresentationFormat>
  <Paragraphs>387</Paragraphs>
  <Slides>22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HY신명조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승호</cp:lastModifiedBy>
  <cp:revision>373</cp:revision>
  <dcterms:created xsi:type="dcterms:W3CDTF">2021-05-17T05:54:11Z</dcterms:created>
  <dcterms:modified xsi:type="dcterms:W3CDTF">2025-02-28T06:45:19Z</dcterms:modified>
</cp:coreProperties>
</file>