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3" r:id="rId2"/>
  </p:sldMasterIdLst>
  <p:notesMasterIdLst>
    <p:notesMasterId r:id="rId4"/>
  </p:notesMasterIdLst>
  <p:sldIdLst>
    <p:sldId id="295" r:id="rId3"/>
  </p:sldIdLst>
  <p:sldSz cx="21674138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238"/>
    <a:srgbClr val="E9EEF2"/>
    <a:srgbClr val="FF0000"/>
    <a:srgbClr val="FF5050"/>
    <a:srgbClr val="00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9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4230" y="1902"/>
      </p:cViewPr>
      <p:guideLst>
        <p:guide orient="horz" pos="512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8DF1-4C31-4ECF-8ADC-9E344B886E1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E723-89E1-4648-A20C-3FDC5179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1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2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474332" y="87913"/>
            <a:ext cx="2552871" cy="2271801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481846" y="-1882"/>
            <a:ext cx="22155986" cy="2361593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76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1240753" y="36240"/>
            <a:ext cx="20433384" cy="2271805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6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833033" y="87913"/>
            <a:ext cx="2315695" cy="2271801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grpSp>
        <p:nvGrpSpPr>
          <p:cNvPr id="15" name="그래픽 6">
            <a:extLst>
              <a:ext uri="{FF2B5EF4-FFF2-40B4-BE49-F238E27FC236}">
                <a16:creationId xmlns:a16="http://schemas.microsoft.com/office/drawing/2014/main" id="{DAFC6F3E-B848-7325-72C8-89109B77E15A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6" name="그래픽 6">
              <a:extLst>
                <a:ext uri="{FF2B5EF4-FFF2-40B4-BE49-F238E27FC236}">
                  <a16:creationId xmlns:a16="http://schemas.microsoft.com/office/drawing/2014/main" id="{A64D838D-92B8-4E4C-9DB0-E06C7BB036FA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3C82BC5-4B70-57D0-6B47-8F706C8B021B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D9CD095-5A0E-584A-FF6E-A709C09E113D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C945C141-7EFE-D0C6-9ADB-464BB271E54B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9CEC972-9D7B-13C1-8BCA-F49E77E68C22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래픽 6">
              <a:extLst>
                <a:ext uri="{FF2B5EF4-FFF2-40B4-BE49-F238E27FC236}">
                  <a16:creationId xmlns:a16="http://schemas.microsoft.com/office/drawing/2014/main" id="{9F385B98-A252-6E77-8B89-3CCC3233AD0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8" name="그래픽 6">
                <a:extLst>
                  <a:ext uri="{FF2B5EF4-FFF2-40B4-BE49-F238E27FC236}">
                    <a16:creationId xmlns:a16="http://schemas.microsoft.com/office/drawing/2014/main" id="{24DA42B2-209E-9735-EFAF-D493FC11FA6C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C09C4C61-EC52-8A07-14C9-E8AC49C809B1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A803477B-D637-287C-208D-AB227116416A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3286AEE2-68EF-0C8B-53BE-14D5C413D115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A2867E6-FB08-FFEB-87EA-24239449ADC4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A03DB027-2F6F-6F7D-E169-03B234E14153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E9943D87-468C-6AB9-04F2-4A8F6EC15F2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BEAC756-452D-E674-6BA6-B78213009E5E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554BD1E8-C0F8-25F0-B16F-FF7AF451AE17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C7D407C9-E26C-7A9E-988C-E15480D2ED83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9D0570B7-5B63-AE31-22F7-66930EBB493C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E4F892DD-F9B3-C1A9-0ECA-F631D272A3C5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3726F3D7-B72B-E1E0-B97C-A25DFD48CBF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9" name="그래픽 6">
                <a:extLst>
                  <a:ext uri="{FF2B5EF4-FFF2-40B4-BE49-F238E27FC236}">
                    <a16:creationId xmlns:a16="http://schemas.microsoft.com/office/drawing/2014/main" id="{3E564385-064D-9655-FF38-BFA1B16BA8FD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5100A3-D7BE-98F3-4A97-8491D6D5902D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5F8B56BE-533D-F37D-B371-B2C89FE3DAEF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2034ED16-B9CA-4911-6B83-6C98F2900116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87AB7965-61DA-E48B-D45E-6D843B0D1E1C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70014227-5B29-EE87-4CB6-3AB97886CA1A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4D20AF6-8EE9-0E0A-AC45-520C0AC0A339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E15D968-6567-0393-C834-EE26A4611C4A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A56CC9F-4EDA-0434-7B50-0CA9A3784D5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9C8C5E8-1F0F-385A-4A3D-93D41F788160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02D28EB5-C172-C4D1-DDB2-5E8E3F83A64E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900C415-0601-0A9E-C938-F119687978A4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3F7B4859-A9A9-52AF-6B0A-196032AD3659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AE30596D-DD86-343E-A3B7-7324EE15FD51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D22340C7-F5B1-B43C-4823-CDE138AFC40A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58568DE1-1E54-17B4-2F2D-66581DF0BBDD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2FFBA4D6-FBD1-3E40-C3B3-C070E75888FB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1F9FE5E-9C28-119F-CD78-00A24EF9412B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32D74EDC-1B67-B154-7CB0-E42A497C56F4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D4DF1633-8533-C445-62F4-BF673FF3735C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0F9ED0D-F304-0865-1B92-96E00AD0E529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19BF27D2-5CCB-01EC-A705-B8213438B34D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B96EA38C-AF52-DC8F-E9C5-57C42C9209FC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FA5CBA43-11AB-FBFE-7D3D-B1BF7691A66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EE52B040-98F0-3B32-F756-ABE522165C15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B6B99868-74A4-E16D-5D00-EA29C412AC3A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E482F53-38E9-038E-7556-38DF6814971E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DE96728-537F-7ADA-A6A1-1298200350D7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385763" rtl="0" eaLnBrk="1" latinLnBrk="1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1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4" pos="617" userDrawn="1">
          <p15:clr>
            <a:srgbClr val="F26B43"/>
          </p15:clr>
        </p15:guide>
        <p15:guide id="5" pos="13038" userDrawn="1">
          <p15:clr>
            <a:srgbClr val="F26B43"/>
          </p15:clr>
        </p15:guide>
        <p15:guide id="6" orient="horz" pos="9259" userDrawn="1">
          <p15:clr>
            <a:srgbClr val="F26B43"/>
          </p15:clr>
        </p15:guide>
        <p15:guide id="7" orient="horz" pos="1893" userDrawn="1">
          <p15:clr>
            <a:srgbClr val="F26B43"/>
          </p15:clr>
        </p15:guide>
        <p15:guide id="8" orient="horz" pos="1411" userDrawn="1">
          <p15:clr>
            <a:srgbClr val="F26B43"/>
          </p15:clr>
        </p15:guide>
        <p15:guide id="9" pos="1467" userDrawn="1">
          <p15:clr>
            <a:srgbClr val="F26B43"/>
          </p15:clr>
        </p15:guide>
        <p15:guide id="10" pos="1666" userDrawn="1">
          <p15:clr>
            <a:srgbClr val="F26B43"/>
          </p15:clr>
        </p15:guide>
        <p15:guide id="11" pos="2715" userDrawn="1">
          <p15:clr>
            <a:srgbClr val="F26B43"/>
          </p15:clr>
        </p15:guide>
        <p15:guide id="12" pos="2512" userDrawn="1">
          <p15:clr>
            <a:srgbClr val="F26B43"/>
          </p15:clr>
        </p15:guide>
        <p15:guide id="13" pos="3561" userDrawn="1">
          <p15:clr>
            <a:srgbClr val="F26B43"/>
          </p15:clr>
        </p15:guide>
        <p15:guide id="14" pos="3762" userDrawn="1">
          <p15:clr>
            <a:srgbClr val="F26B43"/>
          </p15:clr>
        </p15:guide>
        <p15:guide id="15" pos="4611" userDrawn="1">
          <p15:clr>
            <a:srgbClr val="F26B43"/>
          </p15:clr>
        </p15:guide>
        <p15:guide id="16" pos="4811" userDrawn="1">
          <p15:clr>
            <a:srgbClr val="F26B43"/>
          </p15:clr>
        </p15:guide>
        <p15:guide id="17" pos="5657" userDrawn="1">
          <p15:clr>
            <a:srgbClr val="F26B43"/>
          </p15:clr>
        </p15:guide>
        <p15:guide id="18" pos="5859" userDrawn="1">
          <p15:clr>
            <a:srgbClr val="F26B43"/>
          </p15:clr>
        </p15:guide>
        <p15:guide id="19" pos="6905" userDrawn="1">
          <p15:clr>
            <a:srgbClr val="F26B43"/>
          </p15:clr>
        </p15:guide>
        <p15:guide id="20" pos="6707" userDrawn="1">
          <p15:clr>
            <a:srgbClr val="F26B43"/>
          </p15:clr>
        </p15:guide>
        <p15:guide id="21" pos="7756" userDrawn="1">
          <p15:clr>
            <a:srgbClr val="F26B43"/>
          </p15:clr>
        </p15:guide>
        <p15:guide id="22" pos="7955" userDrawn="1">
          <p15:clr>
            <a:srgbClr val="F26B43"/>
          </p15:clr>
        </p15:guide>
        <p15:guide id="23" pos="8802" userDrawn="1">
          <p15:clr>
            <a:srgbClr val="F26B43"/>
          </p15:clr>
        </p15:guide>
        <p15:guide id="24" pos="9043" userDrawn="1">
          <p15:clr>
            <a:srgbClr val="F26B43"/>
          </p15:clr>
        </p15:guide>
        <p15:guide id="25" pos="9850" userDrawn="1">
          <p15:clr>
            <a:srgbClr val="F26B43"/>
          </p15:clr>
        </p15:guide>
        <p15:guide id="26" pos="10092" userDrawn="1">
          <p15:clr>
            <a:srgbClr val="F26B43"/>
          </p15:clr>
        </p15:guide>
        <p15:guide id="27" pos="10899" userDrawn="1">
          <p15:clr>
            <a:srgbClr val="F26B43"/>
          </p15:clr>
        </p15:guide>
        <p15:guide id="28" pos="11141" userDrawn="1">
          <p15:clr>
            <a:srgbClr val="F26B43"/>
          </p15:clr>
        </p15:guide>
        <p15:guide id="29" pos="11987" userDrawn="1">
          <p15:clr>
            <a:srgbClr val="F26B43"/>
          </p15:clr>
        </p15:guide>
        <p15:guide id="30" pos="121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BE0E3-ADCC-01E3-3BC5-C4C807D39E83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" name="Gerade Verbindung 114">
            <a:extLst>
              <a:ext uri="{FF2B5EF4-FFF2-40B4-BE49-F238E27FC236}">
                <a16:creationId xmlns:a16="http://schemas.microsoft.com/office/drawing/2014/main" id="{92EC888C-95FD-8637-997A-85F66CD63DB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래픽 6">
            <a:extLst>
              <a:ext uri="{FF2B5EF4-FFF2-40B4-BE49-F238E27FC236}">
                <a16:creationId xmlns:a16="http://schemas.microsoft.com/office/drawing/2014/main" id="{7F96F6AF-0594-DC6D-AEAE-9740F3485815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0" name="그래픽 6">
              <a:extLst>
                <a:ext uri="{FF2B5EF4-FFF2-40B4-BE49-F238E27FC236}">
                  <a16:creationId xmlns:a16="http://schemas.microsoft.com/office/drawing/2014/main" id="{5F368433-7DE6-32F2-2446-213CB458F535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52926613-1B09-77A9-D383-3A63BFF96C91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BB317ACD-03E5-2FA9-9298-8E733428A811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2421BC3C-F76B-191B-0FF4-0AF7281FDFBC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AF0E2374-B453-8A14-9FB8-C71601E37CC7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래픽 6">
              <a:extLst>
                <a:ext uri="{FF2B5EF4-FFF2-40B4-BE49-F238E27FC236}">
                  <a16:creationId xmlns:a16="http://schemas.microsoft.com/office/drawing/2014/main" id="{DFE1D5F8-8CF7-769E-30D0-FB7B5E50BC3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2" name="그래픽 6">
                <a:extLst>
                  <a:ext uri="{FF2B5EF4-FFF2-40B4-BE49-F238E27FC236}">
                    <a16:creationId xmlns:a16="http://schemas.microsoft.com/office/drawing/2014/main" id="{A867B5F3-0F89-2651-3C56-FAA99F87440A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865F0977-2579-E923-DE12-F823243E33B5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635EEB13-7B47-8966-A21B-85501405A15B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2CAFAFA4-2AB7-500B-FFF2-B55B8C4E2226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CAF9FCBD-181A-0394-304E-BCC7E2C32F9F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2EBE64B3-8B5E-CD5A-99B4-FADFB6FDBB67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61C32BE6-D04C-2954-C47C-57AF4DC13DA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6FE5107C-18F2-EA03-874B-688D2A44594A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8DD40070-573C-2F85-730C-4C46850227D8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62B48244-CE4E-F973-D0C3-186C13804A59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C65E9E0-105B-1391-8743-28109C4DCDE8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80D191CE-E7A2-10D1-FD98-9C1D45A92DF3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6247CD9C-231F-A863-CB9A-D0348995641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래픽 6">
                <a:extLst>
                  <a:ext uri="{FF2B5EF4-FFF2-40B4-BE49-F238E27FC236}">
                    <a16:creationId xmlns:a16="http://schemas.microsoft.com/office/drawing/2014/main" id="{6600D31B-7E13-FBEC-392D-4A9EC3F8E800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76B4A7D-9C09-1E61-BC82-6665CB1CD302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3628AF0-22D7-14F0-DAD3-BBF70D39BC48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EA5E6B6F-B981-1600-5013-B9D205B2A44B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61822529-730E-944B-B879-A82365634E60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D4F41FEF-8F1B-50DC-90FD-E7AC80ABD5A2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6ACF7C1E-E408-35EC-D474-F63F5272435A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228CF07-0BD4-BFF2-5BF4-704FFB16AF47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971C9D68-ADB5-869F-5462-2D4ADC63032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92DEAA16-1A6A-6BFA-89C3-08D001EB2298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10551F9F-281E-5151-8758-60CF7F2C45CB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871F39B2-E994-0782-AA0B-F5B8FB1F64ED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D807C6F-D5C6-27F2-1ADD-EA2C670BDD3E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BDFCA0C0-EF89-C108-9670-7C0320D152EC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CBC38597-FFAE-5629-5D50-67151D0D19A0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64E00D29-16EF-095B-24D1-483FEAAC0BBE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9DDF9090-FC14-1C9F-5A83-CDB656C7F2CA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F0DF0932-2C99-E493-9A2A-8E1A82BC19B5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9D8B7817-EB4A-7FBD-2596-67620D77F886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B4A8762-A820-EF29-8072-EF03F8FC66F4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EE4C7D27-FD54-22ED-34D4-CCE7C755E6A1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245FF305-A075-3E85-EDDD-155E448F1186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46FD6400-3FEC-8C8D-7A25-0D7A9B9A2A37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65C9B58A-66C2-32E3-2608-C7FD6A523F7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E773383E-322A-D709-F759-85BFF1C8B5E2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8060E2A4-D6B1-80CF-97EF-024ED4337D64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55F2BF7-303C-E2B4-1F77-83B0089CF8A4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8FCA8BE2-2587-235B-E08D-CF5F4886C7D1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F9F904-68D4-F9CB-148E-DA573997A4BF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46ED20E-EE49-1B7B-7287-F81BA77CB1CC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96C6CB-DABF-BEF6-3EEC-9C4DFAC7B5EA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60957DD-1363-2AA5-B22E-9C513D4B96E9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FB0D3D-F869-BBFF-783E-186FF85066DD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1CF224-3782-DE3E-E4F6-98102B75DB0E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1BF601-72DE-4D36-5CB3-5A5A2408A1D9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5766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3" pos="617" userDrawn="1">
          <p15:clr>
            <a:srgbClr val="F26B43"/>
          </p15:clr>
        </p15:guide>
        <p15:guide id="4" pos="13038" userDrawn="1">
          <p15:clr>
            <a:srgbClr val="F26B43"/>
          </p15:clr>
        </p15:guide>
        <p15:guide id="5" orient="horz" pos="9259" userDrawn="1">
          <p15:clr>
            <a:srgbClr val="F26B43"/>
          </p15:clr>
        </p15:guide>
        <p15:guide id="6" orient="horz" pos="1893" userDrawn="1">
          <p15:clr>
            <a:srgbClr val="F26B43"/>
          </p15:clr>
        </p15:guide>
        <p15:guide id="7" orient="horz" pos="1411" userDrawn="1">
          <p15:clr>
            <a:srgbClr val="F26B43"/>
          </p15:clr>
        </p15:guide>
        <p15:guide id="8" pos="1467" userDrawn="1">
          <p15:clr>
            <a:srgbClr val="F26B43"/>
          </p15:clr>
        </p15:guide>
        <p15:guide id="9" pos="1666" userDrawn="1">
          <p15:clr>
            <a:srgbClr val="F26B43"/>
          </p15:clr>
        </p15:guide>
        <p15:guide id="10" pos="2715" userDrawn="1">
          <p15:clr>
            <a:srgbClr val="F26B43"/>
          </p15:clr>
        </p15:guide>
        <p15:guide id="11" pos="2512" userDrawn="1">
          <p15:clr>
            <a:srgbClr val="F26B43"/>
          </p15:clr>
        </p15:guide>
        <p15:guide id="12" pos="3561" userDrawn="1">
          <p15:clr>
            <a:srgbClr val="F26B43"/>
          </p15:clr>
        </p15:guide>
        <p15:guide id="13" pos="3762" userDrawn="1">
          <p15:clr>
            <a:srgbClr val="F26B43"/>
          </p15:clr>
        </p15:guide>
        <p15:guide id="14" pos="4611" userDrawn="1">
          <p15:clr>
            <a:srgbClr val="F26B43"/>
          </p15:clr>
        </p15:guide>
        <p15:guide id="15" pos="4811" userDrawn="1">
          <p15:clr>
            <a:srgbClr val="F26B43"/>
          </p15:clr>
        </p15:guide>
        <p15:guide id="16" pos="5657" userDrawn="1">
          <p15:clr>
            <a:srgbClr val="F26B43"/>
          </p15:clr>
        </p15:guide>
        <p15:guide id="17" pos="5859" userDrawn="1">
          <p15:clr>
            <a:srgbClr val="F26B43"/>
          </p15:clr>
        </p15:guide>
        <p15:guide id="18" pos="6905" userDrawn="1">
          <p15:clr>
            <a:srgbClr val="F26B43"/>
          </p15:clr>
        </p15:guide>
        <p15:guide id="19" pos="6707" userDrawn="1">
          <p15:clr>
            <a:srgbClr val="F26B43"/>
          </p15:clr>
        </p15:guide>
        <p15:guide id="20" pos="7756" userDrawn="1">
          <p15:clr>
            <a:srgbClr val="F26B43"/>
          </p15:clr>
        </p15:guide>
        <p15:guide id="21" pos="7955" userDrawn="1">
          <p15:clr>
            <a:srgbClr val="F26B43"/>
          </p15:clr>
        </p15:guide>
        <p15:guide id="22" pos="8802" userDrawn="1">
          <p15:clr>
            <a:srgbClr val="F26B43"/>
          </p15:clr>
        </p15:guide>
        <p15:guide id="23" pos="9043" userDrawn="1">
          <p15:clr>
            <a:srgbClr val="F26B43"/>
          </p15:clr>
        </p15:guide>
        <p15:guide id="24" pos="9850" userDrawn="1">
          <p15:clr>
            <a:srgbClr val="F26B43"/>
          </p15:clr>
        </p15:guide>
        <p15:guide id="25" pos="10092" userDrawn="1">
          <p15:clr>
            <a:srgbClr val="F26B43"/>
          </p15:clr>
        </p15:guide>
        <p15:guide id="26" pos="10899" userDrawn="1">
          <p15:clr>
            <a:srgbClr val="F26B43"/>
          </p15:clr>
        </p15:guide>
        <p15:guide id="27" pos="11141" userDrawn="1">
          <p15:clr>
            <a:srgbClr val="F26B43"/>
          </p15:clr>
        </p15:guide>
        <p15:guide id="28" pos="11987" userDrawn="1">
          <p15:clr>
            <a:srgbClr val="F26B43"/>
          </p15:clr>
        </p15:guide>
        <p15:guide id="29" pos="121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D18B621-69AC-9D25-DD2A-23160AB0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3" y="42740"/>
            <a:ext cx="10793287" cy="27313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B2D8-BBEE-EC7D-BA97-27D1217314CA}"/>
              </a:ext>
            </a:extLst>
          </p:cNvPr>
          <p:cNvSpPr/>
          <p:nvPr/>
        </p:nvSpPr>
        <p:spPr>
          <a:xfrm>
            <a:off x="382713" y="1997079"/>
            <a:ext cx="295557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DE41CA-1B84-E5C2-19D9-45FF4F84AA4B}"/>
              </a:ext>
            </a:extLst>
          </p:cNvPr>
          <p:cNvGrpSpPr/>
          <p:nvPr/>
        </p:nvGrpSpPr>
        <p:grpSpPr>
          <a:xfrm>
            <a:off x="630363" y="3660188"/>
            <a:ext cx="12046472" cy="11082654"/>
            <a:chOff x="-11816493" y="-2510154"/>
            <a:chExt cx="13599989" cy="1248156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209AC7-3450-1576-486D-C36BCEEEF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4924"/>
            <a:stretch/>
          </p:blipFill>
          <p:spPr>
            <a:xfrm>
              <a:off x="-11816492" y="-2510154"/>
              <a:ext cx="13599988" cy="1248156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EE313ED-88E6-DD24-434E-C7D20DDAB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5508" t="13800" r="26468" b="25557"/>
            <a:stretch/>
          </p:blipFill>
          <p:spPr>
            <a:xfrm>
              <a:off x="-11816493" y="-1330322"/>
              <a:ext cx="13599989" cy="10683871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BDC3A5-4612-27B1-8F9B-D1197A14B387}"/>
              </a:ext>
            </a:extLst>
          </p:cNvPr>
          <p:cNvSpPr/>
          <p:nvPr/>
        </p:nvSpPr>
        <p:spPr>
          <a:xfrm>
            <a:off x="819150" y="3656042"/>
            <a:ext cx="451484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  <a:highlight>
                  <a:srgbClr val="FFFF00"/>
                </a:highlight>
              </a:rPr>
              <a:t>에너지바우처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 발급 현황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6CF06AE-1386-FE22-B31C-79C4BBBC6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253" y="4902996"/>
            <a:ext cx="1874281" cy="50076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EE6522-563C-3AF2-DD70-19F16ECB87CC}"/>
              </a:ext>
            </a:extLst>
          </p:cNvPr>
          <p:cNvSpPr/>
          <p:nvPr/>
        </p:nvSpPr>
        <p:spPr>
          <a:xfrm>
            <a:off x="7208500" y="4973877"/>
            <a:ext cx="871316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시군구</a:t>
            </a:r>
            <a:endParaRPr lang="ko-KR" altLang="en-US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7690ED-57E0-8DB5-0849-ADE14DA5F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231" y="4917064"/>
            <a:ext cx="1874281" cy="50076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D12615-E0C9-C92A-D814-FA700A430EAB}"/>
              </a:ext>
            </a:extLst>
          </p:cNvPr>
          <p:cNvSpPr/>
          <p:nvPr/>
        </p:nvSpPr>
        <p:spPr>
          <a:xfrm>
            <a:off x="8926478" y="4987945"/>
            <a:ext cx="871316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읍면동</a:t>
            </a:r>
            <a:endParaRPr lang="ko-KR" altLang="en-US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7">
            <a:extLst>
              <a:ext uri="{FF2B5EF4-FFF2-40B4-BE49-F238E27FC236}">
                <a16:creationId xmlns:a16="http://schemas.microsoft.com/office/drawing/2014/main" id="{D8B726B7-82A1-35A7-9251-617C9CC9A242}"/>
              </a:ext>
            </a:extLst>
          </p:cNvPr>
          <p:cNvSpPr/>
          <p:nvPr/>
        </p:nvSpPr>
        <p:spPr>
          <a:xfrm>
            <a:off x="962445" y="5541105"/>
            <a:ext cx="7117371" cy="778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175FE27-2180-49BE-5FF2-F81EAF6F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8" t="18773" r="45778" b="75381"/>
          <a:stretch/>
        </p:blipFill>
        <p:spPr>
          <a:xfrm>
            <a:off x="819150" y="4973877"/>
            <a:ext cx="6102102" cy="9144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EB0CEB-E6AC-0EFA-B62F-B8422D04023F}"/>
              </a:ext>
            </a:extLst>
          </p:cNvPr>
          <p:cNvSpPr/>
          <p:nvPr/>
        </p:nvSpPr>
        <p:spPr>
          <a:xfrm>
            <a:off x="1312296" y="5195814"/>
            <a:ext cx="1497291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발급가구 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A42142-F39B-865C-5340-502AFEB2D95B}"/>
              </a:ext>
            </a:extLst>
          </p:cNvPr>
          <p:cNvSpPr/>
          <p:nvPr/>
        </p:nvSpPr>
        <p:spPr>
          <a:xfrm>
            <a:off x="3117234" y="5195814"/>
            <a:ext cx="1712312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하절기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발급액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원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CD9504-54BE-DFD9-2C07-EAEB156C5FE9}"/>
              </a:ext>
            </a:extLst>
          </p:cNvPr>
          <p:cNvSpPr/>
          <p:nvPr/>
        </p:nvSpPr>
        <p:spPr>
          <a:xfrm>
            <a:off x="5116793" y="5195814"/>
            <a:ext cx="1712312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동절기 </a:t>
            </a:r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발급액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원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9" name="직사각형 7">
            <a:extLst>
              <a:ext uri="{FF2B5EF4-FFF2-40B4-BE49-F238E27FC236}">
                <a16:creationId xmlns:a16="http://schemas.microsoft.com/office/drawing/2014/main" id="{EEC440AD-F7A6-F6E5-8470-C7DE230D06E1}"/>
              </a:ext>
            </a:extLst>
          </p:cNvPr>
          <p:cNvSpPr/>
          <p:nvPr/>
        </p:nvSpPr>
        <p:spPr>
          <a:xfrm>
            <a:off x="1114845" y="5693505"/>
            <a:ext cx="7117371" cy="778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181969-B207-2325-56F5-3A494E2C2E9D}"/>
              </a:ext>
            </a:extLst>
          </p:cNvPr>
          <p:cNvSpPr/>
          <p:nvPr/>
        </p:nvSpPr>
        <p:spPr>
          <a:xfrm>
            <a:off x="4100788" y="7304364"/>
            <a:ext cx="8152171" cy="6480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90EDFBF-A202-1AB2-3232-DDFBA5B62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762" y="5613940"/>
            <a:ext cx="6051032" cy="7793476"/>
          </a:xfrm>
          <a:prstGeom prst="rect">
            <a:avLst/>
          </a:prstGeom>
        </p:spPr>
      </p:pic>
      <p:sp>
        <p:nvSpPr>
          <p:cNvPr id="33" name="직사각형 7">
            <a:extLst>
              <a:ext uri="{FF2B5EF4-FFF2-40B4-BE49-F238E27FC236}">
                <a16:creationId xmlns:a16="http://schemas.microsoft.com/office/drawing/2014/main" id="{F4FE62B8-B870-FC3B-3192-56002DBAF4EE}"/>
              </a:ext>
            </a:extLst>
          </p:cNvPr>
          <p:cNvSpPr/>
          <p:nvPr/>
        </p:nvSpPr>
        <p:spPr>
          <a:xfrm>
            <a:off x="-11592232" y="9087822"/>
            <a:ext cx="11105503" cy="15992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경기도 지도에서 수원시 누르면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수원시 지도가 나오고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수원시 지도에서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장안구 누르면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장안구 지도가 나오고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장안구에 지도에서 </a:t>
            </a:r>
            <a:r>
              <a:rPr lang="ko-KR" altLang="en-US" sz="3200" dirty="0" err="1">
                <a:solidFill>
                  <a:schemeClr val="tx1"/>
                </a:solidFill>
              </a:rPr>
              <a:t>파장동</a:t>
            </a:r>
            <a:r>
              <a:rPr lang="ko-KR" altLang="en-US" sz="3200" dirty="0">
                <a:solidFill>
                  <a:schemeClr val="tx1"/>
                </a:solidFill>
              </a:rPr>
              <a:t> 누르면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 err="1">
                <a:solidFill>
                  <a:schemeClr val="tx1"/>
                </a:solidFill>
              </a:rPr>
              <a:t>파장동</a:t>
            </a:r>
            <a:r>
              <a:rPr lang="ko-KR" altLang="en-US" sz="3200" dirty="0">
                <a:solidFill>
                  <a:schemeClr val="tx1"/>
                </a:solidFill>
              </a:rPr>
              <a:t> 지도가 나오고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B6097AC-31E3-F610-B5E3-1BAC8DBC5EFD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rot="10800000" flipV="1">
            <a:off x="-486728" y="9510678"/>
            <a:ext cx="4233491" cy="376758"/>
          </a:xfrm>
          <a:prstGeom prst="bent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7">
            <a:extLst>
              <a:ext uri="{FF2B5EF4-FFF2-40B4-BE49-F238E27FC236}">
                <a16:creationId xmlns:a16="http://schemas.microsoft.com/office/drawing/2014/main" id="{8C0EEF65-C747-0E25-5F4D-CEBC4309319A}"/>
              </a:ext>
            </a:extLst>
          </p:cNvPr>
          <p:cNvSpPr/>
          <p:nvPr/>
        </p:nvSpPr>
        <p:spPr>
          <a:xfrm>
            <a:off x="630363" y="14346629"/>
            <a:ext cx="12046471" cy="154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138945-6CAC-E7A7-8303-7867D2AE147E}"/>
              </a:ext>
            </a:extLst>
          </p:cNvPr>
          <p:cNvSpPr/>
          <p:nvPr/>
        </p:nvSpPr>
        <p:spPr>
          <a:xfrm>
            <a:off x="601944" y="14275919"/>
            <a:ext cx="12074890" cy="1514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  <a:highlight>
                  <a:srgbClr val="FFFF00"/>
                </a:highlight>
              </a:rPr>
              <a:t>에너지바우처란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? 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에너지사용이 어려운 가구를 위해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전기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가스 난방비 등을 지원하는 국가정책입니다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신청은 가까운 주민센터나 공식 웹사이트에서 가능하며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동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·</a:t>
            </a:r>
            <a:r>
              <a:rPr lang="ko-KR" altLang="en-US" sz="3200" dirty="0" err="1">
                <a:solidFill>
                  <a:schemeClr val="tx1"/>
                </a:solidFill>
                <a:highlight>
                  <a:srgbClr val="FFFF00"/>
                </a:highlight>
              </a:rPr>
              <a:t>하절기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 에너지 지원을 받을 수 있습니다</a:t>
            </a:r>
            <a:r>
              <a:rPr lang="en-US" altLang="ko-KR" sz="3200" dirty="0"/>
              <a:t>·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https://www.energyv.or.kr/</a:t>
            </a:r>
            <a:endParaRPr lang="ko-KR" altLang="en-US" sz="3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2" name="직사각형 7">
            <a:extLst>
              <a:ext uri="{FF2B5EF4-FFF2-40B4-BE49-F238E27FC236}">
                <a16:creationId xmlns:a16="http://schemas.microsoft.com/office/drawing/2014/main" id="{3B976960-FAFF-A04D-0EEC-1A34EA9CF9B4}"/>
              </a:ext>
            </a:extLst>
          </p:cNvPr>
          <p:cNvSpPr/>
          <p:nvPr/>
        </p:nvSpPr>
        <p:spPr>
          <a:xfrm>
            <a:off x="-11592232" y="11602104"/>
            <a:ext cx="11105504" cy="109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</a:rPr>
              <a:t>에너지바우처</a:t>
            </a:r>
            <a:r>
              <a:rPr lang="ko-KR" altLang="en-US" sz="3200" dirty="0">
                <a:solidFill>
                  <a:schemeClr val="tx1"/>
                </a:solidFill>
              </a:rPr>
              <a:t> 정책에 대한 간단한 설명과 홈페이지 링크 소개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ko-KR" altLang="en-US" sz="3200" dirty="0">
                <a:solidFill>
                  <a:schemeClr val="tx1"/>
                </a:solidFill>
              </a:rPr>
              <a:t>참고로 </a:t>
            </a:r>
            <a:r>
              <a:rPr lang="ko-KR" altLang="en-US" sz="3200" dirty="0" err="1">
                <a:solidFill>
                  <a:schemeClr val="tx1"/>
                </a:solidFill>
              </a:rPr>
              <a:t>에너지바우처</a:t>
            </a:r>
            <a:r>
              <a:rPr lang="ko-KR" altLang="en-US" sz="3200" dirty="0">
                <a:solidFill>
                  <a:schemeClr val="tx1"/>
                </a:solidFill>
              </a:rPr>
              <a:t> 정책은 경기도 정책이 </a:t>
            </a:r>
            <a:r>
              <a:rPr lang="ko-KR" altLang="en-US" sz="3200" b="1" dirty="0">
                <a:solidFill>
                  <a:schemeClr val="tx1"/>
                </a:solidFill>
              </a:rPr>
              <a:t>아님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7B477C6-5043-D78C-A2D5-056BCA8F0519}"/>
              </a:ext>
            </a:extLst>
          </p:cNvPr>
          <p:cNvCxnSpPr>
            <a:cxnSpLocks/>
            <a:stCxn id="40" idx="1"/>
            <a:endCxn id="42" idx="3"/>
          </p:cNvCxnSpPr>
          <p:nvPr/>
        </p:nvCxnSpPr>
        <p:spPr>
          <a:xfrm rot="10800000">
            <a:off x="-486728" y="12151010"/>
            <a:ext cx="1088672" cy="2882171"/>
          </a:xfrm>
          <a:prstGeom prst="bent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45C96B53-E4C4-F907-0765-A754381F05D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5845"/>
          <a:stretch/>
        </p:blipFill>
        <p:spPr>
          <a:xfrm>
            <a:off x="13026686" y="6057127"/>
            <a:ext cx="1753596" cy="282100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65AFEFA-AC4F-5513-8E65-3CF51255FBA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677" r="42049"/>
          <a:stretch/>
        </p:blipFill>
        <p:spPr>
          <a:xfrm>
            <a:off x="14785171" y="6057127"/>
            <a:ext cx="938212" cy="282100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55BD807-CCE4-2491-8134-1FA8CBA0675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7085"/>
          <a:stretch/>
        </p:blipFill>
        <p:spPr>
          <a:xfrm>
            <a:off x="15679057" y="6057127"/>
            <a:ext cx="2203372" cy="2821008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2392FE-9B55-C0BB-7B5A-0CAD5D36431E}"/>
              </a:ext>
            </a:extLst>
          </p:cNvPr>
          <p:cNvSpPr/>
          <p:nvPr/>
        </p:nvSpPr>
        <p:spPr>
          <a:xfrm>
            <a:off x="12930802" y="6303428"/>
            <a:ext cx="3992855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에너지바우처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발급 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가구수</a:t>
            </a:r>
          </a:p>
        </p:txBody>
      </p:sp>
      <p:sp>
        <p:nvSpPr>
          <p:cNvPr id="65" name="직사각형 7">
            <a:extLst>
              <a:ext uri="{FF2B5EF4-FFF2-40B4-BE49-F238E27FC236}">
                <a16:creationId xmlns:a16="http://schemas.microsoft.com/office/drawing/2014/main" id="{C30397B8-4A51-509F-DD75-D0C556C317F0}"/>
              </a:ext>
            </a:extLst>
          </p:cNvPr>
          <p:cNvSpPr/>
          <p:nvPr/>
        </p:nvSpPr>
        <p:spPr>
          <a:xfrm>
            <a:off x="18209500" y="6233775"/>
            <a:ext cx="12172178" cy="15992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수원시 누른 상태면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31</a:t>
            </a:r>
            <a:r>
              <a:rPr lang="ko-KR" altLang="en-US" sz="3200" dirty="0">
                <a:solidFill>
                  <a:schemeClr val="tx1"/>
                </a:solidFill>
              </a:rPr>
              <a:t>개 시도 중 수원의 등수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장안구 누른 상태면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  <a:r>
              <a:rPr lang="ko-KR" altLang="en-US" sz="3200" dirty="0">
                <a:solidFill>
                  <a:schemeClr val="tx1"/>
                </a:solidFill>
              </a:rPr>
              <a:t> 수원시 내 </a:t>
            </a:r>
            <a:r>
              <a:rPr lang="en-US" altLang="ko-KR" sz="3200" dirty="0">
                <a:solidFill>
                  <a:schemeClr val="tx1"/>
                </a:solidFill>
              </a:rPr>
              <a:t>4</a:t>
            </a:r>
            <a:r>
              <a:rPr lang="ko-KR" altLang="en-US" sz="3200" dirty="0">
                <a:solidFill>
                  <a:schemeClr val="tx1"/>
                </a:solidFill>
              </a:rPr>
              <a:t>개 구 중에서 장안구의 등수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err="1">
                <a:solidFill>
                  <a:schemeClr val="tx1"/>
                </a:solidFill>
              </a:rPr>
              <a:t>파장동</a:t>
            </a:r>
            <a:r>
              <a:rPr lang="ko-KR" altLang="en-US" sz="3200" dirty="0">
                <a:solidFill>
                  <a:schemeClr val="tx1"/>
                </a:solidFill>
              </a:rPr>
              <a:t>  누른 상태면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  <a:r>
              <a:rPr lang="ko-KR" altLang="en-US" sz="3200" dirty="0">
                <a:solidFill>
                  <a:schemeClr val="tx1"/>
                </a:solidFill>
              </a:rPr>
              <a:t> 장안구 내 </a:t>
            </a:r>
            <a:r>
              <a:rPr lang="en-US" altLang="ko-KR" sz="3200" dirty="0">
                <a:solidFill>
                  <a:schemeClr val="tx1"/>
                </a:solidFill>
              </a:rPr>
              <a:t>10</a:t>
            </a:r>
            <a:r>
              <a:rPr lang="ko-KR" altLang="en-US" sz="3200" dirty="0">
                <a:solidFill>
                  <a:schemeClr val="tx1"/>
                </a:solidFill>
              </a:rPr>
              <a:t>개 </a:t>
            </a:r>
            <a:r>
              <a:rPr lang="ko-KR" altLang="en-US" sz="3200" dirty="0" err="1">
                <a:solidFill>
                  <a:schemeClr val="tx1"/>
                </a:solidFill>
              </a:rPr>
              <a:t>읍면동</a:t>
            </a:r>
            <a:r>
              <a:rPr lang="ko-KR" altLang="en-US" sz="3200" dirty="0">
                <a:solidFill>
                  <a:schemeClr val="tx1"/>
                </a:solidFill>
              </a:rPr>
              <a:t> 중에서 파장동의 등수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3B424D6-0198-EB45-AF70-A3A16EC1F2A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5845"/>
          <a:stretch/>
        </p:blipFill>
        <p:spPr>
          <a:xfrm>
            <a:off x="13026686" y="9191712"/>
            <a:ext cx="1753596" cy="282100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F8F4C33-F026-07EB-A1A3-761E183A1AF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677" r="42049"/>
          <a:stretch/>
        </p:blipFill>
        <p:spPr>
          <a:xfrm>
            <a:off x="14785171" y="9191712"/>
            <a:ext cx="938212" cy="282100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A2DCA45-6D03-0EA2-1221-F20473A9237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7085"/>
          <a:stretch/>
        </p:blipFill>
        <p:spPr>
          <a:xfrm>
            <a:off x="15679057" y="9191712"/>
            <a:ext cx="2203372" cy="282100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FEC818-AF85-3901-4E36-4C02B1A67EB8}"/>
              </a:ext>
            </a:extLst>
          </p:cNvPr>
          <p:cNvSpPr/>
          <p:nvPr/>
        </p:nvSpPr>
        <p:spPr>
          <a:xfrm>
            <a:off x="12930802" y="9438013"/>
            <a:ext cx="3992855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에너지바우처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발급 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비중</a:t>
            </a:r>
          </a:p>
        </p:txBody>
      </p:sp>
      <p:sp>
        <p:nvSpPr>
          <p:cNvPr id="70" name="직사각형 7">
            <a:extLst>
              <a:ext uri="{FF2B5EF4-FFF2-40B4-BE49-F238E27FC236}">
                <a16:creationId xmlns:a16="http://schemas.microsoft.com/office/drawing/2014/main" id="{14A4093C-600B-EDBD-2A68-74D51E7D581C}"/>
              </a:ext>
            </a:extLst>
          </p:cNvPr>
          <p:cNvSpPr/>
          <p:nvPr/>
        </p:nvSpPr>
        <p:spPr>
          <a:xfrm>
            <a:off x="18209499" y="9438013"/>
            <a:ext cx="14089469" cy="15992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수원시 누른 상태면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  <a:r>
              <a:rPr lang="ko-KR" altLang="en-US" sz="3200" dirty="0">
                <a:solidFill>
                  <a:schemeClr val="tx1"/>
                </a:solidFill>
              </a:rPr>
              <a:t> 수원시 전체 인구 중 </a:t>
            </a:r>
            <a:r>
              <a:rPr lang="ko-KR" altLang="en-US" sz="3200" dirty="0" err="1">
                <a:solidFill>
                  <a:schemeClr val="tx1"/>
                </a:solidFill>
              </a:rPr>
              <a:t>에너지바우처</a:t>
            </a:r>
            <a:r>
              <a:rPr lang="ko-KR" altLang="en-US" sz="3200" dirty="0">
                <a:solidFill>
                  <a:schemeClr val="tx1"/>
                </a:solidFill>
              </a:rPr>
              <a:t> 발급 받은 가구의 비중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ko-KR" altLang="en-US" sz="3200" dirty="0">
                <a:solidFill>
                  <a:schemeClr val="tx1"/>
                </a:solidFill>
              </a:rPr>
              <a:t>수원시에 </a:t>
            </a:r>
            <a:r>
              <a:rPr lang="en-US" altLang="ko-KR" sz="3200" dirty="0">
                <a:solidFill>
                  <a:schemeClr val="tx1"/>
                </a:solidFill>
              </a:rPr>
              <a:t>10</a:t>
            </a:r>
            <a:r>
              <a:rPr lang="ko-KR" altLang="en-US" sz="3200" dirty="0">
                <a:solidFill>
                  <a:schemeClr val="tx1"/>
                </a:solidFill>
              </a:rPr>
              <a:t>가구 거주 하는데</a:t>
            </a:r>
            <a:r>
              <a:rPr lang="en-US" altLang="ko-KR" sz="3200" dirty="0">
                <a:solidFill>
                  <a:schemeClr val="tx1"/>
                </a:solidFill>
              </a:rPr>
              <a:t>, 1</a:t>
            </a:r>
            <a:r>
              <a:rPr lang="ko-KR" altLang="en-US" sz="3200" dirty="0">
                <a:solidFill>
                  <a:schemeClr val="tx1"/>
                </a:solidFill>
              </a:rPr>
              <a:t>가구가 발급 받으면 </a:t>
            </a:r>
            <a:r>
              <a:rPr lang="en-US" altLang="ko-KR" sz="3200" dirty="0">
                <a:solidFill>
                  <a:schemeClr val="tx1"/>
                </a:solidFill>
              </a:rPr>
              <a:t>10%)</a:t>
            </a: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장안구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 err="1">
                <a:solidFill>
                  <a:schemeClr val="tx1"/>
                </a:solidFill>
              </a:rPr>
              <a:t>파장동</a:t>
            </a:r>
            <a:r>
              <a:rPr lang="ko-KR" altLang="en-US" sz="3200" dirty="0">
                <a:solidFill>
                  <a:schemeClr val="tx1"/>
                </a:solidFill>
              </a:rPr>
              <a:t> 도 마찬가지로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E8B0421-835A-06FF-B577-CF09475B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822" t="15280" r="27706" b="81306"/>
          <a:stretch/>
        </p:blipFill>
        <p:spPr>
          <a:xfrm>
            <a:off x="16017320" y="9366570"/>
            <a:ext cx="1874281" cy="53399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6ED072-9AD6-0160-A16C-9AF86A48AD4F}"/>
              </a:ext>
            </a:extLst>
          </p:cNvPr>
          <p:cNvSpPr/>
          <p:nvPr/>
        </p:nvSpPr>
        <p:spPr>
          <a:xfrm>
            <a:off x="16205814" y="9418626"/>
            <a:ext cx="1497291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발급액으로 보기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4D0565D-1D45-0660-93EC-87C8F6E8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822" t="15280" r="27706" b="81306"/>
          <a:stretch/>
        </p:blipFill>
        <p:spPr>
          <a:xfrm>
            <a:off x="16017320" y="6270759"/>
            <a:ext cx="1874281" cy="533995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A4721D46-AF77-F197-3E0D-8BB2C94308E8}"/>
              </a:ext>
            </a:extLst>
          </p:cNvPr>
          <p:cNvSpPr/>
          <p:nvPr/>
        </p:nvSpPr>
        <p:spPr>
          <a:xfrm>
            <a:off x="16205814" y="6322815"/>
            <a:ext cx="1497291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발급액으로 보기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0489B68-EF7B-CDFC-05EA-455870323A78}"/>
              </a:ext>
            </a:extLst>
          </p:cNvPr>
          <p:cNvSpPr/>
          <p:nvPr/>
        </p:nvSpPr>
        <p:spPr>
          <a:xfrm>
            <a:off x="860878" y="6342263"/>
            <a:ext cx="451484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AF80CE-DA42-88B9-F6D0-9FFE3545053B}"/>
              </a:ext>
            </a:extLst>
          </p:cNvPr>
          <p:cNvSpPr/>
          <p:nvPr/>
        </p:nvSpPr>
        <p:spPr>
          <a:xfrm>
            <a:off x="7644160" y="2686350"/>
            <a:ext cx="3192910" cy="453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경기도 에너지빈곤 현황</a:t>
            </a:r>
          </a:p>
        </p:txBody>
      </p:sp>
      <p:sp>
        <p:nvSpPr>
          <p:cNvPr id="79" name="직사각형 7">
            <a:extLst>
              <a:ext uri="{FF2B5EF4-FFF2-40B4-BE49-F238E27FC236}">
                <a16:creationId xmlns:a16="http://schemas.microsoft.com/office/drawing/2014/main" id="{67430942-A526-A2C3-30EA-0EC937AB8B28}"/>
              </a:ext>
            </a:extLst>
          </p:cNvPr>
          <p:cNvSpPr/>
          <p:nvPr/>
        </p:nvSpPr>
        <p:spPr>
          <a:xfrm>
            <a:off x="12252959" y="1981419"/>
            <a:ext cx="1753597" cy="704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추가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B5646104-DF44-EC5F-AF47-6D919BFFBB3D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 flipV="1">
            <a:off x="10837070" y="2333885"/>
            <a:ext cx="1415889" cy="579330"/>
          </a:xfrm>
          <a:prstGeom prst="bent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2204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177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경기천년제목 Bold</vt:lpstr>
      <vt:lpstr>경기천년제목 Light</vt:lpstr>
      <vt:lpstr>맑은 고딕</vt:lpstr>
      <vt:lpstr>Arial</vt:lpstr>
      <vt:lpstr>Calibri</vt:lpstr>
      <vt:lpstr>Calibri Light</vt:lpstr>
      <vt:lpstr>디자인 사용자 지정</vt:lpstr>
      <vt:lpstr>Office 2013 - 2022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전 승호</cp:lastModifiedBy>
  <cp:revision>86</cp:revision>
  <dcterms:created xsi:type="dcterms:W3CDTF">2023-12-12T09:29:53Z</dcterms:created>
  <dcterms:modified xsi:type="dcterms:W3CDTF">2025-01-07T08:57:15Z</dcterms:modified>
</cp:coreProperties>
</file>