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91" r:id="rId2"/>
    <p:sldId id="293" r:id="rId3"/>
    <p:sldId id="292" r:id="rId4"/>
    <p:sldId id="29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FF"/>
    <a:srgbClr val="80C8FF"/>
    <a:srgbClr val="80C8C8"/>
    <a:srgbClr val="7FFFBF"/>
    <a:srgbClr val="DFFC80"/>
    <a:srgbClr val="FFFB7F"/>
    <a:srgbClr val="73FEDF"/>
    <a:srgbClr val="05BCFE"/>
    <a:srgbClr val="2178E3"/>
    <a:srgbClr val="3D0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7"/>
    <p:restoredTop sz="97467"/>
  </p:normalViewPr>
  <p:slideViewPr>
    <p:cSldViewPr snapToGrid="0">
      <p:cViewPr varScale="1">
        <p:scale>
          <a:sx n="159" d="100"/>
          <a:sy n="159" d="100"/>
        </p:scale>
        <p:origin x="738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FD61C-508F-9940-9C2C-7B032096F5F7}" type="datetimeFigureOut">
              <a:rPr kumimoji="1" lang="ko-KR" altLang="en-US" smtClean="0"/>
              <a:t>2025-01-13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A2F2C-3EA5-2747-A99E-34F763B2D0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200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9E42D-1D10-62B4-5C15-9EAE5B981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FC9B2E-CBAA-07B7-A5E8-B7479FB365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C0F505-D861-A348-48FD-3FDE2CFDF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4EF8CD-2EB2-AF2E-AB2B-535107CAF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A2F2C-3EA5-2747-A99E-34F763B2D05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1307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9E42D-1D10-62B4-5C15-9EAE5B981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FC9B2E-CBAA-07B7-A5E8-B7479FB365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C0F505-D861-A348-48FD-3FDE2CFDF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4EF8CD-2EB2-AF2E-AB2B-535107CAF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A2F2C-3EA5-2747-A99E-34F763B2D05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679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9E42D-1D10-62B4-5C15-9EAE5B981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FC9B2E-CBAA-07B7-A5E8-B7479FB365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C0F505-D861-A348-48FD-3FDE2CFDF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4EF8CD-2EB2-AF2E-AB2B-535107CAF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A2F2C-3EA5-2747-A99E-34F763B2D05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3256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9E42D-1D10-62B4-5C15-9EAE5B981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FC9B2E-CBAA-07B7-A5E8-B7479FB365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C0F505-D861-A348-48FD-3FDE2CFDF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4EF8CD-2EB2-AF2E-AB2B-535107CAF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A2F2C-3EA5-2747-A99E-34F763B2D05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893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7A021-E27F-2DBA-ACC1-49B1219E0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8D9248-DC00-3FFC-0EFC-A1A9235DB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207536-A7DA-2B4C-AB52-A8FBCE1A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735840-09C0-554A-A6DC-C586911293C8}" type="datetimeFigureOut">
              <a:rPr kumimoji="1" lang="ko-KR" altLang="en-US" smtClean="0"/>
              <a:t>2025-01-13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F0272-D3CD-6D34-14DF-4A466F30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E322F-B729-710E-A4EC-C6C37451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4246C-48F9-A74E-ABA8-DF3E66443D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3154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82DE5-BEC7-6820-5522-7F0C7A6E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5B7606-9FE0-EDF8-3651-2E8C8388A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7630F-9A99-712E-7BFE-369B46A2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735840-09C0-554A-A6DC-C586911293C8}" type="datetimeFigureOut">
              <a:rPr kumimoji="1" lang="ko-KR" altLang="en-US" smtClean="0"/>
              <a:t>2025-01-13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3C106-ADDB-0F84-E6FA-546C1598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56F143-FB08-08FD-1313-1020DB50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4246C-48F9-A74E-ABA8-DF3E66443D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758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40F096-8D4D-4CED-14A8-5B383CFA8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09BAE1-7BEA-A92B-2C82-E21FEF74C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CDD9D-E07A-2E32-C869-8FD2DAAA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735840-09C0-554A-A6DC-C586911293C8}" type="datetimeFigureOut">
              <a:rPr kumimoji="1" lang="ko-KR" altLang="en-US" smtClean="0"/>
              <a:t>2025-01-13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D0411-01FB-4EAF-5E48-F295F9C3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5BD380-1501-16D8-A460-8B158059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4246C-48F9-A74E-ABA8-DF3E66443D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103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FD3B9-5EF6-6629-9875-03AA76F8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31B86-D76B-66BF-B8B9-4894C8FB4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5065A-0C67-2936-F3A8-C75B7075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735840-09C0-554A-A6DC-C586911293C8}" type="datetimeFigureOut">
              <a:rPr kumimoji="1" lang="ko-KR" altLang="en-US" smtClean="0"/>
              <a:t>2025-01-13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E9B0A-F7FD-038F-640D-96D8C00E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BF356-8E4E-1048-A6D3-3A9E9622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4246C-48F9-A74E-ABA8-DF3E66443D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363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7AD24-5248-9CAB-610D-D85D6207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747548-E73F-BC6D-E3F3-DAEEB699C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1A547-405A-A945-4330-FC44D2CB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735840-09C0-554A-A6DC-C586911293C8}" type="datetimeFigureOut">
              <a:rPr kumimoji="1" lang="ko-KR" altLang="en-US" smtClean="0"/>
              <a:t>2025-01-13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7C7AD-2BE7-6914-8AF7-C853A3FB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E9481-7891-45BC-A98C-4FE86358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4246C-48F9-A74E-ABA8-DF3E66443D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392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82B9F-C832-6E85-C53C-D57BDBFF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6EE5E-7BB6-C449-8F5A-9187EDF20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7672D7-55BC-CF30-2893-08499CAFF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E0FE6-026E-EA44-1CD0-BFB80B3A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735840-09C0-554A-A6DC-C586911293C8}" type="datetimeFigureOut">
              <a:rPr kumimoji="1" lang="ko-KR" altLang="en-US" smtClean="0"/>
              <a:t>2025-01-13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744898-212E-A35F-0F7F-F48C8FC4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56EBF-A45A-3E96-A911-E674B8FA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4246C-48F9-A74E-ABA8-DF3E66443D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591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F59B0-C315-1A73-0CB4-F47CA53F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47A36-94B9-6980-F0EE-C5DF050A4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CF950C-77A8-FD68-7226-FD5920076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BE6092-0637-6408-E70A-2E6BA853D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2DEE13-9050-53D9-0F04-90688EDFD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7A8E4C-9541-8B20-7C73-A25CAF88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735840-09C0-554A-A6DC-C586911293C8}" type="datetimeFigureOut">
              <a:rPr kumimoji="1" lang="ko-KR" altLang="en-US" smtClean="0"/>
              <a:t>2025-01-13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DCED6B-34BA-F005-7045-7394C92A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921C8B-201C-4CFA-0080-C58A633B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4246C-48F9-A74E-ABA8-DF3E66443D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254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FD85C-08BB-9BA6-2EE0-7E574820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2AAE24-415B-667B-037C-1D6E0B2B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735840-09C0-554A-A6DC-C586911293C8}" type="datetimeFigureOut">
              <a:rPr kumimoji="1" lang="ko-KR" altLang="en-US" smtClean="0"/>
              <a:t>2025-01-13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2BBA27-68D6-39AD-EFE6-6B95F6C4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1E256E-6BA9-2012-B6A2-D856DFF8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4246C-48F9-A74E-ABA8-DF3E66443D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83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6BA04F-88AA-3B25-F387-30D55972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735840-09C0-554A-A6DC-C586911293C8}" type="datetimeFigureOut">
              <a:rPr kumimoji="1" lang="ko-KR" altLang="en-US" smtClean="0"/>
              <a:t>2025-01-13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B973BB-6896-C673-594B-9766775D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CC96B1-976B-0378-7439-3C8E5E4F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4246C-48F9-A74E-ABA8-DF3E66443D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070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E3FFB-D8F3-D5CA-A1A4-EA6D0835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EE1BF-EDCF-25F8-258A-BD43D907A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777EA2-AAA8-1915-DA43-848677107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135C68-1B02-A559-7D30-CB9BB3C1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735840-09C0-554A-A6DC-C586911293C8}" type="datetimeFigureOut">
              <a:rPr kumimoji="1" lang="ko-KR" altLang="en-US" smtClean="0"/>
              <a:t>2025-01-13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D8F69-0B49-88D5-98FB-C2E83B1E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8B614-B28C-C161-B7E8-1C7D091F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4246C-48F9-A74E-ABA8-DF3E66443D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993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D698-14F5-70BC-F082-4B5979C9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ED9917-646A-BBB2-844C-4E59B7A2B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38D347-6E20-8394-2AD2-25B60360E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8698C4-659B-D368-1284-B51A1E8E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735840-09C0-554A-A6DC-C586911293C8}" type="datetimeFigureOut">
              <a:rPr kumimoji="1" lang="ko-KR" altLang="en-US" smtClean="0"/>
              <a:t>2025-01-13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1ADBBD-E39C-F821-542A-A08A0C03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1F4927-A7CA-6676-DCB6-B77793EB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4246C-48F9-A74E-ABA8-DF3E66443D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057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D491AB1-8F45-F27F-3CC2-0C9F88E093B4}"/>
              </a:ext>
            </a:extLst>
          </p:cNvPr>
          <p:cNvSpPr/>
          <p:nvPr userDrawn="1"/>
        </p:nvSpPr>
        <p:spPr>
          <a:xfrm>
            <a:off x="1769431" y="1284514"/>
            <a:ext cx="8584207" cy="468085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41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&#52264;&#53944;%20&#50696;&#49884;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0A40D-DE9A-A11E-5ADE-716FF5780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1769429" y="5295900"/>
            <a:ext cx="3716971" cy="41177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FD08A48-D9D2-3898-87AA-B4C79BE206D3}"/>
              </a:ext>
            </a:extLst>
          </p:cNvPr>
          <p:cNvSpPr/>
          <p:nvPr/>
        </p:nvSpPr>
        <p:spPr>
          <a:xfrm>
            <a:off x="0" y="146390"/>
            <a:ext cx="2216075" cy="3745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목업</a:t>
            </a:r>
            <a:r>
              <a:rPr kumimoji="1"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가이드</a:t>
            </a: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233C609F-A4C1-5CF9-5856-46B7D1908E30}"/>
              </a:ext>
            </a:extLst>
          </p:cNvPr>
          <p:cNvSpPr/>
          <p:nvPr/>
        </p:nvSpPr>
        <p:spPr>
          <a:xfrm>
            <a:off x="386845" y="1123220"/>
            <a:ext cx="914400" cy="619981"/>
          </a:xfrm>
          <a:prstGeom prst="wedgeRoundRectCallout">
            <a:avLst>
              <a:gd name="adj1" fmla="val 96547"/>
              <a:gd name="adj2" fmla="val -8876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타이틀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12pt</a:t>
            </a: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bold</a:t>
            </a:r>
            <a:endParaRPr kumimoji="1" lang="ko-KR" altLang="en-US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3CA76D4A-AD08-FAE9-E73A-2F06478F15DC}"/>
              </a:ext>
            </a:extLst>
          </p:cNvPr>
          <p:cNvSpPr/>
          <p:nvPr/>
        </p:nvSpPr>
        <p:spPr>
          <a:xfrm>
            <a:off x="386845" y="1900471"/>
            <a:ext cx="914400" cy="619981"/>
          </a:xfrm>
          <a:prstGeom prst="wedgeRoundRectCallout">
            <a:avLst>
              <a:gd name="adj1" fmla="val 95714"/>
              <a:gd name="adj2" fmla="val -95965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본문 내용</a:t>
            </a:r>
            <a:endParaRPr kumimoji="1" lang="en-US" altLang="ko-KR" sz="8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en-US" altLang="ko-KR" sz="8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8pt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40AE7A8-7B74-97DB-34FC-1C3F46417A6F}"/>
              </a:ext>
            </a:extLst>
          </p:cNvPr>
          <p:cNvSpPr/>
          <p:nvPr/>
        </p:nvSpPr>
        <p:spPr>
          <a:xfrm>
            <a:off x="386352" y="4118039"/>
            <a:ext cx="718458" cy="1590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입력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AD27FBF-0AAE-FB95-B658-ADEE4F44D2F8}"/>
              </a:ext>
            </a:extLst>
          </p:cNvPr>
          <p:cNvSpPr/>
          <p:nvPr/>
        </p:nvSpPr>
        <p:spPr>
          <a:xfrm>
            <a:off x="386352" y="4419160"/>
            <a:ext cx="885962" cy="1590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선택                      ∨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F8AFF9-5D28-A3F6-C7E8-DB2249158031}"/>
              </a:ext>
            </a:extLst>
          </p:cNvPr>
          <p:cNvSpPr txBox="1"/>
          <p:nvPr/>
        </p:nvSpPr>
        <p:spPr>
          <a:xfrm>
            <a:off x="134981" y="4136018"/>
            <a:ext cx="17633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라벨</a:t>
            </a:r>
            <a:endParaRPr kumimoji="1" lang="en-US" altLang="ko-KR" sz="8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9254EC-F744-C27C-5295-05B38050F0BE}"/>
              </a:ext>
            </a:extLst>
          </p:cNvPr>
          <p:cNvSpPr txBox="1"/>
          <p:nvPr/>
        </p:nvSpPr>
        <p:spPr>
          <a:xfrm>
            <a:off x="134981" y="4436107"/>
            <a:ext cx="17633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라벨</a:t>
            </a:r>
            <a:endParaRPr kumimoji="1" lang="en-US" altLang="ko-KR" sz="8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9976666-0035-1349-EBC2-D218774D47A5}"/>
              </a:ext>
            </a:extLst>
          </p:cNvPr>
          <p:cNvSpPr/>
          <p:nvPr/>
        </p:nvSpPr>
        <p:spPr>
          <a:xfrm>
            <a:off x="386845" y="4870317"/>
            <a:ext cx="669507" cy="1590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D135A8-6721-0836-9741-39DE0F1975ED}"/>
              </a:ext>
            </a:extLst>
          </p:cNvPr>
          <p:cNvSpPr txBox="1"/>
          <p:nvPr/>
        </p:nvSpPr>
        <p:spPr>
          <a:xfrm>
            <a:off x="66418" y="3756550"/>
            <a:ext cx="1649602" cy="2194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kumimoji="1" sz="8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* </a:t>
            </a:r>
            <a:r>
              <a:rPr lang="ko-KR" altLang="en-US" dirty="0"/>
              <a:t>컴포넌트 가이드</a:t>
            </a:r>
          </a:p>
        </p:txBody>
      </p:sp>
      <p:sp>
        <p:nvSpPr>
          <p:cNvPr id="7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386352" y="2604991"/>
            <a:ext cx="914400" cy="619981"/>
          </a:xfrm>
          <a:prstGeom prst="wedgeRoundRectCallout">
            <a:avLst>
              <a:gd name="adj1" fmla="val 99214"/>
              <a:gd name="adj2" fmla="val -95403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서브타이틀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11pt</a:t>
            </a: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bold</a:t>
            </a:r>
            <a:endParaRPr kumimoji="1" lang="ko-KR" altLang="en-US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C861051-D6A3-8246-0E2E-01F74928CDFF}"/>
              </a:ext>
            </a:extLst>
          </p:cNvPr>
          <p:cNvSpPr/>
          <p:nvPr/>
        </p:nvSpPr>
        <p:spPr>
          <a:xfrm>
            <a:off x="1917457" y="140616"/>
            <a:ext cx="4979289" cy="3745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</a:t>
            </a:r>
            <a:r>
              <a:rPr kumimoji="1"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포털 재생에너지 </a:t>
            </a:r>
            <a:r>
              <a:rPr kumimoji="1" lang="en-US" altLang="ko-KR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kumimoji="1"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 현황</a:t>
            </a:r>
            <a:r>
              <a:rPr kumimoji="1"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소개 페이지</a:t>
            </a:r>
            <a:r>
              <a:rPr kumimoji="1" lang="en-US" altLang="ko-KR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</a:t>
            </a:r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561" name="직사각형 5560">
            <a:extLst>
              <a:ext uri="{FF2B5EF4-FFF2-40B4-BE49-F238E27FC236}">
                <a16:creationId xmlns:a16="http://schemas.microsoft.com/office/drawing/2014/main" id="{ED274920-3E3F-F78A-F1E2-1470F8FE5EAA}"/>
              </a:ext>
            </a:extLst>
          </p:cNvPr>
          <p:cNvSpPr/>
          <p:nvPr/>
        </p:nvSpPr>
        <p:spPr>
          <a:xfrm>
            <a:off x="9463246" y="-327914"/>
            <a:ext cx="885962" cy="1590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과천시                   ∨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AA881AB3-6A21-009A-6B70-8EBD889F2DB2}"/>
              </a:ext>
            </a:extLst>
          </p:cNvPr>
          <p:cNvSpPr/>
          <p:nvPr/>
        </p:nvSpPr>
        <p:spPr>
          <a:xfrm>
            <a:off x="1769432" y="883168"/>
            <a:ext cx="1326466" cy="292006"/>
          </a:xfrm>
          <a:prstGeom prst="roundRect">
            <a:avLst>
              <a:gd name="adj" fmla="val 13421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 현황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BE4D0D9-D5EF-B1E3-DBC6-ACEC203405AA}"/>
              </a:ext>
            </a:extLst>
          </p:cNvPr>
          <p:cNvSpPr/>
          <p:nvPr/>
        </p:nvSpPr>
        <p:spPr>
          <a:xfrm>
            <a:off x="3194668" y="883168"/>
            <a:ext cx="1455918" cy="29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태양광 </a:t>
            </a:r>
            <a:r>
              <a:rPr kumimoji="1" lang="ko-KR" altLang="en-US" sz="1200" b="1" dirty="0" err="1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잠재량</a:t>
            </a:r>
            <a:endParaRPr kumimoji="1" lang="ko-KR" altLang="en-US" sz="1200" b="1" dirty="0">
              <a:solidFill>
                <a:schemeClr val="bg1">
                  <a:lumMod val="7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D7D1C76E-7AA1-487A-DFDA-83177CC8633E}"/>
              </a:ext>
            </a:extLst>
          </p:cNvPr>
          <p:cNvSpPr/>
          <p:nvPr/>
        </p:nvSpPr>
        <p:spPr>
          <a:xfrm>
            <a:off x="4749356" y="883168"/>
            <a:ext cx="1596031" cy="29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태양광 설비현황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1CAFC99-CD85-F3CA-EA9B-50D86A16E6C9}"/>
              </a:ext>
            </a:extLst>
          </p:cNvPr>
          <p:cNvSpPr/>
          <p:nvPr/>
        </p:nvSpPr>
        <p:spPr>
          <a:xfrm>
            <a:off x="6444158" y="883168"/>
            <a:ext cx="1596031" cy="29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태양광 발전 시뮬레이션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CBE4D0D9-D5EF-B1E3-DBC6-ACEC203405AA}"/>
              </a:ext>
            </a:extLst>
          </p:cNvPr>
          <p:cNvSpPr/>
          <p:nvPr/>
        </p:nvSpPr>
        <p:spPr>
          <a:xfrm>
            <a:off x="8138960" y="883168"/>
            <a:ext cx="1455918" cy="29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 빈곤 현황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1769431" y="1292775"/>
            <a:ext cx="70211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120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에너지 현황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6E63CF9-0555-0088-FCE2-E93219A0DA20}"/>
              </a:ext>
            </a:extLst>
          </p:cNvPr>
          <p:cNvSpPr txBox="1"/>
          <p:nvPr/>
        </p:nvSpPr>
        <p:spPr>
          <a:xfrm>
            <a:off x="1769429" y="1578635"/>
            <a:ext cx="363767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750"/>
              </a:spcBef>
              <a:spcAft>
                <a:spcPts val="375"/>
              </a:spcAft>
            </a:pP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지역적 특성을 고려한 에너지 통계를 제공합니다</a:t>
            </a:r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  <p:pic>
        <p:nvPicPr>
          <p:cNvPr id="76" name="Picture 215">
            <a:extLst>
              <a:ext uri="{FF2B5EF4-FFF2-40B4-BE49-F238E27FC236}">
                <a16:creationId xmlns:a16="http://schemas.microsoft.com/office/drawing/2014/main" id="{C20A4349-834C-BC06-152C-DF8A1F461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428" y="2244644"/>
            <a:ext cx="4589154" cy="2790028"/>
          </a:xfrm>
          <a:prstGeom prst="rect">
            <a:avLst/>
          </a:prstGeom>
        </p:spPr>
      </p:pic>
      <p:sp>
        <p:nvSpPr>
          <p:cNvPr id="77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 flipH="1">
            <a:off x="9323515" y="1192630"/>
            <a:ext cx="1926680" cy="1308670"/>
          </a:xfrm>
          <a:prstGeom prst="wedgeRoundRectCallout">
            <a:avLst>
              <a:gd name="adj1" fmla="val 83523"/>
              <a:gd name="adj2" fmla="val 60915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아래 차트를 사용하여 차트에 역동성 부여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4" action="ppaction://hlinkfile"/>
              </a:rPr>
              <a:t>https://echarts.apache.org/examples/en/editor.html?c=treemap-sunburst-transition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6E63CF9-0555-0088-FCE2-E93219A0DA20}"/>
              </a:ext>
            </a:extLst>
          </p:cNvPr>
          <p:cNvSpPr txBox="1"/>
          <p:nvPr/>
        </p:nvSpPr>
        <p:spPr>
          <a:xfrm>
            <a:off x="1809075" y="5324309"/>
            <a:ext cx="363767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750"/>
              </a:spcBef>
              <a:spcAft>
                <a:spcPts val="375"/>
              </a:spcAft>
            </a:pP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에너지경제연구원의 지역에너지통계연보의 데이터를 활용하였습니다</a:t>
            </a:r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FFE1568-1F41-29D2-5C0E-49B4447CF516}"/>
              </a:ext>
            </a:extLst>
          </p:cNvPr>
          <p:cNvSpPr txBox="1"/>
          <p:nvPr/>
        </p:nvSpPr>
        <p:spPr>
          <a:xfrm>
            <a:off x="1769431" y="2069480"/>
            <a:ext cx="38000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경기도는 </a:t>
            </a:r>
            <a:r>
              <a:rPr kumimoji="1" lang="en-US" altLang="ko-KR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2022</a:t>
            </a:r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kumimoji="1"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kumimoji="1"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인당 최종에너지를 </a:t>
            </a:r>
            <a:r>
              <a:rPr kumimoji="1"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2.35(toe/</a:t>
            </a:r>
            <a:r>
              <a:rPr kumimoji="1"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</a:t>
            </a:r>
            <a:r>
              <a:rPr kumimoji="1"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kumimoji="1"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소비하여 전국 </a:t>
            </a:r>
            <a:r>
              <a:rPr kumimoji="1"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17</a:t>
            </a:r>
            <a:r>
              <a:rPr kumimoji="1"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 시군 중</a:t>
            </a:r>
            <a:endParaRPr kumimoji="1" lang="en-US" altLang="ko-KR" sz="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just"/>
            <a:r>
              <a:rPr kumimoji="1"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</a:t>
            </a:r>
            <a:r>
              <a:rPr kumimoji="1"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번째로 많은 에너지를 사용하고 있습니다</a:t>
            </a:r>
            <a:r>
              <a:rPr kumimoji="1"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kumimoji="1" lang="en-US" altLang="ko-KR" sz="8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6C631F-9197-E326-4992-0E60CEB87AE2}"/>
              </a:ext>
            </a:extLst>
          </p:cNvPr>
          <p:cNvSpPr txBox="1"/>
          <p:nvPr/>
        </p:nvSpPr>
        <p:spPr>
          <a:xfrm>
            <a:off x="1769429" y="1800579"/>
            <a:ext cx="98264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r>
              <a:rPr kumimoji="1" lang="en-US" altLang="ko-KR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1</a:t>
            </a:r>
            <a:r>
              <a:rPr kumimoji="1" lang="ko-KR" altLang="en-US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인당 에너지 소비</a:t>
            </a:r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0073FDA9-4154-0234-59A6-93E85128ED49}"/>
              </a:ext>
            </a:extLst>
          </p:cNvPr>
          <p:cNvSpPr/>
          <p:nvPr/>
        </p:nvSpPr>
        <p:spPr>
          <a:xfrm>
            <a:off x="4093570" y="5476780"/>
            <a:ext cx="1311572" cy="159068"/>
          </a:xfrm>
          <a:prstGeom prst="roundRect">
            <a:avLst>
              <a:gd name="adj" fmla="val 8171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ko-KR" altLang="en-US" sz="80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지역에너지</a:t>
            </a:r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통계연보 </a:t>
            </a:r>
            <a:r>
              <a:rPr kumimoji="1" lang="ko-KR" altLang="en-US" sz="80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바로가기</a:t>
            </a:r>
            <a:endParaRPr kumimoji="1" lang="ko-KR" altLang="en-US" sz="8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FE1568-1F41-29D2-5C0E-49B4447CF516}"/>
              </a:ext>
            </a:extLst>
          </p:cNvPr>
          <p:cNvSpPr txBox="1"/>
          <p:nvPr/>
        </p:nvSpPr>
        <p:spPr>
          <a:xfrm>
            <a:off x="1769431" y="3691054"/>
            <a:ext cx="380009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경기도는 </a:t>
            </a:r>
            <a:r>
              <a:rPr kumimoji="1" lang="en-US" altLang="ko-KR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2022</a:t>
            </a:r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kumimoji="1" lang="en-US" altLang="ko-KR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GR</a:t>
            </a:r>
            <a:r>
              <a:rPr kumimoji="1" lang="en-US" altLang="ko-KR" sz="8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DP</a:t>
            </a:r>
            <a:r>
              <a:rPr kumimoji="1" lang="en-US" altLang="ko-KR" sz="800" baseline="300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4</a:t>
            </a:r>
            <a:r>
              <a:rPr kumimoji="1" lang="en-US" altLang="ko-KR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최종에너지를 </a:t>
            </a:r>
            <a:r>
              <a:rPr kumimoji="1"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(toe/</a:t>
            </a:r>
            <a:r>
              <a:rPr kumimoji="1"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백만원</a:t>
            </a:r>
            <a:r>
              <a:rPr kumimoji="1"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kumimoji="1"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소비하여 전국 </a:t>
            </a:r>
            <a:r>
              <a:rPr kumimoji="1"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17</a:t>
            </a:r>
            <a:r>
              <a:rPr kumimoji="1"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 시군 중</a:t>
            </a:r>
            <a:endParaRPr kumimoji="1" lang="en-US" altLang="ko-KR" sz="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just"/>
            <a:r>
              <a:rPr kumimoji="1"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13</a:t>
            </a:r>
            <a:r>
              <a:rPr kumimoji="1"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번째로 많은 에너지를 사용하고 있습니다</a:t>
            </a:r>
            <a:r>
              <a:rPr kumimoji="1"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algn="just"/>
            <a:r>
              <a:rPr kumimoji="1" lang="en-US" altLang="ko-KR" sz="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※ GRDP </a:t>
            </a:r>
            <a:r>
              <a:rPr kumimoji="1" lang="ko-KR" altLang="en-US" sz="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란</a:t>
            </a:r>
            <a:r>
              <a:rPr kumimoji="1" lang="en-US" altLang="ko-KR" sz="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? </a:t>
            </a:r>
            <a:r>
              <a:rPr kumimoji="1" lang="ko-KR" altLang="en-US" sz="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지역내 총 생산으로 일정기간동안 정해진 </a:t>
            </a:r>
            <a:r>
              <a:rPr kumimoji="1" lang="ko-KR" altLang="en-US" sz="600" dirty="0" err="1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경제구역</a:t>
            </a:r>
            <a:r>
              <a:rPr kumimoji="1" lang="ko-KR" altLang="en-US" sz="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내에서 생산된 모든 최종 재화와 서비스의 시장가격 합으로 경제구조나 규모 파악에 활용</a:t>
            </a:r>
            <a:endParaRPr kumimoji="1" lang="en-US" altLang="ko-KR" sz="6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6C631F-9197-E326-4992-0E60CEB87AE2}"/>
              </a:ext>
            </a:extLst>
          </p:cNvPr>
          <p:cNvSpPr txBox="1"/>
          <p:nvPr/>
        </p:nvSpPr>
        <p:spPr>
          <a:xfrm>
            <a:off x="1769429" y="3422153"/>
            <a:ext cx="1317668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r>
              <a:rPr kumimoji="1" lang="en-US" altLang="ko-KR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GRDP</a:t>
            </a:r>
            <a:r>
              <a:rPr kumimoji="1" lang="en-US" altLang="ko-KR" sz="1100" baseline="300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4</a:t>
            </a:r>
            <a:r>
              <a:rPr kumimoji="1" lang="ko-KR" altLang="en-US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최종에너지소비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C8A944A6-1EAD-A325-DC4C-614E3E60A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5522" y="2355050"/>
            <a:ext cx="2310970" cy="953679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85FBA0C7-B867-6B48-AC8A-85284C5A4F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6075" y="4226331"/>
            <a:ext cx="2250417" cy="1010850"/>
          </a:xfrm>
          <a:prstGeom prst="rect">
            <a:avLst/>
          </a:prstGeom>
        </p:spPr>
      </p:pic>
      <p:sp>
        <p:nvSpPr>
          <p:cNvPr id="86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151784" y="4507563"/>
            <a:ext cx="1906051" cy="394082"/>
          </a:xfrm>
          <a:prstGeom prst="wedgeRoundRectCallout">
            <a:avLst>
              <a:gd name="adj1" fmla="val 61923"/>
              <a:gd name="adj2" fmla="val -6539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실제 구현 시에는 변경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7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173883" y="2861629"/>
            <a:ext cx="1906051" cy="394082"/>
          </a:xfrm>
          <a:prstGeom prst="wedgeRoundRectCallout">
            <a:avLst>
              <a:gd name="adj1" fmla="val 61923"/>
              <a:gd name="adj2" fmla="val -6539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실제 구현 시에는 변경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01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0A40D-DE9A-A11E-5ADE-716FF5780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모서리가 둥근 직사각형 143"/>
          <p:cNvSpPr/>
          <p:nvPr/>
        </p:nvSpPr>
        <p:spPr>
          <a:xfrm>
            <a:off x="6326678" y="2260596"/>
            <a:ext cx="993695" cy="6543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6326678" y="2993979"/>
            <a:ext cx="993695" cy="6543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5235502" y="2993979"/>
            <a:ext cx="993695" cy="6543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37943" y="2260596"/>
            <a:ext cx="993695" cy="6543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FD08A48-D9D2-3898-87AA-B4C79BE206D3}"/>
              </a:ext>
            </a:extLst>
          </p:cNvPr>
          <p:cNvSpPr/>
          <p:nvPr/>
        </p:nvSpPr>
        <p:spPr>
          <a:xfrm>
            <a:off x="0" y="146390"/>
            <a:ext cx="2216075" cy="3745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목업</a:t>
            </a:r>
            <a:r>
              <a:rPr kumimoji="1"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가이드</a:t>
            </a: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233C609F-A4C1-5CF9-5856-46B7D1908E30}"/>
              </a:ext>
            </a:extLst>
          </p:cNvPr>
          <p:cNvSpPr/>
          <p:nvPr/>
        </p:nvSpPr>
        <p:spPr>
          <a:xfrm>
            <a:off x="386845" y="1123220"/>
            <a:ext cx="914400" cy="619981"/>
          </a:xfrm>
          <a:prstGeom prst="wedgeRoundRectCallout">
            <a:avLst>
              <a:gd name="adj1" fmla="val 96547"/>
              <a:gd name="adj2" fmla="val -8876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타이틀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12pt</a:t>
            </a: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bold</a:t>
            </a:r>
            <a:endParaRPr kumimoji="1" lang="ko-KR" altLang="en-US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3CA76D4A-AD08-FAE9-E73A-2F06478F15DC}"/>
              </a:ext>
            </a:extLst>
          </p:cNvPr>
          <p:cNvSpPr/>
          <p:nvPr/>
        </p:nvSpPr>
        <p:spPr>
          <a:xfrm>
            <a:off x="386845" y="1900471"/>
            <a:ext cx="914400" cy="619981"/>
          </a:xfrm>
          <a:prstGeom prst="wedgeRoundRectCallout">
            <a:avLst>
              <a:gd name="adj1" fmla="val 95714"/>
              <a:gd name="adj2" fmla="val -95965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본문 내용</a:t>
            </a:r>
            <a:endParaRPr kumimoji="1" lang="en-US" altLang="ko-KR" sz="8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en-US" altLang="ko-KR" sz="8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8pt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40AE7A8-7B74-97DB-34FC-1C3F46417A6F}"/>
              </a:ext>
            </a:extLst>
          </p:cNvPr>
          <p:cNvSpPr/>
          <p:nvPr/>
        </p:nvSpPr>
        <p:spPr>
          <a:xfrm>
            <a:off x="386352" y="4118039"/>
            <a:ext cx="718458" cy="1590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입력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AD27FBF-0AAE-FB95-B658-ADEE4F44D2F8}"/>
              </a:ext>
            </a:extLst>
          </p:cNvPr>
          <p:cNvSpPr/>
          <p:nvPr/>
        </p:nvSpPr>
        <p:spPr>
          <a:xfrm>
            <a:off x="386352" y="4419160"/>
            <a:ext cx="885962" cy="1590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선택                      ∨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F8AFF9-5D28-A3F6-C7E8-DB2249158031}"/>
              </a:ext>
            </a:extLst>
          </p:cNvPr>
          <p:cNvSpPr txBox="1"/>
          <p:nvPr/>
        </p:nvSpPr>
        <p:spPr>
          <a:xfrm>
            <a:off x="134981" y="4136018"/>
            <a:ext cx="17633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라벨</a:t>
            </a:r>
            <a:endParaRPr kumimoji="1" lang="en-US" altLang="ko-KR" sz="8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9254EC-F744-C27C-5295-05B38050F0BE}"/>
              </a:ext>
            </a:extLst>
          </p:cNvPr>
          <p:cNvSpPr txBox="1"/>
          <p:nvPr/>
        </p:nvSpPr>
        <p:spPr>
          <a:xfrm>
            <a:off x="134981" y="4436107"/>
            <a:ext cx="17633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라벨</a:t>
            </a:r>
            <a:endParaRPr kumimoji="1" lang="en-US" altLang="ko-KR" sz="8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9976666-0035-1349-EBC2-D218774D47A5}"/>
              </a:ext>
            </a:extLst>
          </p:cNvPr>
          <p:cNvSpPr/>
          <p:nvPr/>
        </p:nvSpPr>
        <p:spPr>
          <a:xfrm>
            <a:off x="386845" y="4870317"/>
            <a:ext cx="669507" cy="1590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D135A8-6721-0836-9741-39DE0F1975ED}"/>
              </a:ext>
            </a:extLst>
          </p:cNvPr>
          <p:cNvSpPr txBox="1"/>
          <p:nvPr/>
        </p:nvSpPr>
        <p:spPr>
          <a:xfrm>
            <a:off x="66418" y="3756550"/>
            <a:ext cx="1649602" cy="2194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kumimoji="1" sz="8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* </a:t>
            </a:r>
            <a:r>
              <a:rPr lang="ko-KR" altLang="en-US" dirty="0"/>
              <a:t>컴포넌트 가이드</a:t>
            </a:r>
          </a:p>
        </p:txBody>
      </p:sp>
      <p:sp>
        <p:nvSpPr>
          <p:cNvPr id="7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386352" y="2604991"/>
            <a:ext cx="914400" cy="619981"/>
          </a:xfrm>
          <a:prstGeom prst="wedgeRoundRectCallout">
            <a:avLst>
              <a:gd name="adj1" fmla="val 99214"/>
              <a:gd name="adj2" fmla="val -95403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서브타이틀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11pt</a:t>
            </a: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bold</a:t>
            </a:r>
            <a:endParaRPr kumimoji="1" lang="ko-KR" altLang="en-US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C861051-D6A3-8246-0E2E-01F74928CDFF}"/>
              </a:ext>
            </a:extLst>
          </p:cNvPr>
          <p:cNvSpPr/>
          <p:nvPr/>
        </p:nvSpPr>
        <p:spPr>
          <a:xfrm>
            <a:off x="1917457" y="140616"/>
            <a:ext cx="4979289" cy="3745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</a:t>
            </a:r>
            <a:r>
              <a:rPr kumimoji="1"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포털 재생에너지 </a:t>
            </a:r>
            <a:r>
              <a:rPr kumimoji="1" lang="en-US" altLang="ko-KR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kumimoji="1"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 현황</a:t>
            </a:r>
            <a:r>
              <a:rPr kumimoji="1"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소개 페이지</a:t>
            </a:r>
            <a:r>
              <a:rPr kumimoji="1" lang="en-US" altLang="ko-KR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</a:t>
            </a:r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561" name="직사각형 5560">
            <a:extLst>
              <a:ext uri="{FF2B5EF4-FFF2-40B4-BE49-F238E27FC236}">
                <a16:creationId xmlns:a16="http://schemas.microsoft.com/office/drawing/2014/main" id="{ED274920-3E3F-F78A-F1E2-1470F8FE5EAA}"/>
              </a:ext>
            </a:extLst>
          </p:cNvPr>
          <p:cNvSpPr/>
          <p:nvPr/>
        </p:nvSpPr>
        <p:spPr>
          <a:xfrm>
            <a:off x="9463246" y="-327914"/>
            <a:ext cx="885962" cy="1590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과천시                   ∨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AA881AB3-6A21-009A-6B70-8EBD889F2DB2}"/>
              </a:ext>
            </a:extLst>
          </p:cNvPr>
          <p:cNvSpPr/>
          <p:nvPr/>
        </p:nvSpPr>
        <p:spPr>
          <a:xfrm>
            <a:off x="1769432" y="883168"/>
            <a:ext cx="1326466" cy="292006"/>
          </a:xfrm>
          <a:prstGeom prst="roundRect">
            <a:avLst>
              <a:gd name="adj" fmla="val 13421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 현황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BE4D0D9-D5EF-B1E3-DBC6-ACEC203405AA}"/>
              </a:ext>
            </a:extLst>
          </p:cNvPr>
          <p:cNvSpPr/>
          <p:nvPr/>
        </p:nvSpPr>
        <p:spPr>
          <a:xfrm>
            <a:off x="3194668" y="883168"/>
            <a:ext cx="1455918" cy="29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태양광 </a:t>
            </a:r>
            <a:r>
              <a:rPr kumimoji="1" lang="ko-KR" altLang="en-US" sz="1200" b="1" dirty="0" err="1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잠재량</a:t>
            </a:r>
            <a:endParaRPr kumimoji="1" lang="ko-KR" altLang="en-US" sz="1200" b="1" dirty="0">
              <a:solidFill>
                <a:schemeClr val="bg1">
                  <a:lumMod val="7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D7D1C76E-7AA1-487A-DFDA-83177CC8633E}"/>
              </a:ext>
            </a:extLst>
          </p:cNvPr>
          <p:cNvSpPr/>
          <p:nvPr/>
        </p:nvSpPr>
        <p:spPr>
          <a:xfrm>
            <a:off x="4749356" y="883168"/>
            <a:ext cx="1596031" cy="29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태양광 설비현황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1CAFC99-CD85-F3CA-EA9B-50D86A16E6C9}"/>
              </a:ext>
            </a:extLst>
          </p:cNvPr>
          <p:cNvSpPr/>
          <p:nvPr/>
        </p:nvSpPr>
        <p:spPr>
          <a:xfrm>
            <a:off x="6444158" y="883168"/>
            <a:ext cx="1596031" cy="29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태양광 발전 시뮬레이션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1769431" y="1292775"/>
            <a:ext cx="100508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120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시군 에너지 현황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CBE4D0D9-D5EF-B1E3-DBC6-ACEC203405AA}"/>
              </a:ext>
            </a:extLst>
          </p:cNvPr>
          <p:cNvSpPr/>
          <p:nvPr/>
        </p:nvSpPr>
        <p:spPr>
          <a:xfrm>
            <a:off x="8138960" y="883168"/>
            <a:ext cx="1455918" cy="29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 빈곤 현황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3F077C7-23F8-1E3B-4BD0-B1F32EB4FE9C}"/>
              </a:ext>
            </a:extLst>
          </p:cNvPr>
          <p:cNvGrpSpPr/>
          <p:nvPr/>
        </p:nvGrpSpPr>
        <p:grpSpPr>
          <a:xfrm>
            <a:off x="1876395" y="1743201"/>
            <a:ext cx="3127360" cy="3891291"/>
            <a:chOff x="1769431" y="1810904"/>
            <a:chExt cx="3127360" cy="3891291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7E9DDC3-36F7-BAC1-B1CA-13371F5411B0}"/>
                </a:ext>
              </a:extLst>
            </p:cNvPr>
            <p:cNvGrpSpPr/>
            <p:nvPr/>
          </p:nvGrpSpPr>
          <p:grpSpPr>
            <a:xfrm>
              <a:off x="1769431" y="1810904"/>
              <a:ext cx="3127360" cy="3891291"/>
              <a:chOff x="214612" y="3429848"/>
              <a:chExt cx="2347130" cy="2920471"/>
            </a:xfrm>
          </p:grpSpPr>
          <p:pic>
            <p:nvPicPr>
              <p:cNvPr id="55" name="Picture 2" descr="490개 이상의 경기도 스톡 일러스트, Royalty-Free 벡터 그래픽 및 클립 아트 - iStock">
                <a:extLst>
                  <a:ext uri="{FF2B5EF4-FFF2-40B4-BE49-F238E27FC236}">
                    <a16:creationId xmlns:a16="http://schemas.microsoft.com/office/drawing/2014/main" id="{542B8AC3-D69A-FFEA-593A-2101C78549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81" r="12821"/>
              <a:stretch/>
            </p:blipFill>
            <p:spPr bwMode="auto">
              <a:xfrm>
                <a:off x="214612" y="3429848"/>
                <a:ext cx="2307107" cy="29204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모서리가 둥근 직사각형 55">
                <a:extLst>
                  <a:ext uri="{FF2B5EF4-FFF2-40B4-BE49-F238E27FC236}">
                    <a16:creationId xmlns:a16="http://schemas.microsoft.com/office/drawing/2014/main" id="{F11253D1-5FB7-E67F-7FD0-480E61CED44E}"/>
                  </a:ext>
                </a:extLst>
              </p:cNvPr>
              <p:cNvSpPr/>
              <p:nvPr/>
            </p:nvSpPr>
            <p:spPr>
              <a:xfrm>
                <a:off x="739219" y="3836410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연천군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57" name="모서리가 둥근 직사각형 56">
                <a:extLst>
                  <a:ext uri="{FF2B5EF4-FFF2-40B4-BE49-F238E27FC236}">
                    <a16:creationId xmlns:a16="http://schemas.microsoft.com/office/drawing/2014/main" id="{02BEE42E-125A-B0D6-183C-8DCC965AC3C9}"/>
                  </a:ext>
                </a:extLst>
              </p:cNvPr>
              <p:cNvSpPr/>
              <p:nvPr/>
            </p:nvSpPr>
            <p:spPr>
              <a:xfrm>
                <a:off x="1113326" y="4040813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포천군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3" name="모서리가 둥근 직사각형 62">
                <a:extLst>
                  <a:ext uri="{FF2B5EF4-FFF2-40B4-BE49-F238E27FC236}">
                    <a16:creationId xmlns:a16="http://schemas.microsoft.com/office/drawing/2014/main" id="{9696CC7B-7819-D90F-D34B-0D954D4DCEFC}"/>
                  </a:ext>
                </a:extLst>
              </p:cNvPr>
              <p:cNvSpPr/>
              <p:nvPr/>
            </p:nvSpPr>
            <p:spPr>
              <a:xfrm>
                <a:off x="753828" y="4194181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양주시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4" name="모서리가 둥근 직사각형 63">
                <a:extLst>
                  <a:ext uri="{FF2B5EF4-FFF2-40B4-BE49-F238E27FC236}">
                    <a16:creationId xmlns:a16="http://schemas.microsoft.com/office/drawing/2014/main" id="{5ED37E5C-4D34-9074-C2A5-A312F1D457B2}"/>
                  </a:ext>
                </a:extLst>
              </p:cNvPr>
              <p:cNvSpPr/>
              <p:nvPr/>
            </p:nvSpPr>
            <p:spPr>
              <a:xfrm>
                <a:off x="415369" y="4306061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파주시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5" name="모서리가 둥근 직사각형 64">
                <a:extLst>
                  <a:ext uri="{FF2B5EF4-FFF2-40B4-BE49-F238E27FC236}">
                    <a16:creationId xmlns:a16="http://schemas.microsoft.com/office/drawing/2014/main" id="{339B8B62-69F0-F6BE-B435-C4B87EC1467A}"/>
                  </a:ext>
                </a:extLst>
              </p:cNvPr>
              <p:cNvSpPr/>
              <p:nvPr/>
            </p:nvSpPr>
            <p:spPr>
              <a:xfrm>
                <a:off x="1361425" y="4257900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가평군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6" name="모서리가 둥근 직사각형 65">
                <a:extLst>
                  <a:ext uri="{FF2B5EF4-FFF2-40B4-BE49-F238E27FC236}">
                    <a16:creationId xmlns:a16="http://schemas.microsoft.com/office/drawing/2014/main" id="{20ACBC28-DCE1-EF5E-3B79-1601440ED7C7}"/>
                  </a:ext>
                </a:extLst>
              </p:cNvPr>
              <p:cNvSpPr/>
              <p:nvPr/>
            </p:nvSpPr>
            <p:spPr>
              <a:xfrm>
                <a:off x="1088846" y="4497588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남양주시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7" name="모서리가 둥근 직사각형 66">
                <a:extLst>
                  <a:ext uri="{FF2B5EF4-FFF2-40B4-BE49-F238E27FC236}">
                    <a16:creationId xmlns:a16="http://schemas.microsoft.com/office/drawing/2014/main" id="{142177E2-BE06-3188-DC7F-857B1D8A2603}"/>
                  </a:ext>
                </a:extLst>
              </p:cNvPr>
              <p:cNvSpPr/>
              <p:nvPr/>
            </p:nvSpPr>
            <p:spPr>
              <a:xfrm>
                <a:off x="1649628" y="4770840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양평군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8" name="모서리가 둥근 직사각형 67">
                <a:extLst>
                  <a:ext uri="{FF2B5EF4-FFF2-40B4-BE49-F238E27FC236}">
                    <a16:creationId xmlns:a16="http://schemas.microsoft.com/office/drawing/2014/main" id="{B8C1C590-23AF-FF4B-E597-D43244089123}"/>
                  </a:ext>
                </a:extLst>
              </p:cNvPr>
              <p:cNvSpPr/>
              <p:nvPr/>
            </p:nvSpPr>
            <p:spPr>
              <a:xfrm>
                <a:off x="561961" y="5254590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화성시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9" name="모서리가 둥근 직사각형 68">
                <a:extLst>
                  <a:ext uri="{FF2B5EF4-FFF2-40B4-BE49-F238E27FC236}">
                    <a16:creationId xmlns:a16="http://schemas.microsoft.com/office/drawing/2014/main" id="{A7CCFBE0-BEA1-453E-4067-E7B570144607}"/>
                  </a:ext>
                </a:extLst>
              </p:cNvPr>
              <p:cNvSpPr/>
              <p:nvPr/>
            </p:nvSpPr>
            <p:spPr>
              <a:xfrm>
                <a:off x="1152281" y="5469992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안성시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0E3BE34-90C4-31AB-E06A-EF33CF57936E}"/>
                  </a:ext>
                </a:extLst>
              </p:cNvPr>
              <p:cNvSpPr/>
              <p:nvPr/>
            </p:nvSpPr>
            <p:spPr>
              <a:xfrm>
                <a:off x="1049946" y="5190644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용인시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71" name="모서리가 둥근 직사각형 70">
                <a:extLst>
                  <a:ext uri="{FF2B5EF4-FFF2-40B4-BE49-F238E27FC236}">
                    <a16:creationId xmlns:a16="http://schemas.microsoft.com/office/drawing/2014/main" id="{3F41DF2C-4C5A-EB11-68E6-F085877EEA5F}"/>
                  </a:ext>
                </a:extLst>
              </p:cNvPr>
              <p:cNvSpPr/>
              <p:nvPr/>
            </p:nvSpPr>
            <p:spPr>
              <a:xfrm>
                <a:off x="1393763" y="5126925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이천시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72" name="모서리가 둥근 직사각형 71">
                <a:extLst>
                  <a:ext uri="{FF2B5EF4-FFF2-40B4-BE49-F238E27FC236}">
                    <a16:creationId xmlns:a16="http://schemas.microsoft.com/office/drawing/2014/main" id="{17EA8EEF-93F9-C171-B398-02ED5FC383B5}"/>
                  </a:ext>
                </a:extLst>
              </p:cNvPr>
              <p:cNvSpPr/>
              <p:nvPr/>
            </p:nvSpPr>
            <p:spPr>
              <a:xfrm>
                <a:off x="1665942" y="5111749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 err="1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여주시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5528AAC3-1BCE-8264-E671-6D88E14F8E2B}"/>
                </a:ext>
              </a:extLst>
            </p:cNvPr>
            <p:cNvSpPr/>
            <p:nvPr/>
          </p:nvSpPr>
          <p:spPr>
            <a:xfrm>
              <a:off x="3025530" y="3759591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광주시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5FEEA298-FC6D-656F-A859-134E4428B308}"/>
                </a:ext>
              </a:extLst>
            </p:cNvPr>
            <p:cNvSpPr/>
            <p:nvPr/>
          </p:nvSpPr>
          <p:spPr>
            <a:xfrm>
              <a:off x="2112652" y="3201330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고양시</a:t>
              </a: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5DB64B67-30FD-0473-789A-96083C3AD805}"/>
                </a:ext>
              </a:extLst>
            </p:cNvPr>
            <p:cNvSpPr/>
            <p:nvPr/>
          </p:nvSpPr>
          <p:spPr>
            <a:xfrm>
              <a:off x="1832156" y="3201330"/>
              <a:ext cx="867578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김포시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A36A217-C144-E83B-65BB-1F45F01906A7}"/>
                </a:ext>
              </a:extLst>
            </p:cNvPr>
            <p:cNvSpPr/>
            <p:nvPr/>
          </p:nvSpPr>
          <p:spPr>
            <a:xfrm>
              <a:off x="2653780" y="3739446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성남시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46A2F1C4-B421-377D-E118-1EDAD2B3FBA9}"/>
                </a:ext>
              </a:extLst>
            </p:cNvPr>
            <p:cNvSpPr/>
            <p:nvPr/>
          </p:nvSpPr>
          <p:spPr>
            <a:xfrm>
              <a:off x="2476912" y="4004079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수원시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6FAA26A-DE59-E85C-EB16-954C37357F01}"/>
                </a:ext>
              </a:extLst>
            </p:cNvPr>
            <p:cNvSpPr/>
            <p:nvPr/>
          </p:nvSpPr>
          <p:spPr>
            <a:xfrm>
              <a:off x="2077983" y="3928619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안산시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987ACDBB-6C3E-5F61-D8E2-36D70332AF76}"/>
                </a:ext>
              </a:extLst>
            </p:cNvPr>
            <p:cNvSpPr/>
            <p:nvPr/>
          </p:nvSpPr>
          <p:spPr>
            <a:xfrm>
              <a:off x="2387224" y="4558366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평택시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pic>
        <p:nvPicPr>
          <p:cNvPr id="132" name="그림 1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6687" y="4288378"/>
            <a:ext cx="2258481" cy="1384257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8100" y="4298513"/>
            <a:ext cx="2258481" cy="1384257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5156388" y="3986618"/>
            <a:ext cx="35105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105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부문별</a:t>
            </a:r>
            <a:endParaRPr kumimoji="1" lang="ko-KR" altLang="en-US" sz="1200" b="1" dirty="0"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7540397" y="3972062"/>
            <a:ext cx="58509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1050" b="1" dirty="0" err="1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에너지원별</a:t>
            </a:r>
            <a:endParaRPr kumimoji="1" lang="ko-KR" altLang="en-US" sz="1200" b="1" dirty="0"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5146686" y="1672202"/>
            <a:ext cx="3991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120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화성시</a:t>
            </a:r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580FE6F7-6C8E-95F7-84AB-3685D1D9F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0397" y="2227187"/>
            <a:ext cx="2258481" cy="1500173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5156388" y="1975792"/>
            <a:ext cx="46807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105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기본현황</a:t>
            </a:r>
            <a:endParaRPr kumimoji="1" lang="ko-KR" altLang="en-US" sz="1200" b="1" dirty="0"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7540397" y="1975792"/>
            <a:ext cx="188192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105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총에너지소비 </a:t>
            </a:r>
            <a:r>
              <a:rPr kumimoji="1" lang="en-US" altLang="ko-KR" sz="105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&amp; 1</a:t>
            </a:r>
            <a:r>
              <a:rPr kumimoji="1" lang="ko-KR" altLang="en-US" sz="105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인당 에너지사용량</a:t>
            </a:r>
            <a:endParaRPr kumimoji="1" lang="ko-KR" altLang="en-US" sz="1200" b="1" dirty="0"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5667720" y="2587788"/>
            <a:ext cx="198772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면적</a:t>
            </a:r>
            <a:endParaRPr kumimoji="1" lang="ko-KR" alt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5539254" y="2741378"/>
            <a:ext cx="52738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10,199km²</a:t>
            </a:r>
            <a:endParaRPr kumimoji="1" lang="ko-KR" alt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6627165" y="2604510"/>
            <a:ext cx="39754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행정구역</a:t>
            </a:r>
            <a:endParaRPr kumimoji="1" lang="ko-KR" alt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6703307" y="2741378"/>
            <a:ext cx="24526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31 </a:t>
            </a:r>
            <a:r>
              <a:rPr kumimoji="1" lang="ko-KR" altLang="en-US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개</a:t>
            </a:r>
            <a:endParaRPr kumimoji="1" lang="ko-KR" alt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5667720" y="3318711"/>
            <a:ext cx="198772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인구</a:t>
            </a:r>
            <a:endParaRPr kumimoji="1" lang="ko-KR" alt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5502971" y="3470073"/>
            <a:ext cx="516167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z="9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1,410 </a:t>
            </a:r>
            <a:r>
              <a:rPr kumimoji="1" lang="ko-KR" altLang="en-US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만 명</a:t>
            </a:r>
            <a:endParaRPr kumimoji="1" lang="ko-KR" alt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6627165" y="3333205"/>
            <a:ext cx="39754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인구밀도</a:t>
            </a:r>
            <a:endParaRPr kumimoji="1" lang="ko-KR" alt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7961" y="2310490"/>
            <a:ext cx="246185" cy="2461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6929" y="3051852"/>
            <a:ext cx="228248" cy="2282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3307" y="3043248"/>
            <a:ext cx="270882" cy="2708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20635" y="2327375"/>
            <a:ext cx="200949" cy="200949"/>
          </a:xfrm>
          <a:prstGeom prst="rect">
            <a:avLst/>
          </a:prstGeom>
        </p:spPr>
      </p:pic>
      <p:sp>
        <p:nvSpPr>
          <p:cNvPr id="153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615462" y="4976225"/>
            <a:ext cx="2249343" cy="1308670"/>
          </a:xfrm>
          <a:prstGeom prst="wedgeRoundRectCallout">
            <a:avLst>
              <a:gd name="adj1" fmla="val 61923"/>
              <a:gd name="adj2" fmla="val -6539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시군 선택 시 </a:t>
            </a:r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＇</a:t>
            </a:r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시군 에너지 현황</a:t>
            </a:r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＇</a:t>
            </a:r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으로 우측 항목 변경되고 빈 지도 영역 선택 시 경기도로 변경됨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6452436" y="3481146"/>
            <a:ext cx="76944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1,299.4 </a:t>
            </a:r>
            <a:r>
              <a:rPr kumimoji="1" lang="ko-KR" altLang="en-US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명</a:t>
            </a:r>
            <a:r>
              <a:rPr kumimoji="1" lang="en-US" altLang="ko-KR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/ km²</a:t>
            </a:r>
            <a:endParaRPr kumimoji="1" lang="ko-KR" alt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694769" y="121236"/>
            <a:ext cx="3654439" cy="7425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경기도 및 </a:t>
            </a:r>
            <a:r>
              <a:rPr kumimoji="1" lang="en-US" altLang="ko-KR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31</a:t>
            </a:r>
            <a:r>
              <a:rPr kumimoji="1" lang="ko-KR" altLang="en-US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 시군 </a:t>
            </a:r>
            <a:endParaRPr kumimoji="1" lang="en-US" altLang="ko-KR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모두 표시 가능한 형태로 구성</a:t>
            </a:r>
          </a:p>
        </p:txBody>
      </p:sp>
    </p:spTree>
    <p:extLst>
      <p:ext uri="{BB962C8B-B14F-4D97-AF65-F5344CB8AC3E}">
        <p14:creationId xmlns:p14="http://schemas.microsoft.com/office/powerpoint/2010/main" val="336076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0A40D-DE9A-A11E-5ADE-716FF5780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모서리가 둥근 직사각형 143"/>
          <p:cNvSpPr/>
          <p:nvPr/>
        </p:nvSpPr>
        <p:spPr>
          <a:xfrm>
            <a:off x="6326678" y="2260596"/>
            <a:ext cx="993695" cy="6543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6326678" y="2993979"/>
            <a:ext cx="993695" cy="6543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5235502" y="2993979"/>
            <a:ext cx="993695" cy="6543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37943" y="2260596"/>
            <a:ext cx="993695" cy="6543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FD08A48-D9D2-3898-87AA-B4C79BE206D3}"/>
              </a:ext>
            </a:extLst>
          </p:cNvPr>
          <p:cNvSpPr/>
          <p:nvPr/>
        </p:nvSpPr>
        <p:spPr>
          <a:xfrm>
            <a:off x="0" y="146390"/>
            <a:ext cx="2216075" cy="3745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목업</a:t>
            </a:r>
            <a:r>
              <a:rPr kumimoji="1"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가이드</a:t>
            </a: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233C609F-A4C1-5CF9-5856-46B7D1908E30}"/>
              </a:ext>
            </a:extLst>
          </p:cNvPr>
          <p:cNvSpPr/>
          <p:nvPr/>
        </p:nvSpPr>
        <p:spPr>
          <a:xfrm>
            <a:off x="386845" y="1123220"/>
            <a:ext cx="914400" cy="619981"/>
          </a:xfrm>
          <a:prstGeom prst="wedgeRoundRectCallout">
            <a:avLst>
              <a:gd name="adj1" fmla="val 96547"/>
              <a:gd name="adj2" fmla="val -8876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타이틀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12pt</a:t>
            </a: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bold</a:t>
            </a:r>
            <a:endParaRPr kumimoji="1" lang="ko-KR" altLang="en-US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3CA76D4A-AD08-FAE9-E73A-2F06478F15DC}"/>
              </a:ext>
            </a:extLst>
          </p:cNvPr>
          <p:cNvSpPr/>
          <p:nvPr/>
        </p:nvSpPr>
        <p:spPr>
          <a:xfrm>
            <a:off x="386845" y="1900471"/>
            <a:ext cx="914400" cy="619981"/>
          </a:xfrm>
          <a:prstGeom prst="wedgeRoundRectCallout">
            <a:avLst>
              <a:gd name="adj1" fmla="val 95714"/>
              <a:gd name="adj2" fmla="val -95965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본문 내용</a:t>
            </a:r>
            <a:endParaRPr kumimoji="1" lang="en-US" altLang="ko-KR" sz="8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en-US" altLang="ko-KR" sz="8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8pt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40AE7A8-7B74-97DB-34FC-1C3F46417A6F}"/>
              </a:ext>
            </a:extLst>
          </p:cNvPr>
          <p:cNvSpPr/>
          <p:nvPr/>
        </p:nvSpPr>
        <p:spPr>
          <a:xfrm>
            <a:off x="386352" y="4118039"/>
            <a:ext cx="718458" cy="1590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입력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AD27FBF-0AAE-FB95-B658-ADEE4F44D2F8}"/>
              </a:ext>
            </a:extLst>
          </p:cNvPr>
          <p:cNvSpPr/>
          <p:nvPr/>
        </p:nvSpPr>
        <p:spPr>
          <a:xfrm>
            <a:off x="386352" y="4419160"/>
            <a:ext cx="885962" cy="1590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선택                      ∨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F8AFF9-5D28-A3F6-C7E8-DB2249158031}"/>
              </a:ext>
            </a:extLst>
          </p:cNvPr>
          <p:cNvSpPr txBox="1"/>
          <p:nvPr/>
        </p:nvSpPr>
        <p:spPr>
          <a:xfrm>
            <a:off x="134981" y="4136018"/>
            <a:ext cx="17633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라벨</a:t>
            </a:r>
            <a:endParaRPr kumimoji="1" lang="en-US" altLang="ko-KR" sz="8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9254EC-F744-C27C-5295-05B38050F0BE}"/>
              </a:ext>
            </a:extLst>
          </p:cNvPr>
          <p:cNvSpPr txBox="1"/>
          <p:nvPr/>
        </p:nvSpPr>
        <p:spPr>
          <a:xfrm>
            <a:off x="134981" y="4436107"/>
            <a:ext cx="17633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라벨</a:t>
            </a:r>
            <a:endParaRPr kumimoji="1" lang="en-US" altLang="ko-KR" sz="8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9976666-0035-1349-EBC2-D218774D47A5}"/>
              </a:ext>
            </a:extLst>
          </p:cNvPr>
          <p:cNvSpPr/>
          <p:nvPr/>
        </p:nvSpPr>
        <p:spPr>
          <a:xfrm>
            <a:off x="386845" y="4870317"/>
            <a:ext cx="669507" cy="1590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D135A8-6721-0836-9741-39DE0F1975ED}"/>
              </a:ext>
            </a:extLst>
          </p:cNvPr>
          <p:cNvSpPr txBox="1"/>
          <p:nvPr/>
        </p:nvSpPr>
        <p:spPr>
          <a:xfrm>
            <a:off x="66418" y="3756550"/>
            <a:ext cx="1649602" cy="2194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kumimoji="1" sz="8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* </a:t>
            </a:r>
            <a:r>
              <a:rPr lang="ko-KR" altLang="en-US" dirty="0"/>
              <a:t>컴포넌트 가이드</a:t>
            </a:r>
          </a:p>
        </p:txBody>
      </p:sp>
      <p:sp>
        <p:nvSpPr>
          <p:cNvPr id="7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386352" y="2604991"/>
            <a:ext cx="914400" cy="619981"/>
          </a:xfrm>
          <a:prstGeom prst="wedgeRoundRectCallout">
            <a:avLst>
              <a:gd name="adj1" fmla="val 99214"/>
              <a:gd name="adj2" fmla="val -95403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서브타이틀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11pt</a:t>
            </a: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bold</a:t>
            </a:r>
            <a:endParaRPr kumimoji="1" lang="ko-KR" altLang="en-US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C861051-D6A3-8246-0E2E-01F74928CDFF}"/>
              </a:ext>
            </a:extLst>
          </p:cNvPr>
          <p:cNvSpPr/>
          <p:nvPr/>
        </p:nvSpPr>
        <p:spPr>
          <a:xfrm>
            <a:off x="1917457" y="140616"/>
            <a:ext cx="4979289" cy="3745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</a:t>
            </a:r>
            <a:r>
              <a:rPr kumimoji="1"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포털 재생에너지 </a:t>
            </a:r>
            <a:r>
              <a:rPr kumimoji="1" lang="en-US" altLang="ko-KR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kumimoji="1"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 현황</a:t>
            </a:r>
            <a:r>
              <a:rPr kumimoji="1"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소개 페이지</a:t>
            </a:r>
            <a:r>
              <a:rPr kumimoji="1" lang="en-US" altLang="ko-KR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</a:t>
            </a:r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561" name="직사각형 5560">
            <a:extLst>
              <a:ext uri="{FF2B5EF4-FFF2-40B4-BE49-F238E27FC236}">
                <a16:creationId xmlns:a16="http://schemas.microsoft.com/office/drawing/2014/main" id="{ED274920-3E3F-F78A-F1E2-1470F8FE5EAA}"/>
              </a:ext>
            </a:extLst>
          </p:cNvPr>
          <p:cNvSpPr/>
          <p:nvPr/>
        </p:nvSpPr>
        <p:spPr>
          <a:xfrm>
            <a:off x="9463246" y="-327914"/>
            <a:ext cx="885962" cy="1590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과천시                   ∨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AA881AB3-6A21-009A-6B70-8EBD889F2DB2}"/>
              </a:ext>
            </a:extLst>
          </p:cNvPr>
          <p:cNvSpPr/>
          <p:nvPr/>
        </p:nvSpPr>
        <p:spPr>
          <a:xfrm>
            <a:off x="1769432" y="883168"/>
            <a:ext cx="1326466" cy="292006"/>
          </a:xfrm>
          <a:prstGeom prst="roundRect">
            <a:avLst>
              <a:gd name="adj" fmla="val 13421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 현황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BE4D0D9-D5EF-B1E3-DBC6-ACEC203405AA}"/>
              </a:ext>
            </a:extLst>
          </p:cNvPr>
          <p:cNvSpPr/>
          <p:nvPr/>
        </p:nvSpPr>
        <p:spPr>
          <a:xfrm>
            <a:off x="3194668" y="883168"/>
            <a:ext cx="1455918" cy="29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태양광 </a:t>
            </a:r>
            <a:r>
              <a:rPr kumimoji="1" lang="ko-KR" altLang="en-US" sz="1200" b="1" dirty="0" err="1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잠재량</a:t>
            </a:r>
            <a:endParaRPr kumimoji="1" lang="ko-KR" altLang="en-US" sz="1200" b="1" dirty="0">
              <a:solidFill>
                <a:schemeClr val="bg1">
                  <a:lumMod val="7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D7D1C76E-7AA1-487A-DFDA-83177CC8633E}"/>
              </a:ext>
            </a:extLst>
          </p:cNvPr>
          <p:cNvSpPr/>
          <p:nvPr/>
        </p:nvSpPr>
        <p:spPr>
          <a:xfrm>
            <a:off x="4749356" y="883168"/>
            <a:ext cx="1596031" cy="29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태양광 설비현황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1CAFC99-CD85-F3CA-EA9B-50D86A16E6C9}"/>
              </a:ext>
            </a:extLst>
          </p:cNvPr>
          <p:cNvSpPr/>
          <p:nvPr/>
        </p:nvSpPr>
        <p:spPr>
          <a:xfrm>
            <a:off x="6444158" y="883168"/>
            <a:ext cx="1596031" cy="29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태양광 발전 시뮬레이션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1769431" y="1292775"/>
            <a:ext cx="113813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120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경기도 에너지 현황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CBE4D0D9-D5EF-B1E3-DBC6-ACEC203405AA}"/>
              </a:ext>
            </a:extLst>
          </p:cNvPr>
          <p:cNvSpPr/>
          <p:nvPr/>
        </p:nvSpPr>
        <p:spPr>
          <a:xfrm>
            <a:off x="8138960" y="883168"/>
            <a:ext cx="1455918" cy="29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 빈곤 현황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3F077C7-23F8-1E3B-4BD0-B1F32EB4FE9C}"/>
              </a:ext>
            </a:extLst>
          </p:cNvPr>
          <p:cNvGrpSpPr/>
          <p:nvPr/>
        </p:nvGrpSpPr>
        <p:grpSpPr>
          <a:xfrm>
            <a:off x="1876395" y="1743201"/>
            <a:ext cx="3127360" cy="3891291"/>
            <a:chOff x="1769431" y="1810904"/>
            <a:chExt cx="3127360" cy="3891291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7E9DDC3-36F7-BAC1-B1CA-13371F5411B0}"/>
                </a:ext>
              </a:extLst>
            </p:cNvPr>
            <p:cNvGrpSpPr/>
            <p:nvPr/>
          </p:nvGrpSpPr>
          <p:grpSpPr>
            <a:xfrm>
              <a:off x="1769431" y="1810904"/>
              <a:ext cx="3127360" cy="3891291"/>
              <a:chOff x="214612" y="3429848"/>
              <a:chExt cx="2347130" cy="2920471"/>
            </a:xfrm>
          </p:grpSpPr>
          <p:pic>
            <p:nvPicPr>
              <p:cNvPr id="55" name="Picture 2" descr="490개 이상의 경기도 스톡 일러스트, Royalty-Free 벡터 그래픽 및 클립 아트 - iStock">
                <a:extLst>
                  <a:ext uri="{FF2B5EF4-FFF2-40B4-BE49-F238E27FC236}">
                    <a16:creationId xmlns:a16="http://schemas.microsoft.com/office/drawing/2014/main" id="{542B8AC3-D69A-FFEA-593A-2101C78549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81" r="12821"/>
              <a:stretch/>
            </p:blipFill>
            <p:spPr bwMode="auto">
              <a:xfrm>
                <a:off x="214612" y="3429848"/>
                <a:ext cx="2307107" cy="29204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모서리가 둥근 직사각형 55">
                <a:extLst>
                  <a:ext uri="{FF2B5EF4-FFF2-40B4-BE49-F238E27FC236}">
                    <a16:creationId xmlns:a16="http://schemas.microsoft.com/office/drawing/2014/main" id="{F11253D1-5FB7-E67F-7FD0-480E61CED44E}"/>
                  </a:ext>
                </a:extLst>
              </p:cNvPr>
              <p:cNvSpPr/>
              <p:nvPr/>
            </p:nvSpPr>
            <p:spPr>
              <a:xfrm>
                <a:off x="739219" y="3836410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연천군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57" name="모서리가 둥근 직사각형 56">
                <a:extLst>
                  <a:ext uri="{FF2B5EF4-FFF2-40B4-BE49-F238E27FC236}">
                    <a16:creationId xmlns:a16="http://schemas.microsoft.com/office/drawing/2014/main" id="{02BEE42E-125A-B0D6-183C-8DCC965AC3C9}"/>
                  </a:ext>
                </a:extLst>
              </p:cNvPr>
              <p:cNvSpPr/>
              <p:nvPr/>
            </p:nvSpPr>
            <p:spPr>
              <a:xfrm>
                <a:off x="1113326" y="4040813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포천군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3" name="모서리가 둥근 직사각형 62">
                <a:extLst>
                  <a:ext uri="{FF2B5EF4-FFF2-40B4-BE49-F238E27FC236}">
                    <a16:creationId xmlns:a16="http://schemas.microsoft.com/office/drawing/2014/main" id="{9696CC7B-7819-D90F-D34B-0D954D4DCEFC}"/>
                  </a:ext>
                </a:extLst>
              </p:cNvPr>
              <p:cNvSpPr/>
              <p:nvPr/>
            </p:nvSpPr>
            <p:spPr>
              <a:xfrm>
                <a:off x="753828" y="4194181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양주시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4" name="모서리가 둥근 직사각형 63">
                <a:extLst>
                  <a:ext uri="{FF2B5EF4-FFF2-40B4-BE49-F238E27FC236}">
                    <a16:creationId xmlns:a16="http://schemas.microsoft.com/office/drawing/2014/main" id="{5ED37E5C-4D34-9074-C2A5-A312F1D457B2}"/>
                  </a:ext>
                </a:extLst>
              </p:cNvPr>
              <p:cNvSpPr/>
              <p:nvPr/>
            </p:nvSpPr>
            <p:spPr>
              <a:xfrm>
                <a:off x="415369" y="4306061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파주시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5" name="모서리가 둥근 직사각형 64">
                <a:extLst>
                  <a:ext uri="{FF2B5EF4-FFF2-40B4-BE49-F238E27FC236}">
                    <a16:creationId xmlns:a16="http://schemas.microsoft.com/office/drawing/2014/main" id="{339B8B62-69F0-F6BE-B435-C4B87EC1467A}"/>
                  </a:ext>
                </a:extLst>
              </p:cNvPr>
              <p:cNvSpPr/>
              <p:nvPr/>
            </p:nvSpPr>
            <p:spPr>
              <a:xfrm>
                <a:off x="1361425" y="4257900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가평군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6" name="모서리가 둥근 직사각형 65">
                <a:extLst>
                  <a:ext uri="{FF2B5EF4-FFF2-40B4-BE49-F238E27FC236}">
                    <a16:creationId xmlns:a16="http://schemas.microsoft.com/office/drawing/2014/main" id="{20ACBC28-DCE1-EF5E-3B79-1601440ED7C7}"/>
                  </a:ext>
                </a:extLst>
              </p:cNvPr>
              <p:cNvSpPr/>
              <p:nvPr/>
            </p:nvSpPr>
            <p:spPr>
              <a:xfrm>
                <a:off x="1088846" y="4497588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남양주시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7" name="모서리가 둥근 직사각형 66">
                <a:extLst>
                  <a:ext uri="{FF2B5EF4-FFF2-40B4-BE49-F238E27FC236}">
                    <a16:creationId xmlns:a16="http://schemas.microsoft.com/office/drawing/2014/main" id="{142177E2-BE06-3188-DC7F-857B1D8A2603}"/>
                  </a:ext>
                </a:extLst>
              </p:cNvPr>
              <p:cNvSpPr/>
              <p:nvPr/>
            </p:nvSpPr>
            <p:spPr>
              <a:xfrm>
                <a:off x="1649628" y="4770840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양평군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8" name="모서리가 둥근 직사각형 67">
                <a:extLst>
                  <a:ext uri="{FF2B5EF4-FFF2-40B4-BE49-F238E27FC236}">
                    <a16:creationId xmlns:a16="http://schemas.microsoft.com/office/drawing/2014/main" id="{B8C1C590-23AF-FF4B-E597-D43244089123}"/>
                  </a:ext>
                </a:extLst>
              </p:cNvPr>
              <p:cNvSpPr/>
              <p:nvPr/>
            </p:nvSpPr>
            <p:spPr>
              <a:xfrm>
                <a:off x="561961" y="5254590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화성시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9" name="모서리가 둥근 직사각형 68">
                <a:extLst>
                  <a:ext uri="{FF2B5EF4-FFF2-40B4-BE49-F238E27FC236}">
                    <a16:creationId xmlns:a16="http://schemas.microsoft.com/office/drawing/2014/main" id="{A7CCFBE0-BEA1-453E-4067-E7B570144607}"/>
                  </a:ext>
                </a:extLst>
              </p:cNvPr>
              <p:cNvSpPr/>
              <p:nvPr/>
            </p:nvSpPr>
            <p:spPr>
              <a:xfrm>
                <a:off x="1152281" y="5469992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안성시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0E3BE34-90C4-31AB-E06A-EF33CF57936E}"/>
                  </a:ext>
                </a:extLst>
              </p:cNvPr>
              <p:cNvSpPr/>
              <p:nvPr/>
            </p:nvSpPr>
            <p:spPr>
              <a:xfrm>
                <a:off x="1049946" y="5190644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용인시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71" name="모서리가 둥근 직사각형 70">
                <a:extLst>
                  <a:ext uri="{FF2B5EF4-FFF2-40B4-BE49-F238E27FC236}">
                    <a16:creationId xmlns:a16="http://schemas.microsoft.com/office/drawing/2014/main" id="{3F41DF2C-4C5A-EB11-68E6-F085877EEA5F}"/>
                  </a:ext>
                </a:extLst>
              </p:cNvPr>
              <p:cNvSpPr/>
              <p:nvPr/>
            </p:nvSpPr>
            <p:spPr>
              <a:xfrm>
                <a:off x="1393763" y="5126925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이천시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72" name="모서리가 둥근 직사각형 71">
                <a:extLst>
                  <a:ext uri="{FF2B5EF4-FFF2-40B4-BE49-F238E27FC236}">
                    <a16:creationId xmlns:a16="http://schemas.microsoft.com/office/drawing/2014/main" id="{17EA8EEF-93F9-C171-B398-02ED5FC383B5}"/>
                  </a:ext>
                </a:extLst>
              </p:cNvPr>
              <p:cNvSpPr/>
              <p:nvPr/>
            </p:nvSpPr>
            <p:spPr>
              <a:xfrm>
                <a:off x="1665942" y="5111749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 err="1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여주시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5528AAC3-1BCE-8264-E671-6D88E14F8E2B}"/>
                </a:ext>
              </a:extLst>
            </p:cNvPr>
            <p:cNvSpPr/>
            <p:nvPr/>
          </p:nvSpPr>
          <p:spPr>
            <a:xfrm>
              <a:off x="3025530" y="3759591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광주시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5FEEA298-FC6D-656F-A859-134E4428B308}"/>
                </a:ext>
              </a:extLst>
            </p:cNvPr>
            <p:cNvSpPr/>
            <p:nvPr/>
          </p:nvSpPr>
          <p:spPr>
            <a:xfrm>
              <a:off x="2112652" y="3201330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고양시</a:t>
              </a: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5DB64B67-30FD-0473-789A-96083C3AD805}"/>
                </a:ext>
              </a:extLst>
            </p:cNvPr>
            <p:cNvSpPr/>
            <p:nvPr/>
          </p:nvSpPr>
          <p:spPr>
            <a:xfrm>
              <a:off x="1832156" y="3201330"/>
              <a:ext cx="867578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김포시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A36A217-C144-E83B-65BB-1F45F01906A7}"/>
                </a:ext>
              </a:extLst>
            </p:cNvPr>
            <p:cNvSpPr/>
            <p:nvPr/>
          </p:nvSpPr>
          <p:spPr>
            <a:xfrm>
              <a:off x="2653780" y="3739446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성남시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46A2F1C4-B421-377D-E118-1EDAD2B3FBA9}"/>
                </a:ext>
              </a:extLst>
            </p:cNvPr>
            <p:cNvSpPr/>
            <p:nvPr/>
          </p:nvSpPr>
          <p:spPr>
            <a:xfrm>
              <a:off x="2476912" y="4004079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수원시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6FAA26A-DE59-E85C-EB16-954C37357F01}"/>
                </a:ext>
              </a:extLst>
            </p:cNvPr>
            <p:cNvSpPr/>
            <p:nvPr/>
          </p:nvSpPr>
          <p:spPr>
            <a:xfrm>
              <a:off x="2077983" y="3928619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안산시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987ACDBB-6C3E-5F61-D8E2-36D70332AF76}"/>
                </a:ext>
              </a:extLst>
            </p:cNvPr>
            <p:cNvSpPr/>
            <p:nvPr/>
          </p:nvSpPr>
          <p:spPr>
            <a:xfrm>
              <a:off x="2387224" y="4558366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평택시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pic>
        <p:nvPicPr>
          <p:cNvPr id="132" name="그림 1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6687" y="4288378"/>
            <a:ext cx="2258481" cy="1384257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8100" y="4298513"/>
            <a:ext cx="2258481" cy="1384257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5156388" y="3986618"/>
            <a:ext cx="35105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105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부문별</a:t>
            </a:r>
            <a:endParaRPr kumimoji="1" lang="ko-KR" altLang="en-US" sz="1200" b="1" dirty="0"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7540397" y="3972062"/>
            <a:ext cx="58509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1050" b="1" dirty="0" err="1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에너지원별</a:t>
            </a:r>
            <a:endParaRPr kumimoji="1" lang="ko-KR" altLang="en-US" sz="1200" b="1" dirty="0"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5146686" y="1672202"/>
            <a:ext cx="3991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120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화성시</a:t>
            </a:r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580FE6F7-6C8E-95F7-84AB-3685D1D9F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0397" y="2227187"/>
            <a:ext cx="2258481" cy="1500173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5156388" y="1975792"/>
            <a:ext cx="46807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105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기본현황</a:t>
            </a:r>
            <a:endParaRPr kumimoji="1" lang="ko-KR" altLang="en-US" sz="1200" b="1" dirty="0"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7540397" y="1975792"/>
            <a:ext cx="188192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105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총에너지소비 </a:t>
            </a:r>
            <a:r>
              <a:rPr kumimoji="1" lang="en-US" altLang="ko-KR" sz="105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&amp; 1</a:t>
            </a:r>
            <a:r>
              <a:rPr kumimoji="1" lang="ko-KR" altLang="en-US" sz="105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인당 에너지사용량</a:t>
            </a:r>
            <a:endParaRPr kumimoji="1" lang="ko-KR" altLang="en-US" sz="1200" b="1" dirty="0"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5667720" y="2587788"/>
            <a:ext cx="198772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면적</a:t>
            </a:r>
            <a:endParaRPr kumimoji="1" lang="ko-KR" alt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5624465" y="2746648"/>
            <a:ext cx="394339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700km²</a:t>
            </a:r>
            <a:endParaRPr kumimoji="1" lang="ko-KR" alt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6627165" y="2604510"/>
            <a:ext cx="39754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행정구역</a:t>
            </a:r>
            <a:endParaRPr kumimoji="1" lang="ko-KR" alt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6703307" y="2741378"/>
            <a:ext cx="262892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28 </a:t>
            </a:r>
            <a:r>
              <a:rPr kumimoji="1" lang="ko-KR" altLang="en-US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개</a:t>
            </a:r>
            <a:endParaRPr kumimoji="1" lang="ko-KR" alt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5667720" y="3318711"/>
            <a:ext cx="198772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인구</a:t>
            </a:r>
            <a:endParaRPr kumimoji="1" lang="ko-KR" alt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5560258" y="3470073"/>
            <a:ext cx="48250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96.7 </a:t>
            </a:r>
            <a:r>
              <a:rPr kumimoji="1" lang="ko-KR" altLang="en-US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만 명</a:t>
            </a:r>
            <a:endParaRPr kumimoji="1" lang="ko-KR" alt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6627165" y="3333205"/>
            <a:ext cx="39754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인구밀도</a:t>
            </a:r>
            <a:endParaRPr kumimoji="1" lang="ko-KR" alt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6452436" y="3481146"/>
            <a:ext cx="76463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1,379,9 </a:t>
            </a:r>
            <a:r>
              <a:rPr kumimoji="1" lang="ko-KR" altLang="en-US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명</a:t>
            </a:r>
            <a:r>
              <a:rPr kumimoji="1" lang="en-US" altLang="ko-KR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/ km²</a:t>
            </a:r>
            <a:endParaRPr kumimoji="1" lang="ko-KR" alt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7961" y="2310490"/>
            <a:ext cx="246185" cy="2461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6929" y="3051852"/>
            <a:ext cx="228248" cy="2282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3307" y="3043248"/>
            <a:ext cx="270882" cy="2708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20635" y="2327375"/>
            <a:ext cx="200949" cy="200949"/>
          </a:xfrm>
          <a:prstGeom prst="rect">
            <a:avLst/>
          </a:prstGeom>
        </p:spPr>
      </p:pic>
      <p:sp>
        <p:nvSpPr>
          <p:cNvPr id="153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365931" y="4724491"/>
            <a:ext cx="2249343" cy="1308670"/>
          </a:xfrm>
          <a:prstGeom prst="wedgeRoundRectCallout">
            <a:avLst>
              <a:gd name="adj1" fmla="val 61923"/>
              <a:gd name="adj2" fmla="val -6539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마우스 오버 시 보여줄 </a:t>
            </a:r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 지표 선택 필요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에너지에서는 표시할 적당한 지표가 보이지 않습니다</a:t>
            </a:r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510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0A40D-DE9A-A11E-5ADE-716FF5780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FD08A48-D9D2-3898-87AA-B4C79BE206D3}"/>
              </a:ext>
            </a:extLst>
          </p:cNvPr>
          <p:cNvSpPr/>
          <p:nvPr/>
        </p:nvSpPr>
        <p:spPr>
          <a:xfrm>
            <a:off x="0" y="146390"/>
            <a:ext cx="2216075" cy="3745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목업</a:t>
            </a:r>
            <a:r>
              <a:rPr kumimoji="1"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가이드</a:t>
            </a: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233C609F-A4C1-5CF9-5856-46B7D1908E30}"/>
              </a:ext>
            </a:extLst>
          </p:cNvPr>
          <p:cNvSpPr/>
          <p:nvPr/>
        </p:nvSpPr>
        <p:spPr>
          <a:xfrm>
            <a:off x="386845" y="1123220"/>
            <a:ext cx="914400" cy="619981"/>
          </a:xfrm>
          <a:prstGeom prst="wedgeRoundRectCallout">
            <a:avLst>
              <a:gd name="adj1" fmla="val 96547"/>
              <a:gd name="adj2" fmla="val -8876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타이틀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12pt</a:t>
            </a: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bold</a:t>
            </a:r>
            <a:endParaRPr kumimoji="1" lang="ko-KR" altLang="en-US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3CA76D4A-AD08-FAE9-E73A-2F06478F15DC}"/>
              </a:ext>
            </a:extLst>
          </p:cNvPr>
          <p:cNvSpPr/>
          <p:nvPr/>
        </p:nvSpPr>
        <p:spPr>
          <a:xfrm>
            <a:off x="386845" y="1900471"/>
            <a:ext cx="914400" cy="619981"/>
          </a:xfrm>
          <a:prstGeom prst="wedgeRoundRectCallout">
            <a:avLst>
              <a:gd name="adj1" fmla="val 95714"/>
              <a:gd name="adj2" fmla="val -95965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본문 내용</a:t>
            </a:r>
            <a:endParaRPr kumimoji="1" lang="en-US" altLang="ko-KR" sz="8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en-US" altLang="ko-KR" sz="8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8pt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40AE7A8-7B74-97DB-34FC-1C3F46417A6F}"/>
              </a:ext>
            </a:extLst>
          </p:cNvPr>
          <p:cNvSpPr/>
          <p:nvPr/>
        </p:nvSpPr>
        <p:spPr>
          <a:xfrm>
            <a:off x="386352" y="4118039"/>
            <a:ext cx="718458" cy="1590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입력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AD27FBF-0AAE-FB95-B658-ADEE4F44D2F8}"/>
              </a:ext>
            </a:extLst>
          </p:cNvPr>
          <p:cNvSpPr/>
          <p:nvPr/>
        </p:nvSpPr>
        <p:spPr>
          <a:xfrm>
            <a:off x="386352" y="4419160"/>
            <a:ext cx="885962" cy="1590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선택                      ∨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F8AFF9-5D28-A3F6-C7E8-DB2249158031}"/>
              </a:ext>
            </a:extLst>
          </p:cNvPr>
          <p:cNvSpPr txBox="1"/>
          <p:nvPr/>
        </p:nvSpPr>
        <p:spPr>
          <a:xfrm>
            <a:off x="134981" y="4136018"/>
            <a:ext cx="17633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라벨</a:t>
            </a:r>
            <a:endParaRPr kumimoji="1" lang="en-US" altLang="ko-KR" sz="8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9254EC-F744-C27C-5295-05B38050F0BE}"/>
              </a:ext>
            </a:extLst>
          </p:cNvPr>
          <p:cNvSpPr txBox="1"/>
          <p:nvPr/>
        </p:nvSpPr>
        <p:spPr>
          <a:xfrm>
            <a:off x="134981" y="4436107"/>
            <a:ext cx="17633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라벨</a:t>
            </a:r>
            <a:endParaRPr kumimoji="1" lang="en-US" altLang="ko-KR" sz="8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9976666-0035-1349-EBC2-D218774D47A5}"/>
              </a:ext>
            </a:extLst>
          </p:cNvPr>
          <p:cNvSpPr/>
          <p:nvPr/>
        </p:nvSpPr>
        <p:spPr>
          <a:xfrm>
            <a:off x="386845" y="4870317"/>
            <a:ext cx="669507" cy="1590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D135A8-6721-0836-9741-39DE0F1975ED}"/>
              </a:ext>
            </a:extLst>
          </p:cNvPr>
          <p:cNvSpPr txBox="1"/>
          <p:nvPr/>
        </p:nvSpPr>
        <p:spPr>
          <a:xfrm>
            <a:off x="66418" y="3756550"/>
            <a:ext cx="1649602" cy="2194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kumimoji="1" sz="8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* </a:t>
            </a:r>
            <a:r>
              <a:rPr lang="ko-KR" altLang="en-US" dirty="0"/>
              <a:t>컴포넌트 가이드</a:t>
            </a:r>
          </a:p>
        </p:txBody>
      </p:sp>
      <p:sp>
        <p:nvSpPr>
          <p:cNvPr id="7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386352" y="2604991"/>
            <a:ext cx="914400" cy="619981"/>
          </a:xfrm>
          <a:prstGeom prst="wedgeRoundRectCallout">
            <a:avLst>
              <a:gd name="adj1" fmla="val 99214"/>
              <a:gd name="adj2" fmla="val -95403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서브타이틀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11pt</a:t>
            </a: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bold</a:t>
            </a:r>
            <a:endParaRPr kumimoji="1" lang="ko-KR" altLang="en-US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C861051-D6A3-8246-0E2E-01F74928CDFF}"/>
              </a:ext>
            </a:extLst>
          </p:cNvPr>
          <p:cNvSpPr/>
          <p:nvPr/>
        </p:nvSpPr>
        <p:spPr>
          <a:xfrm>
            <a:off x="1917457" y="140616"/>
            <a:ext cx="4979289" cy="3745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</a:t>
            </a:r>
            <a:r>
              <a:rPr kumimoji="1"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포털 재생에너지 </a:t>
            </a:r>
            <a:r>
              <a:rPr kumimoji="1" lang="en-US" altLang="ko-KR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kumimoji="1"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 빈곤 현황</a:t>
            </a:r>
            <a:r>
              <a:rPr kumimoji="1"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소개 페이지</a:t>
            </a:r>
            <a:r>
              <a:rPr kumimoji="1" lang="en-US" altLang="ko-KR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</a:t>
            </a:r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561" name="직사각형 5560">
            <a:extLst>
              <a:ext uri="{FF2B5EF4-FFF2-40B4-BE49-F238E27FC236}">
                <a16:creationId xmlns:a16="http://schemas.microsoft.com/office/drawing/2014/main" id="{ED274920-3E3F-F78A-F1E2-1470F8FE5EAA}"/>
              </a:ext>
            </a:extLst>
          </p:cNvPr>
          <p:cNvSpPr/>
          <p:nvPr/>
        </p:nvSpPr>
        <p:spPr>
          <a:xfrm>
            <a:off x="9463246" y="-327914"/>
            <a:ext cx="885962" cy="1590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과천시                   ∨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AA881AB3-6A21-009A-6B70-8EBD889F2DB2}"/>
              </a:ext>
            </a:extLst>
          </p:cNvPr>
          <p:cNvSpPr/>
          <p:nvPr/>
        </p:nvSpPr>
        <p:spPr>
          <a:xfrm>
            <a:off x="1769432" y="883168"/>
            <a:ext cx="1326466" cy="292006"/>
          </a:xfrm>
          <a:prstGeom prst="roundRect">
            <a:avLst>
              <a:gd name="adj" fmla="val 13421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 현황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BE4D0D9-D5EF-B1E3-DBC6-ACEC203405AA}"/>
              </a:ext>
            </a:extLst>
          </p:cNvPr>
          <p:cNvSpPr/>
          <p:nvPr/>
        </p:nvSpPr>
        <p:spPr>
          <a:xfrm>
            <a:off x="3194668" y="883168"/>
            <a:ext cx="1455918" cy="29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태양광 </a:t>
            </a:r>
            <a:r>
              <a:rPr kumimoji="1" lang="ko-KR" altLang="en-US" sz="1200" b="1" dirty="0" err="1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잠재량</a:t>
            </a:r>
            <a:endParaRPr kumimoji="1" lang="ko-KR" altLang="en-US" sz="1200" b="1" dirty="0">
              <a:solidFill>
                <a:schemeClr val="bg1">
                  <a:lumMod val="7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D7D1C76E-7AA1-487A-DFDA-83177CC8633E}"/>
              </a:ext>
            </a:extLst>
          </p:cNvPr>
          <p:cNvSpPr/>
          <p:nvPr/>
        </p:nvSpPr>
        <p:spPr>
          <a:xfrm>
            <a:off x="4749356" y="883168"/>
            <a:ext cx="1596031" cy="29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태양광 설비현황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1CAFC99-CD85-F3CA-EA9B-50D86A16E6C9}"/>
              </a:ext>
            </a:extLst>
          </p:cNvPr>
          <p:cNvSpPr/>
          <p:nvPr/>
        </p:nvSpPr>
        <p:spPr>
          <a:xfrm>
            <a:off x="6444158" y="883168"/>
            <a:ext cx="1596031" cy="29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태양광 발전 시뮬레이션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1769431" y="1292775"/>
            <a:ext cx="14411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120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에너지 바우처 발급 현황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FE1568-1F41-29D2-5C0E-49B4447CF516}"/>
              </a:ext>
            </a:extLst>
          </p:cNvPr>
          <p:cNvSpPr txBox="1"/>
          <p:nvPr/>
        </p:nvSpPr>
        <p:spPr>
          <a:xfrm>
            <a:off x="4898365" y="2009589"/>
            <a:ext cx="38869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에너지사용이 어려운 가구를 위해 전기</a:t>
            </a:r>
            <a:r>
              <a:rPr kumimoji="1" lang="en-US" altLang="ko-KR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가스</a:t>
            </a:r>
            <a:r>
              <a:rPr kumimoji="1" lang="en-US" altLang="ko-KR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난방비 등을 지원하는 국가정책입니다</a:t>
            </a:r>
            <a:r>
              <a:rPr kumimoji="1" lang="en-US" altLang="ko-KR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algn="just"/>
            <a:r>
              <a:rPr kumimoji="1"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신청은 가까운 주민센터나 공식 웹사이트에서 가능하며</a:t>
            </a:r>
            <a:r>
              <a:rPr kumimoji="1"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동</a:t>
            </a:r>
            <a:r>
              <a:rPr kumimoji="1" lang="en-US" altLang="ko-KR" sz="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" panose="02000503000000020004" pitchFamily="2" charset="-127"/>
              </a:rPr>
              <a:t>·</a:t>
            </a:r>
            <a:r>
              <a:rPr kumimoji="1"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하절기</a:t>
            </a:r>
            <a:r>
              <a:rPr kumimoji="1"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에너지 지원을 받을 수 있습니다</a:t>
            </a:r>
            <a:r>
              <a:rPr kumimoji="1"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kumimoji="1" lang="en-US" altLang="ko-KR" sz="8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6C631F-9197-E326-4992-0E60CEB87AE2}"/>
              </a:ext>
            </a:extLst>
          </p:cNvPr>
          <p:cNvSpPr txBox="1"/>
          <p:nvPr/>
        </p:nvSpPr>
        <p:spPr>
          <a:xfrm>
            <a:off x="4898365" y="1743201"/>
            <a:ext cx="923330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r>
              <a:rPr kumimoji="1" lang="ko-KR" altLang="en-US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에너지바우처란</a:t>
            </a:r>
            <a:r>
              <a:rPr kumimoji="1" lang="en-US" altLang="ko-KR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?</a:t>
            </a:r>
            <a:endParaRPr kumimoji="1" lang="ko-KR" altLang="en-US" sz="11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CBE4D0D9-D5EF-B1E3-DBC6-ACEC203405AA}"/>
              </a:ext>
            </a:extLst>
          </p:cNvPr>
          <p:cNvSpPr/>
          <p:nvPr/>
        </p:nvSpPr>
        <p:spPr>
          <a:xfrm>
            <a:off x="8138960" y="883168"/>
            <a:ext cx="1455918" cy="29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 빈곤 현황</a:t>
            </a:r>
          </a:p>
        </p:txBody>
      </p:sp>
      <p:sp>
        <p:nvSpPr>
          <p:cNvPr id="33" name="사각형: 둥근 모서리 48">
            <a:extLst>
              <a:ext uri="{FF2B5EF4-FFF2-40B4-BE49-F238E27FC236}">
                <a16:creationId xmlns:a16="http://schemas.microsoft.com/office/drawing/2014/main" id="{29976666-0035-1349-EBC2-D218774D47A5}"/>
              </a:ext>
            </a:extLst>
          </p:cNvPr>
          <p:cNvSpPr/>
          <p:nvPr/>
        </p:nvSpPr>
        <p:spPr>
          <a:xfrm>
            <a:off x="8939637" y="1748305"/>
            <a:ext cx="1188964" cy="1590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에너지바우처 바로 가기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3F077C7-23F8-1E3B-4BD0-B1F32EB4FE9C}"/>
              </a:ext>
            </a:extLst>
          </p:cNvPr>
          <p:cNvGrpSpPr/>
          <p:nvPr/>
        </p:nvGrpSpPr>
        <p:grpSpPr>
          <a:xfrm>
            <a:off x="1724355" y="1844007"/>
            <a:ext cx="3127360" cy="3891291"/>
            <a:chOff x="1769431" y="1810904"/>
            <a:chExt cx="3127360" cy="3891291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7E9DDC3-36F7-BAC1-B1CA-13371F5411B0}"/>
                </a:ext>
              </a:extLst>
            </p:cNvPr>
            <p:cNvGrpSpPr/>
            <p:nvPr/>
          </p:nvGrpSpPr>
          <p:grpSpPr>
            <a:xfrm>
              <a:off x="1769431" y="1810904"/>
              <a:ext cx="3127360" cy="3891291"/>
              <a:chOff x="214612" y="3429848"/>
              <a:chExt cx="2347130" cy="2920471"/>
            </a:xfrm>
          </p:grpSpPr>
          <p:pic>
            <p:nvPicPr>
              <p:cNvPr id="55" name="Picture 2" descr="490개 이상의 경기도 스톡 일러스트, Royalty-Free 벡터 그래픽 및 클립 아트 - iStock">
                <a:extLst>
                  <a:ext uri="{FF2B5EF4-FFF2-40B4-BE49-F238E27FC236}">
                    <a16:creationId xmlns:a16="http://schemas.microsoft.com/office/drawing/2014/main" id="{542B8AC3-D69A-FFEA-593A-2101C78549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81" r="12821"/>
              <a:stretch/>
            </p:blipFill>
            <p:spPr bwMode="auto">
              <a:xfrm>
                <a:off x="214612" y="3429848"/>
                <a:ext cx="2307107" cy="29204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모서리가 둥근 직사각형 55">
                <a:extLst>
                  <a:ext uri="{FF2B5EF4-FFF2-40B4-BE49-F238E27FC236}">
                    <a16:creationId xmlns:a16="http://schemas.microsoft.com/office/drawing/2014/main" id="{F11253D1-5FB7-E67F-7FD0-480E61CED44E}"/>
                  </a:ext>
                </a:extLst>
              </p:cNvPr>
              <p:cNvSpPr/>
              <p:nvPr/>
            </p:nvSpPr>
            <p:spPr>
              <a:xfrm>
                <a:off x="739219" y="3836410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연천군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57" name="모서리가 둥근 직사각형 56">
                <a:extLst>
                  <a:ext uri="{FF2B5EF4-FFF2-40B4-BE49-F238E27FC236}">
                    <a16:creationId xmlns:a16="http://schemas.microsoft.com/office/drawing/2014/main" id="{02BEE42E-125A-B0D6-183C-8DCC965AC3C9}"/>
                  </a:ext>
                </a:extLst>
              </p:cNvPr>
              <p:cNvSpPr/>
              <p:nvPr/>
            </p:nvSpPr>
            <p:spPr>
              <a:xfrm>
                <a:off x="1113326" y="4040813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포천군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3" name="모서리가 둥근 직사각형 62">
                <a:extLst>
                  <a:ext uri="{FF2B5EF4-FFF2-40B4-BE49-F238E27FC236}">
                    <a16:creationId xmlns:a16="http://schemas.microsoft.com/office/drawing/2014/main" id="{9696CC7B-7819-D90F-D34B-0D954D4DCEFC}"/>
                  </a:ext>
                </a:extLst>
              </p:cNvPr>
              <p:cNvSpPr/>
              <p:nvPr/>
            </p:nvSpPr>
            <p:spPr>
              <a:xfrm>
                <a:off x="753828" y="4194181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양주시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4" name="모서리가 둥근 직사각형 63">
                <a:extLst>
                  <a:ext uri="{FF2B5EF4-FFF2-40B4-BE49-F238E27FC236}">
                    <a16:creationId xmlns:a16="http://schemas.microsoft.com/office/drawing/2014/main" id="{5ED37E5C-4D34-9074-C2A5-A312F1D457B2}"/>
                  </a:ext>
                </a:extLst>
              </p:cNvPr>
              <p:cNvSpPr/>
              <p:nvPr/>
            </p:nvSpPr>
            <p:spPr>
              <a:xfrm>
                <a:off x="415369" y="4306061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파주시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5" name="모서리가 둥근 직사각형 64">
                <a:extLst>
                  <a:ext uri="{FF2B5EF4-FFF2-40B4-BE49-F238E27FC236}">
                    <a16:creationId xmlns:a16="http://schemas.microsoft.com/office/drawing/2014/main" id="{339B8B62-69F0-F6BE-B435-C4B87EC1467A}"/>
                  </a:ext>
                </a:extLst>
              </p:cNvPr>
              <p:cNvSpPr/>
              <p:nvPr/>
            </p:nvSpPr>
            <p:spPr>
              <a:xfrm>
                <a:off x="1361425" y="4257900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가평군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6" name="모서리가 둥근 직사각형 65">
                <a:extLst>
                  <a:ext uri="{FF2B5EF4-FFF2-40B4-BE49-F238E27FC236}">
                    <a16:creationId xmlns:a16="http://schemas.microsoft.com/office/drawing/2014/main" id="{20ACBC28-DCE1-EF5E-3B79-1601440ED7C7}"/>
                  </a:ext>
                </a:extLst>
              </p:cNvPr>
              <p:cNvSpPr/>
              <p:nvPr/>
            </p:nvSpPr>
            <p:spPr>
              <a:xfrm>
                <a:off x="1088846" y="4497588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남양주시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7" name="모서리가 둥근 직사각형 66">
                <a:extLst>
                  <a:ext uri="{FF2B5EF4-FFF2-40B4-BE49-F238E27FC236}">
                    <a16:creationId xmlns:a16="http://schemas.microsoft.com/office/drawing/2014/main" id="{142177E2-BE06-3188-DC7F-857B1D8A2603}"/>
                  </a:ext>
                </a:extLst>
              </p:cNvPr>
              <p:cNvSpPr/>
              <p:nvPr/>
            </p:nvSpPr>
            <p:spPr>
              <a:xfrm>
                <a:off x="1649628" y="4770840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양평군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8" name="모서리가 둥근 직사각형 67">
                <a:extLst>
                  <a:ext uri="{FF2B5EF4-FFF2-40B4-BE49-F238E27FC236}">
                    <a16:creationId xmlns:a16="http://schemas.microsoft.com/office/drawing/2014/main" id="{B8C1C590-23AF-FF4B-E597-D43244089123}"/>
                  </a:ext>
                </a:extLst>
              </p:cNvPr>
              <p:cNvSpPr/>
              <p:nvPr/>
            </p:nvSpPr>
            <p:spPr>
              <a:xfrm>
                <a:off x="561961" y="5254590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화성시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9" name="모서리가 둥근 직사각형 68">
                <a:extLst>
                  <a:ext uri="{FF2B5EF4-FFF2-40B4-BE49-F238E27FC236}">
                    <a16:creationId xmlns:a16="http://schemas.microsoft.com/office/drawing/2014/main" id="{A7CCFBE0-BEA1-453E-4067-E7B570144607}"/>
                  </a:ext>
                </a:extLst>
              </p:cNvPr>
              <p:cNvSpPr/>
              <p:nvPr/>
            </p:nvSpPr>
            <p:spPr>
              <a:xfrm>
                <a:off x="1152281" y="5469992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안성시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0E3BE34-90C4-31AB-E06A-EF33CF57936E}"/>
                  </a:ext>
                </a:extLst>
              </p:cNvPr>
              <p:cNvSpPr/>
              <p:nvPr/>
            </p:nvSpPr>
            <p:spPr>
              <a:xfrm>
                <a:off x="1049946" y="5190644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용인시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71" name="모서리가 둥근 직사각형 70">
                <a:extLst>
                  <a:ext uri="{FF2B5EF4-FFF2-40B4-BE49-F238E27FC236}">
                    <a16:creationId xmlns:a16="http://schemas.microsoft.com/office/drawing/2014/main" id="{3F41DF2C-4C5A-EB11-68E6-F085877EEA5F}"/>
                  </a:ext>
                </a:extLst>
              </p:cNvPr>
              <p:cNvSpPr/>
              <p:nvPr/>
            </p:nvSpPr>
            <p:spPr>
              <a:xfrm>
                <a:off x="1393763" y="5126925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이천시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72" name="모서리가 둥근 직사각형 71">
                <a:extLst>
                  <a:ext uri="{FF2B5EF4-FFF2-40B4-BE49-F238E27FC236}">
                    <a16:creationId xmlns:a16="http://schemas.microsoft.com/office/drawing/2014/main" id="{17EA8EEF-93F9-C171-B398-02ED5FC383B5}"/>
                  </a:ext>
                </a:extLst>
              </p:cNvPr>
              <p:cNvSpPr/>
              <p:nvPr/>
            </p:nvSpPr>
            <p:spPr>
              <a:xfrm>
                <a:off x="1665942" y="5111749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 err="1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여주시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5528AAC3-1BCE-8264-E671-6D88E14F8E2B}"/>
                </a:ext>
              </a:extLst>
            </p:cNvPr>
            <p:cNvSpPr/>
            <p:nvPr/>
          </p:nvSpPr>
          <p:spPr>
            <a:xfrm>
              <a:off x="3025530" y="3759591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광주시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5FEEA298-FC6D-656F-A859-134E4428B308}"/>
                </a:ext>
              </a:extLst>
            </p:cNvPr>
            <p:cNvSpPr/>
            <p:nvPr/>
          </p:nvSpPr>
          <p:spPr>
            <a:xfrm>
              <a:off x="2112652" y="3201330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고양시</a:t>
              </a: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5DB64B67-30FD-0473-789A-96083C3AD805}"/>
                </a:ext>
              </a:extLst>
            </p:cNvPr>
            <p:cNvSpPr/>
            <p:nvPr/>
          </p:nvSpPr>
          <p:spPr>
            <a:xfrm>
              <a:off x="1832156" y="3201330"/>
              <a:ext cx="867578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김포시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A36A217-C144-E83B-65BB-1F45F01906A7}"/>
                </a:ext>
              </a:extLst>
            </p:cNvPr>
            <p:cNvSpPr/>
            <p:nvPr/>
          </p:nvSpPr>
          <p:spPr>
            <a:xfrm>
              <a:off x="2653780" y="3739446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성남시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46A2F1C4-B421-377D-E118-1EDAD2B3FBA9}"/>
                </a:ext>
              </a:extLst>
            </p:cNvPr>
            <p:cNvSpPr/>
            <p:nvPr/>
          </p:nvSpPr>
          <p:spPr>
            <a:xfrm>
              <a:off x="2476912" y="4004079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수원시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6FAA26A-DE59-E85C-EB16-954C37357F01}"/>
                </a:ext>
              </a:extLst>
            </p:cNvPr>
            <p:cNvSpPr/>
            <p:nvPr/>
          </p:nvSpPr>
          <p:spPr>
            <a:xfrm>
              <a:off x="2077983" y="3928619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안산시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987ACDBB-6C3E-5F61-D8E2-36D70332AF76}"/>
                </a:ext>
              </a:extLst>
            </p:cNvPr>
            <p:cNvSpPr/>
            <p:nvPr/>
          </p:nvSpPr>
          <p:spPr>
            <a:xfrm>
              <a:off x="2387224" y="4558366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평택시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73" name="사각형: 둥근 모서리 48">
            <a:extLst>
              <a:ext uri="{FF2B5EF4-FFF2-40B4-BE49-F238E27FC236}">
                <a16:creationId xmlns:a16="http://schemas.microsoft.com/office/drawing/2014/main" id="{29976666-0035-1349-EBC2-D218774D47A5}"/>
              </a:ext>
            </a:extLst>
          </p:cNvPr>
          <p:cNvSpPr/>
          <p:nvPr/>
        </p:nvSpPr>
        <p:spPr>
          <a:xfrm>
            <a:off x="1880750" y="1849781"/>
            <a:ext cx="727954" cy="1590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발급가구</a:t>
            </a:r>
            <a:endParaRPr kumimoji="1" lang="ko-KR" altLang="en-US" sz="800" b="1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4" name="사각형: 둥근 모서리 48">
            <a:extLst>
              <a:ext uri="{FF2B5EF4-FFF2-40B4-BE49-F238E27FC236}">
                <a16:creationId xmlns:a16="http://schemas.microsoft.com/office/drawing/2014/main" id="{29976666-0035-1349-EBC2-D218774D47A5}"/>
              </a:ext>
            </a:extLst>
          </p:cNvPr>
          <p:cNvSpPr/>
          <p:nvPr/>
        </p:nvSpPr>
        <p:spPr>
          <a:xfrm>
            <a:off x="2668603" y="1849781"/>
            <a:ext cx="964915" cy="1590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발급액</a:t>
            </a:r>
            <a:r>
              <a:rPr kumimoji="1" lang="en-US" altLang="ko-KR" sz="8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800" b="1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하절기</a:t>
            </a:r>
            <a:r>
              <a:rPr kumimoji="1" lang="en-US" altLang="ko-KR" sz="8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kumimoji="1" lang="ko-KR" altLang="en-US" sz="800" b="1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5" name="사각형: 둥근 모서리 48">
            <a:extLst>
              <a:ext uri="{FF2B5EF4-FFF2-40B4-BE49-F238E27FC236}">
                <a16:creationId xmlns:a16="http://schemas.microsoft.com/office/drawing/2014/main" id="{29976666-0035-1349-EBC2-D218774D47A5}"/>
              </a:ext>
            </a:extLst>
          </p:cNvPr>
          <p:cNvSpPr/>
          <p:nvPr/>
        </p:nvSpPr>
        <p:spPr>
          <a:xfrm>
            <a:off x="3694782" y="1849781"/>
            <a:ext cx="964915" cy="1590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발급액</a:t>
            </a:r>
            <a:r>
              <a:rPr kumimoji="1" lang="en-US" altLang="ko-KR" sz="8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8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동절기</a:t>
            </a:r>
            <a:r>
              <a:rPr kumimoji="1" lang="en-US" altLang="ko-KR" sz="8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kumimoji="1" lang="ko-KR" altLang="en-US" sz="800" b="1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B9093A61-9469-DA4D-06D9-B6C6046BE0DF}"/>
              </a:ext>
            </a:extLst>
          </p:cNvPr>
          <p:cNvSpPr/>
          <p:nvPr/>
        </p:nvSpPr>
        <p:spPr>
          <a:xfrm>
            <a:off x="4898365" y="2538105"/>
            <a:ext cx="533686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랭킹</a:t>
            </a:r>
          </a:p>
        </p:txBody>
      </p:sp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EF120077-D3E4-FDA6-5222-32733C86199F}"/>
              </a:ext>
            </a:extLst>
          </p:cNvPr>
          <p:cNvSpPr/>
          <p:nvPr/>
        </p:nvSpPr>
        <p:spPr>
          <a:xfrm>
            <a:off x="4898365" y="2879054"/>
            <a:ext cx="533686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endParaRPr kumimoji="1" lang="ko-KR" altLang="en-US" sz="7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9151C912-26AC-2B97-9849-968299C27105}"/>
              </a:ext>
            </a:extLst>
          </p:cNvPr>
          <p:cNvSpPr/>
          <p:nvPr/>
        </p:nvSpPr>
        <p:spPr>
          <a:xfrm>
            <a:off x="4898365" y="3223598"/>
            <a:ext cx="533686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endParaRPr kumimoji="1" lang="ko-KR" altLang="en-US" sz="7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FD2C0581-B9EB-2452-82C5-9A4C430FE60B}"/>
              </a:ext>
            </a:extLst>
          </p:cNvPr>
          <p:cNvSpPr/>
          <p:nvPr/>
        </p:nvSpPr>
        <p:spPr>
          <a:xfrm>
            <a:off x="4898365" y="3572201"/>
            <a:ext cx="533686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endParaRPr kumimoji="1" lang="ko-KR" altLang="en-US" sz="7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0" name="모서리가 둥근 직사각형 79">
            <a:extLst>
              <a:ext uri="{FF2B5EF4-FFF2-40B4-BE49-F238E27FC236}">
                <a16:creationId xmlns:a16="http://schemas.microsoft.com/office/drawing/2014/main" id="{43921727-5394-2A63-FFB2-CF795CCB9F36}"/>
              </a:ext>
            </a:extLst>
          </p:cNvPr>
          <p:cNvSpPr/>
          <p:nvPr/>
        </p:nvSpPr>
        <p:spPr>
          <a:xfrm>
            <a:off x="4898365" y="3910175"/>
            <a:ext cx="533686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endParaRPr kumimoji="1" lang="ko-KR" altLang="en-US" sz="7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9A5D3B94-FC60-1201-BA45-8CA5A0A87962}"/>
              </a:ext>
            </a:extLst>
          </p:cNvPr>
          <p:cNvSpPr/>
          <p:nvPr/>
        </p:nvSpPr>
        <p:spPr>
          <a:xfrm>
            <a:off x="4898365" y="4255852"/>
            <a:ext cx="533686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endParaRPr kumimoji="1" lang="ko-KR" altLang="en-US" sz="7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8C1833A5-DC20-A8EF-6CB8-FA4B0959715F}"/>
              </a:ext>
            </a:extLst>
          </p:cNvPr>
          <p:cNvSpPr/>
          <p:nvPr/>
        </p:nvSpPr>
        <p:spPr>
          <a:xfrm>
            <a:off x="4898365" y="4594006"/>
            <a:ext cx="533686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endParaRPr kumimoji="1" lang="ko-KR" altLang="en-US" sz="7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3" name="모서리가 둥근 직사각형 82">
            <a:extLst>
              <a:ext uri="{FF2B5EF4-FFF2-40B4-BE49-F238E27FC236}">
                <a16:creationId xmlns:a16="http://schemas.microsoft.com/office/drawing/2014/main" id="{64153950-6C0A-3EDC-328F-47D4BD1C7787}"/>
              </a:ext>
            </a:extLst>
          </p:cNvPr>
          <p:cNvSpPr/>
          <p:nvPr/>
        </p:nvSpPr>
        <p:spPr>
          <a:xfrm>
            <a:off x="4898365" y="4932123"/>
            <a:ext cx="533686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</a:t>
            </a:r>
            <a:endParaRPr kumimoji="1" lang="ko-KR" altLang="en-US" sz="7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EE6B361-F78F-BB76-0B00-88C923E2257C}"/>
              </a:ext>
            </a:extLst>
          </p:cNvPr>
          <p:cNvGrpSpPr/>
          <p:nvPr/>
        </p:nvGrpSpPr>
        <p:grpSpPr>
          <a:xfrm>
            <a:off x="6903422" y="2533078"/>
            <a:ext cx="3350328" cy="2661983"/>
            <a:chOff x="6580236" y="2927541"/>
            <a:chExt cx="3600807" cy="2661983"/>
          </a:xfrm>
        </p:grpSpPr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D005FE72-47A3-3AEF-CF09-66E0C0EB2010}"/>
                </a:ext>
              </a:extLst>
            </p:cNvPr>
            <p:cNvSpPr/>
            <p:nvPr/>
          </p:nvSpPr>
          <p:spPr>
            <a:xfrm>
              <a:off x="6580236" y="2932568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700" dirty="0" err="1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발급가구</a:t>
              </a:r>
              <a:r>
                <a:rPr kumimoji="1" lang="ko-KR" altLang="en-US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수</a:t>
              </a:r>
            </a:p>
          </p:txBody>
        </p:sp>
        <p:sp>
          <p:nvSpPr>
            <p:cNvPr id="86" name="모서리가 둥근 직사각형 85">
              <a:extLst>
                <a:ext uri="{FF2B5EF4-FFF2-40B4-BE49-F238E27FC236}">
                  <a16:creationId xmlns:a16="http://schemas.microsoft.com/office/drawing/2014/main" id="{1AC5D18C-4C0A-BABD-49C3-8A56262FC8D0}"/>
                </a:ext>
              </a:extLst>
            </p:cNvPr>
            <p:cNvSpPr/>
            <p:nvPr/>
          </p:nvSpPr>
          <p:spPr>
            <a:xfrm>
              <a:off x="7796916" y="2932568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700" dirty="0" err="1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발급액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87" name="모서리가 둥근 직사각형 86">
              <a:extLst>
                <a:ext uri="{FF2B5EF4-FFF2-40B4-BE49-F238E27FC236}">
                  <a16:creationId xmlns:a16="http://schemas.microsoft.com/office/drawing/2014/main" id="{68EDAF73-76E3-5807-143D-EDD67DE38830}"/>
                </a:ext>
              </a:extLst>
            </p:cNvPr>
            <p:cNvSpPr/>
            <p:nvPr/>
          </p:nvSpPr>
          <p:spPr>
            <a:xfrm>
              <a:off x="9013596" y="2927541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발급 가구 비중</a:t>
              </a:r>
            </a:p>
          </p:txBody>
        </p:sp>
        <p:sp>
          <p:nvSpPr>
            <p:cNvPr id="88" name="모서리가 둥근 직사각형 87">
              <a:extLst>
                <a:ext uri="{FF2B5EF4-FFF2-40B4-BE49-F238E27FC236}">
                  <a16:creationId xmlns:a16="http://schemas.microsoft.com/office/drawing/2014/main" id="{AAAE505F-C3CB-5F56-4937-DF61CBF17446}"/>
                </a:ext>
              </a:extLst>
            </p:cNvPr>
            <p:cNvSpPr/>
            <p:nvPr/>
          </p:nvSpPr>
          <p:spPr>
            <a:xfrm>
              <a:off x="6580236" y="3273517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1,196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89" name="모서리가 둥근 직사각형 88">
              <a:extLst>
                <a:ext uri="{FF2B5EF4-FFF2-40B4-BE49-F238E27FC236}">
                  <a16:creationId xmlns:a16="http://schemas.microsoft.com/office/drawing/2014/main" id="{8287815C-E955-18D1-EA22-4DF8470FCCA4}"/>
                </a:ext>
              </a:extLst>
            </p:cNvPr>
            <p:cNvSpPr/>
            <p:nvPr/>
          </p:nvSpPr>
          <p:spPr>
            <a:xfrm>
              <a:off x="7796916" y="3273517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636,988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90" name="모서리가 둥근 직사각형 89">
              <a:extLst>
                <a:ext uri="{FF2B5EF4-FFF2-40B4-BE49-F238E27FC236}">
                  <a16:creationId xmlns:a16="http://schemas.microsoft.com/office/drawing/2014/main" id="{96007115-56EB-21E8-29BB-0726098528C0}"/>
                </a:ext>
              </a:extLst>
            </p:cNvPr>
            <p:cNvSpPr/>
            <p:nvPr/>
          </p:nvSpPr>
          <p:spPr>
            <a:xfrm>
              <a:off x="9013596" y="3268490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10.2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91" name="모서리가 둥근 직사각형 90">
              <a:extLst>
                <a:ext uri="{FF2B5EF4-FFF2-40B4-BE49-F238E27FC236}">
                  <a16:creationId xmlns:a16="http://schemas.microsoft.com/office/drawing/2014/main" id="{096AC0EE-DBEF-3B40-AE22-B7F95861DBF3}"/>
                </a:ext>
              </a:extLst>
            </p:cNvPr>
            <p:cNvSpPr/>
            <p:nvPr/>
          </p:nvSpPr>
          <p:spPr>
            <a:xfrm>
              <a:off x="6580236" y="3618061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5,399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92" name="모서리가 둥근 직사각형 91">
              <a:extLst>
                <a:ext uri="{FF2B5EF4-FFF2-40B4-BE49-F238E27FC236}">
                  <a16:creationId xmlns:a16="http://schemas.microsoft.com/office/drawing/2014/main" id="{8856A501-77A2-0161-150F-9C59A53C8A98}"/>
                </a:ext>
              </a:extLst>
            </p:cNvPr>
            <p:cNvSpPr/>
            <p:nvPr/>
          </p:nvSpPr>
          <p:spPr>
            <a:xfrm>
              <a:off x="7796916" y="3618061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575,684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93" name="모서리가 둥근 직사각형 92">
              <a:extLst>
                <a:ext uri="{FF2B5EF4-FFF2-40B4-BE49-F238E27FC236}">
                  <a16:creationId xmlns:a16="http://schemas.microsoft.com/office/drawing/2014/main" id="{ABE29956-C7FB-9C0A-2819-529992ED6422}"/>
                </a:ext>
              </a:extLst>
            </p:cNvPr>
            <p:cNvSpPr/>
            <p:nvPr/>
          </p:nvSpPr>
          <p:spPr>
            <a:xfrm>
              <a:off x="9013596" y="3613034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9.8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94" name="모서리가 둥근 직사각형 93">
              <a:extLst>
                <a:ext uri="{FF2B5EF4-FFF2-40B4-BE49-F238E27FC236}">
                  <a16:creationId xmlns:a16="http://schemas.microsoft.com/office/drawing/2014/main" id="{DE7CC920-219D-8334-CA4E-C7B4440C8632}"/>
                </a:ext>
              </a:extLst>
            </p:cNvPr>
            <p:cNvSpPr/>
            <p:nvPr/>
          </p:nvSpPr>
          <p:spPr>
            <a:xfrm>
              <a:off x="6581737" y="3966664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5,827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95" name="모서리가 둥근 직사각형 94">
              <a:extLst>
                <a:ext uri="{FF2B5EF4-FFF2-40B4-BE49-F238E27FC236}">
                  <a16:creationId xmlns:a16="http://schemas.microsoft.com/office/drawing/2014/main" id="{F6A35F73-92DB-12DD-0367-8190463AEE0B}"/>
                </a:ext>
              </a:extLst>
            </p:cNvPr>
            <p:cNvSpPr/>
            <p:nvPr/>
          </p:nvSpPr>
          <p:spPr>
            <a:xfrm>
              <a:off x="7798417" y="3966664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259,724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96" name="모서리가 둥근 직사각형 95">
              <a:extLst>
                <a:ext uri="{FF2B5EF4-FFF2-40B4-BE49-F238E27FC236}">
                  <a16:creationId xmlns:a16="http://schemas.microsoft.com/office/drawing/2014/main" id="{FAAB6ECC-57A6-CA3B-34A0-D80A9EE6B7FD}"/>
                </a:ext>
              </a:extLst>
            </p:cNvPr>
            <p:cNvSpPr/>
            <p:nvPr/>
          </p:nvSpPr>
          <p:spPr>
            <a:xfrm>
              <a:off x="9015097" y="3961637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9.5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97" name="모서리가 둥근 직사각형 96">
              <a:extLst>
                <a:ext uri="{FF2B5EF4-FFF2-40B4-BE49-F238E27FC236}">
                  <a16:creationId xmlns:a16="http://schemas.microsoft.com/office/drawing/2014/main" id="{CD4E3B59-3C4F-795A-13D1-E93BED0A6102}"/>
                </a:ext>
              </a:extLst>
            </p:cNvPr>
            <p:cNvSpPr/>
            <p:nvPr/>
          </p:nvSpPr>
          <p:spPr>
            <a:xfrm>
              <a:off x="6580236" y="4304638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13,697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98" name="모서리가 둥근 직사각형 97">
              <a:extLst>
                <a:ext uri="{FF2B5EF4-FFF2-40B4-BE49-F238E27FC236}">
                  <a16:creationId xmlns:a16="http://schemas.microsoft.com/office/drawing/2014/main" id="{F9B4BA9A-B2DD-4D06-658C-BBEC0801EAD5}"/>
                </a:ext>
              </a:extLst>
            </p:cNvPr>
            <p:cNvSpPr/>
            <p:nvPr/>
          </p:nvSpPr>
          <p:spPr>
            <a:xfrm>
              <a:off x="7796916" y="4304638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254,648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99" name="모서리가 둥근 직사각형 98">
              <a:extLst>
                <a:ext uri="{FF2B5EF4-FFF2-40B4-BE49-F238E27FC236}">
                  <a16:creationId xmlns:a16="http://schemas.microsoft.com/office/drawing/2014/main" id="{B66FF9DE-CE32-EBAE-10F0-DCE47A1BA344}"/>
                </a:ext>
              </a:extLst>
            </p:cNvPr>
            <p:cNvSpPr/>
            <p:nvPr/>
          </p:nvSpPr>
          <p:spPr>
            <a:xfrm>
              <a:off x="9013596" y="4299611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9.2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0" name="모서리가 둥근 직사각형 99">
              <a:extLst>
                <a:ext uri="{FF2B5EF4-FFF2-40B4-BE49-F238E27FC236}">
                  <a16:creationId xmlns:a16="http://schemas.microsoft.com/office/drawing/2014/main" id="{367CBCAA-60E7-5372-3F99-54C5F8D97E4D}"/>
                </a:ext>
              </a:extLst>
            </p:cNvPr>
            <p:cNvSpPr/>
            <p:nvPr/>
          </p:nvSpPr>
          <p:spPr>
            <a:xfrm>
              <a:off x="6580236" y="4650315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3,633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1" name="모서리가 둥근 직사각형 100">
              <a:extLst>
                <a:ext uri="{FF2B5EF4-FFF2-40B4-BE49-F238E27FC236}">
                  <a16:creationId xmlns:a16="http://schemas.microsoft.com/office/drawing/2014/main" id="{A4379389-B408-445A-0A7D-E05E463767BF}"/>
                </a:ext>
              </a:extLst>
            </p:cNvPr>
            <p:cNvSpPr/>
            <p:nvPr/>
          </p:nvSpPr>
          <p:spPr>
            <a:xfrm>
              <a:off x="7796916" y="4650315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172,512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2" name="모서리가 둥근 직사각형 101">
              <a:extLst>
                <a:ext uri="{FF2B5EF4-FFF2-40B4-BE49-F238E27FC236}">
                  <a16:creationId xmlns:a16="http://schemas.microsoft.com/office/drawing/2014/main" id="{50FF7EE7-8269-D144-86BF-4F8526E7D18A}"/>
                </a:ext>
              </a:extLst>
            </p:cNvPr>
            <p:cNvSpPr/>
            <p:nvPr/>
          </p:nvSpPr>
          <p:spPr>
            <a:xfrm>
              <a:off x="9013596" y="4645288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8.9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3" name="모서리가 둥근 직사각형 102">
              <a:extLst>
                <a:ext uri="{FF2B5EF4-FFF2-40B4-BE49-F238E27FC236}">
                  <a16:creationId xmlns:a16="http://schemas.microsoft.com/office/drawing/2014/main" id="{F1156B0B-9AC9-9A9B-EC52-43E4C8EB7690}"/>
                </a:ext>
              </a:extLst>
            </p:cNvPr>
            <p:cNvSpPr/>
            <p:nvPr/>
          </p:nvSpPr>
          <p:spPr>
            <a:xfrm>
              <a:off x="6580236" y="4988469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13,256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4" name="모서리가 둥근 직사각형 103">
              <a:extLst>
                <a:ext uri="{FF2B5EF4-FFF2-40B4-BE49-F238E27FC236}">
                  <a16:creationId xmlns:a16="http://schemas.microsoft.com/office/drawing/2014/main" id="{A79612D0-3F77-2C0F-9810-CDA289E046FE}"/>
                </a:ext>
              </a:extLst>
            </p:cNvPr>
            <p:cNvSpPr/>
            <p:nvPr/>
          </p:nvSpPr>
          <p:spPr>
            <a:xfrm>
              <a:off x="7796916" y="4988469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157,256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5" name="모서리가 둥근 직사각형 104">
              <a:extLst>
                <a:ext uri="{FF2B5EF4-FFF2-40B4-BE49-F238E27FC236}">
                  <a16:creationId xmlns:a16="http://schemas.microsoft.com/office/drawing/2014/main" id="{F95837D9-0B4E-A7C7-2A05-7FE5009E92CE}"/>
                </a:ext>
              </a:extLst>
            </p:cNvPr>
            <p:cNvSpPr/>
            <p:nvPr/>
          </p:nvSpPr>
          <p:spPr>
            <a:xfrm>
              <a:off x="9013596" y="4983442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8.4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6" name="모서리가 둥근 직사각형 105">
              <a:extLst>
                <a:ext uri="{FF2B5EF4-FFF2-40B4-BE49-F238E27FC236}">
                  <a16:creationId xmlns:a16="http://schemas.microsoft.com/office/drawing/2014/main" id="{C3A539A0-C8E3-A7CD-8A28-E80056D01012}"/>
                </a:ext>
              </a:extLst>
            </p:cNvPr>
            <p:cNvSpPr/>
            <p:nvPr/>
          </p:nvSpPr>
          <p:spPr>
            <a:xfrm>
              <a:off x="6580236" y="5326586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10,035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7" name="모서리가 둥근 직사각형 106">
              <a:extLst>
                <a:ext uri="{FF2B5EF4-FFF2-40B4-BE49-F238E27FC236}">
                  <a16:creationId xmlns:a16="http://schemas.microsoft.com/office/drawing/2014/main" id="{A70CA4AE-4E82-2FB3-5D70-FB68487BAF1F}"/>
                </a:ext>
              </a:extLst>
            </p:cNvPr>
            <p:cNvSpPr/>
            <p:nvPr/>
          </p:nvSpPr>
          <p:spPr>
            <a:xfrm>
              <a:off x="7796916" y="5326586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460,251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8" name="모서리가 둥근 직사각형 107">
              <a:extLst>
                <a:ext uri="{FF2B5EF4-FFF2-40B4-BE49-F238E27FC236}">
                  <a16:creationId xmlns:a16="http://schemas.microsoft.com/office/drawing/2014/main" id="{6C2E39C9-CBD8-33EB-D4A0-7598785BEFE5}"/>
                </a:ext>
              </a:extLst>
            </p:cNvPr>
            <p:cNvSpPr/>
            <p:nvPr/>
          </p:nvSpPr>
          <p:spPr>
            <a:xfrm>
              <a:off x="9013596" y="5321559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7.5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109" name="모서리가 둥근 직사각형 108">
            <a:extLst>
              <a:ext uri="{FF2B5EF4-FFF2-40B4-BE49-F238E27FC236}">
                <a16:creationId xmlns:a16="http://schemas.microsoft.com/office/drawing/2014/main" id="{DECFCB54-336A-CDCF-C95A-4B5EB8A9176C}"/>
              </a:ext>
            </a:extLst>
          </p:cNvPr>
          <p:cNvSpPr/>
          <p:nvPr/>
        </p:nvSpPr>
        <p:spPr>
          <a:xfrm>
            <a:off x="5482785" y="2538428"/>
            <a:ext cx="756140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시군</a:t>
            </a:r>
          </a:p>
        </p:txBody>
      </p:sp>
      <p:sp>
        <p:nvSpPr>
          <p:cNvPr id="110" name="모서리가 둥근 직사각형 109">
            <a:extLst>
              <a:ext uri="{FF2B5EF4-FFF2-40B4-BE49-F238E27FC236}">
                <a16:creationId xmlns:a16="http://schemas.microsoft.com/office/drawing/2014/main" id="{7B16B2B8-6933-3472-E936-0127348871DB}"/>
              </a:ext>
            </a:extLst>
          </p:cNvPr>
          <p:cNvSpPr/>
          <p:nvPr/>
        </p:nvSpPr>
        <p:spPr>
          <a:xfrm>
            <a:off x="5482785" y="2879377"/>
            <a:ext cx="756140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가평군</a:t>
            </a: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24ACFF91-7BB0-1C12-B34A-C1727173277E}"/>
              </a:ext>
            </a:extLst>
          </p:cNvPr>
          <p:cNvSpPr/>
          <p:nvPr/>
        </p:nvSpPr>
        <p:spPr>
          <a:xfrm>
            <a:off x="5482785" y="3223921"/>
            <a:ext cx="756140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양평군</a:t>
            </a:r>
          </a:p>
        </p:txBody>
      </p: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07FDC9F2-71D0-151C-BA08-6AAD3F57AF71}"/>
              </a:ext>
            </a:extLst>
          </p:cNvPr>
          <p:cNvSpPr/>
          <p:nvPr/>
        </p:nvSpPr>
        <p:spPr>
          <a:xfrm>
            <a:off x="5482785" y="3572524"/>
            <a:ext cx="756140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연천군</a:t>
            </a:r>
          </a:p>
        </p:txBody>
      </p: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4B11E99F-7AD1-602F-9CAC-BC0DE62B02EA}"/>
              </a:ext>
            </a:extLst>
          </p:cNvPr>
          <p:cNvSpPr/>
          <p:nvPr/>
        </p:nvSpPr>
        <p:spPr>
          <a:xfrm>
            <a:off x="5482785" y="3910498"/>
            <a:ext cx="756140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성남시</a:t>
            </a:r>
          </a:p>
        </p:txBody>
      </p:sp>
      <p:sp>
        <p:nvSpPr>
          <p:cNvPr id="114" name="모서리가 둥근 직사각형 113">
            <a:extLst>
              <a:ext uri="{FF2B5EF4-FFF2-40B4-BE49-F238E27FC236}">
                <a16:creationId xmlns:a16="http://schemas.microsoft.com/office/drawing/2014/main" id="{C24C6CFF-6A9B-20AE-2CEE-0E026B3015F3}"/>
              </a:ext>
            </a:extLst>
          </p:cNvPr>
          <p:cNvSpPr/>
          <p:nvPr/>
        </p:nvSpPr>
        <p:spPr>
          <a:xfrm>
            <a:off x="5482785" y="4256175"/>
            <a:ext cx="756140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포천시</a:t>
            </a:r>
          </a:p>
        </p:txBody>
      </p:sp>
      <p:sp>
        <p:nvSpPr>
          <p:cNvPr id="115" name="모서리가 둥근 직사각형 114">
            <a:extLst>
              <a:ext uri="{FF2B5EF4-FFF2-40B4-BE49-F238E27FC236}">
                <a16:creationId xmlns:a16="http://schemas.microsoft.com/office/drawing/2014/main" id="{260A0FCB-9DBC-7861-AAAD-85ABC345A465}"/>
              </a:ext>
            </a:extLst>
          </p:cNvPr>
          <p:cNvSpPr/>
          <p:nvPr/>
        </p:nvSpPr>
        <p:spPr>
          <a:xfrm>
            <a:off x="5482785" y="4594329"/>
            <a:ext cx="756140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고양시</a:t>
            </a:r>
          </a:p>
        </p:txBody>
      </p:sp>
      <p:sp>
        <p:nvSpPr>
          <p:cNvPr id="116" name="모서리가 둥근 직사각형 115">
            <a:extLst>
              <a:ext uri="{FF2B5EF4-FFF2-40B4-BE49-F238E27FC236}">
                <a16:creationId xmlns:a16="http://schemas.microsoft.com/office/drawing/2014/main" id="{B7E37F22-B339-3467-4CAD-6B28D415CBA1}"/>
              </a:ext>
            </a:extLst>
          </p:cNvPr>
          <p:cNvSpPr/>
          <p:nvPr/>
        </p:nvSpPr>
        <p:spPr>
          <a:xfrm>
            <a:off x="5482785" y="4932446"/>
            <a:ext cx="756140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용인시</a:t>
            </a:r>
          </a:p>
        </p:txBody>
      </p:sp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5A1CCEF6-AC66-A14D-DB18-0C68CDD17CE4}"/>
              </a:ext>
            </a:extLst>
          </p:cNvPr>
          <p:cNvSpPr/>
          <p:nvPr/>
        </p:nvSpPr>
        <p:spPr>
          <a:xfrm>
            <a:off x="6274873" y="2538428"/>
            <a:ext cx="584397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랭킹</a:t>
            </a:r>
          </a:p>
        </p:txBody>
      </p:sp>
      <p:sp>
        <p:nvSpPr>
          <p:cNvPr id="118" name="모서리가 둥근 직사각형 117">
            <a:extLst>
              <a:ext uri="{FF2B5EF4-FFF2-40B4-BE49-F238E27FC236}">
                <a16:creationId xmlns:a16="http://schemas.microsoft.com/office/drawing/2014/main" id="{4732C44F-5FC8-C8AF-D944-A995C597C5BD}"/>
              </a:ext>
            </a:extLst>
          </p:cNvPr>
          <p:cNvSpPr/>
          <p:nvPr/>
        </p:nvSpPr>
        <p:spPr>
          <a:xfrm>
            <a:off x="6274873" y="2879377"/>
            <a:ext cx="584397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81.7</a:t>
            </a:r>
            <a:endParaRPr kumimoji="1" lang="ko-KR" altLang="en-US" sz="7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19" name="모서리가 둥근 직사각형 118">
            <a:extLst>
              <a:ext uri="{FF2B5EF4-FFF2-40B4-BE49-F238E27FC236}">
                <a16:creationId xmlns:a16="http://schemas.microsoft.com/office/drawing/2014/main" id="{AC585D11-62C6-A8BA-4F21-7B45ACDC2364}"/>
              </a:ext>
            </a:extLst>
          </p:cNvPr>
          <p:cNvSpPr/>
          <p:nvPr/>
        </p:nvSpPr>
        <p:spPr>
          <a:xfrm>
            <a:off x="6274873" y="3223921"/>
            <a:ext cx="584397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80.0</a:t>
            </a:r>
            <a:endParaRPr kumimoji="1" lang="ko-KR" altLang="en-US" sz="7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0" name="모서리가 둥근 직사각형 119">
            <a:extLst>
              <a:ext uri="{FF2B5EF4-FFF2-40B4-BE49-F238E27FC236}">
                <a16:creationId xmlns:a16="http://schemas.microsoft.com/office/drawing/2014/main" id="{EEBB9087-33E5-AAF3-B250-B9F88F32A921}"/>
              </a:ext>
            </a:extLst>
          </p:cNvPr>
          <p:cNvSpPr/>
          <p:nvPr/>
        </p:nvSpPr>
        <p:spPr>
          <a:xfrm>
            <a:off x="6274873" y="3572524"/>
            <a:ext cx="584397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76.7</a:t>
            </a:r>
            <a:endParaRPr kumimoji="1" lang="ko-KR" altLang="en-US" sz="7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1" name="모서리가 둥근 직사각형 120">
            <a:extLst>
              <a:ext uri="{FF2B5EF4-FFF2-40B4-BE49-F238E27FC236}">
                <a16:creationId xmlns:a16="http://schemas.microsoft.com/office/drawing/2014/main" id="{6779B309-69A6-940D-4AC1-BED3FA906CF3}"/>
              </a:ext>
            </a:extLst>
          </p:cNvPr>
          <p:cNvSpPr/>
          <p:nvPr/>
        </p:nvSpPr>
        <p:spPr>
          <a:xfrm>
            <a:off x="6274873" y="3910498"/>
            <a:ext cx="584397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71.7</a:t>
            </a:r>
            <a:endParaRPr kumimoji="1" lang="ko-KR" altLang="en-US" sz="7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2" name="모서리가 둥근 직사각형 121">
            <a:extLst>
              <a:ext uri="{FF2B5EF4-FFF2-40B4-BE49-F238E27FC236}">
                <a16:creationId xmlns:a16="http://schemas.microsoft.com/office/drawing/2014/main" id="{C391B4F3-301F-207D-A010-32C99DDAB863}"/>
              </a:ext>
            </a:extLst>
          </p:cNvPr>
          <p:cNvSpPr/>
          <p:nvPr/>
        </p:nvSpPr>
        <p:spPr>
          <a:xfrm>
            <a:off x="6274873" y="4256175"/>
            <a:ext cx="584397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71.7</a:t>
            </a:r>
            <a:endParaRPr kumimoji="1" lang="ko-KR" altLang="en-US" sz="7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3" name="모서리가 둥근 직사각형 122">
            <a:extLst>
              <a:ext uri="{FF2B5EF4-FFF2-40B4-BE49-F238E27FC236}">
                <a16:creationId xmlns:a16="http://schemas.microsoft.com/office/drawing/2014/main" id="{2D5864E8-5A1D-8DFC-9EAE-D5CBA6453797}"/>
              </a:ext>
            </a:extLst>
          </p:cNvPr>
          <p:cNvSpPr/>
          <p:nvPr/>
        </p:nvSpPr>
        <p:spPr>
          <a:xfrm>
            <a:off x="6274873" y="4594329"/>
            <a:ext cx="584397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70.0</a:t>
            </a:r>
            <a:endParaRPr kumimoji="1" lang="ko-KR" altLang="en-US" sz="7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D95C8F96-20F8-00D3-F617-066AC794F6D1}"/>
              </a:ext>
            </a:extLst>
          </p:cNvPr>
          <p:cNvSpPr/>
          <p:nvPr/>
        </p:nvSpPr>
        <p:spPr>
          <a:xfrm>
            <a:off x="6274873" y="4932446"/>
            <a:ext cx="584397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68.3</a:t>
            </a:r>
            <a:endParaRPr kumimoji="1" lang="ko-KR" altLang="en-US" sz="7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408E1436-133E-0F84-2119-36EEFAB9FFDB}"/>
              </a:ext>
            </a:extLst>
          </p:cNvPr>
          <p:cNvSpPr/>
          <p:nvPr/>
        </p:nvSpPr>
        <p:spPr>
          <a:xfrm>
            <a:off x="4898365" y="2874027"/>
            <a:ext cx="5251009" cy="262938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6" name="모서리가 둥근 직사각형 125">
            <a:extLst>
              <a:ext uri="{FF2B5EF4-FFF2-40B4-BE49-F238E27FC236}">
                <a16:creationId xmlns:a16="http://schemas.microsoft.com/office/drawing/2014/main" id="{F0E41E17-ED0A-360F-5453-C05A3F1C8321}"/>
              </a:ext>
            </a:extLst>
          </p:cNvPr>
          <p:cNvSpPr/>
          <p:nvPr/>
        </p:nvSpPr>
        <p:spPr>
          <a:xfrm>
            <a:off x="4898365" y="3218114"/>
            <a:ext cx="5251009" cy="262938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7" name="모서리가 둥근 직사각형 126">
            <a:extLst>
              <a:ext uri="{FF2B5EF4-FFF2-40B4-BE49-F238E27FC236}">
                <a16:creationId xmlns:a16="http://schemas.microsoft.com/office/drawing/2014/main" id="{DAB2A8D2-9BEA-88E5-A962-78B4BE3696E6}"/>
              </a:ext>
            </a:extLst>
          </p:cNvPr>
          <p:cNvSpPr/>
          <p:nvPr/>
        </p:nvSpPr>
        <p:spPr>
          <a:xfrm>
            <a:off x="4898365" y="3562201"/>
            <a:ext cx="5251009" cy="262938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B2B925EB-163E-181F-1DE9-E5C885B3C76C}"/>
              </a:ext>
            </a:extLst>
          </p:cNvPr>
          <p:cNvSpPr/>
          <p:nvPr/>
        </p:nvSpPr>
        <p:spPr>
          <a:xfrm>
            <a:off x="4898364" y="3906288"/>
            <a:ext cx="5251009" cy="262938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9" name="모서리가 둥근 직사각형 128">
            <a:extLst>
              <a:ext uri="{FF2B5EF4-FFF2-40B4-BE49-F238E27FC236}">
                <a16:creationId xmlns:a16="http://schemas.microsoft.com/office/drawing/2014/main" id="{F429F862-1D5F-6FD8-0A4B-A499354A74BA}"/>
              </a:ext>
            </a:extLst>
          </p:cNvPr>
          <p:cNvSpPr/>
          <p:nvPr/>
        </p:nvSpPr>
        <p:spPr>
          <a:xfrm>
            <a:off x="4898364" y="4250375"/>
            <a:ext cx="5251009" cy="262938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0" name="모서리가 둥근 직사각형 129">
            <a:extLst>
              <a:ext uri="{FF2B5EF4-FFF2-40B4-BE49-F238E27FC236}">
                <a16:creationId xmlns:a16="http://schemas.microsoft.com/office/drawing/2014/main" id="{595033BF-12EC-B9B8-151F-DE53D36468C7}"/>
              </a:ext>
            </a:extLst>
          </p:cNvPr>
          <p:cNvSpPr/>
          <p:nvPr/>
        </p:nvSpPr>
        <p:spPr>
          <a:xfrm>
            <a:off x="4898363" y="4594462"/>
            <a:ext cx="5251009" cy="262938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1" name="모서리가 둥근 직사각형 130">
            <a:extLst>
              <a:ext uri="{FF2B5EF4-FFF2-40B4-BE49-F238E27FC236}">
                <a16:creationId xmlns:a16="http://schemas.microsoft.com/office/drawing/2014/main" id="{14CA7560-EDDB-7441-0646-190111CA342A}"/>
              </a:ext>
            </a:extLst>
          </p:cNvPr>
          <p:cNvSpPr/>
          <p:nvPr/>
        </p:nvSpPr>
        <p:spPr>
          <a:xfrm>
            <a:off x="4898363" y="4938550"/>
            <a:ext cx="5251009" cy="262938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2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 flipH="1">
            <a:off x="9942507" y="1743200"/>
            <a:ext cx="1821601" cy="510033"/>
          </a:xfrm>
          <a:prstGeom prst="wedgeRoundRectCallout">
            <a:avLst>
              <a:gd name="adj1" fmla="val 83523"/>
              <a:gd name="adj2" fmla="val 60915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소개 글과 현황 표 사이에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차트 표시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56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Pretendard" panose="02000503000000020004" pitchFamily="2" charset="-127"/>
            <a:ea typeface="Pretendard" panose="02000503000000020004" pitchFamily="2" charset="-127"/>
            <a:cs typeface="Pretendard" panose="02000503000000020004" pitchFamily="2" charset="-127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564</Words>
  <Application>Microsoft Office PowerPoint</Application>
  <PresentationFormat>와이드스크린</PresentationFormat>
  <Paragraphs>255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Pretendard</vt:lpstr>
      <vt:lpstr>Pretendard Light</vt:lpstr>
      <vt:lpstr>Pretendard Medium</vt:lpstr>
      <vt:lpstr>Pretendard SemiBold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올포랜드</dc:creator>
  <cp:lastModifiedBy>전 승호</cp:lastModifiedBy>
  <cp:revision>53</cp:revision>
  <dcterms:created xsi:type="dcterms:W3CDTF">2025-01-07T09:45:59Z</dcterms:created>
  <dcterms:modified xsi:type="dcterms:W3CDTF">2025-01-13T05:29:55Z</dcterms:modified>
</cp:coreProperties>
</file>