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9F172-E050-6103-7542-99253F59E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738C3E-CA12-9AB6-EC55-7FB304250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CCBE5-1013-DA5E-F926-C4F59B91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35B34-718C-4C73-CF0B-8A865505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29695-3A0B-FBA5-4884-E11B1DF8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6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7C450-77EA-9395-0874-D3ED6EF1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51BBCD-2AB8-371C-DC88-890F40A6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BECCB-0AA7-758E-EF5D-7023DC9C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7B51-0152-5656-97A6-92CE8DD9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16FA5-9A80-496A-810B-CD16CF1B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0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23EED2-B81E-D305-8DA0-E74FA7B9E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34DFF-6BA3-5C11-9EA2-C5A79972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DA85E-6CCD-E256-6459-57B93054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11CE8-B8E2-EB49-39A1-FCEB402A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B0C39-EDF4-939C-74B3-01E1FA86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35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1AA09-BAF8-CF29-C679-C767AD63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39D25-B614-73B2-CE3E-C58CBF67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7AD18-98C5-675D-8677-BD179AF3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26FB1-D98C-8A7D-9E68-53EC4E74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BC8B2-BF45-6A6A-2DD3-D432EE6C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0EF96-CEB2-890C-CB9D-AE3028F8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FDC37-2D26-3FD2-A512-70AF450D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35C24-BFF6-0C47-B9B1-9CF26858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902B8-C337-C33D-46A6-B319F22A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E7F4D-02A4-CC2E-D2D7-A7CB32C1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8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D8C5-43A1-E7F9-CD64-FC3E457B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80940-A2F6-A318-BF74-CD2FAEE7C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BB8780-1375-CDBE-BB41-AC5CED16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378B3-9B9E-0C22-F156-C005C536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3A258-D431-0A51-A129-728189DA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4FEEF-363D-BC57-6B86-A12B9F1D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4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5243-77E4-F944-0890-6F88DF40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31F04-60D8-60E2-C2B3-8DA56794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A6B74-ABCC-5CF4-D2BD-4B775CA45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3B6D93-93A3-E296-FD63-5BECF948E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4811B-154C-62B9-B5B5-9FE28584D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AED3F1-5A6D-E2EC-3279-6917BAB3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4BF9F3-1F53-0AED-0CE2-67D0EDE7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F66085-DD72-8F40-D4F0-332AE5CA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D4B2-207F-A2CD-3BF1-DFDCF06E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E4466-24A0-B380-E25E-FB5A9E5A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0F21C-3170-EDDE-8790-72811A74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63B565-B370-9598-0AAF-04D80573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8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23CE0-1AD0-2645-F50F-4271A5BC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1EC7D-DA0A-6500-B74D-0547775E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D18EF-2F10-E249-04DF-FC624ED1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5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DB0B7-9175-8E3F-ADBF-2266D846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191A3-3308-EF88-52F8-184AD016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9DB407-9FE2-4AD1-48D6-7EEF9D8CE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29A2C-BDCB-9A2F-088A-59071E0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EDEB5-8E97-6E77-A956-5582B49D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8B5F7-B0E8-93BD-63B7-820C62AA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6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ADCCC-F2CE-4DEB-17E2-D8A72367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22FB52-6470-5743-2D78-7B25A59C2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2B3F3-ABD8-342F-E841-EE5606B65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167FB-7019-15BA-31AD-526C25B5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BB9EB-F4FA-1D24-40CB-EB5EBCE3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15EB43-2381-F4BC-3C6E-77777362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8C649-C4F6-D9B0-0B85-A440A67B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75392-94B0-EA94-C682-BF433CE45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F3E72-9906-97DA-547D-7D2940E63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8EE3C-14A2-4B82-B1C3-8DFFBC02A224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14203-98CD-C72C-7B28-7B4B37B30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B43585-7B7B-F973-665F-A81388C31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52361-00A6-41B4-ABC0-265FC697A5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9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79C5DE-87AB-B358-04A1-E4FF57F9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96" y="3025739"/>
            <a:ext cx="5792008" cy="514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37BAE-12DB-9DCE-3A1F-635F1AE8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164" y="3695556"/>
            <a:ext cx="6249272" cy="20576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82D917-67D6-9FBD-51C3-D0CAC090BB5A}"/>
              </a:ext>
            </a:extLst>
          </p:cNvPr>
          <p:cNvSpPr/>
          <p:nvPr/>
        </p:nvSpPr>
        <p:spPr>
          <a:xfrm>
            <a:off x="607617" y="370980"/>
            <a:ext cx="10737715" cy="35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Title: Derivation of GIS-based approach supply curve of PV : 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study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of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Gyeonggi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Province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4DEF2-A4FB-60A2-93AD-CCEB6F3DB2B6}"/>
              </a:ext>
            </a:extLst>
          </p:cNvPr>
          <p:cNvSpPr/>
          <p:nvPr/>
        </p:nvSpPr>
        <p:spPr>
          <a:xfrm>
            <a:off x="607618" y="1228545"/>
            <a:ext cx="11082732" cy="11633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가지 유형별 개별 </a:t>
            </a:r>
            <a:r>
              <a:rPr lang="ko-KR" altLang="en-US" dirty="0" err="1">
                <a:solidFill>
                  <a:schemeClr val="tx1"/>
                </a:solidFill>
              </a:rPr>
              <a:t>폴리곤에</a:t>
            </a:r>
            <a:r>
              <a:rPr lang="ko-KR" altLang="en-US" dirty="0">
                <a:solidFill>
                  <a:schemeClr val="tx1"/>
                </a:solidFill>
              </a:rPr>
              <a:t> 대한 면적 필요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인접한 </a:t>
            </a:r>
            <a:r>
              <a:rPr lang="ko-KR" altLang="en-US" dirty="0" err="1">
                <a:solidFill>
                  <a:schemeClr val="tx1"/>
                </a:solidFill>
              </a:rPr>
              <a:t>폴리곤에</a:t>
            </a:r>
            <a:r>
              <a:rPr lang="ko-KR" altLang="en-US" dirty="0">
                <a:solidFill>
                  <a:schemeClr val="tx1"/>
                </a:solidFill>
              </a:rPr>
              <a:t> 대해서는 묶어서 주셨으면 좋겠음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모든 유형에 대해 개별 </a:t>
            </a:r>
            <a:r>
              <a:rPr lang="ko-KR" altLang="en-US" dirty="0" err="1">
                <a:solidFill>
                  <a:schemeClr val="tx1"/>
                </a:solidFill>
              </a:rPr>
              <a:t>폴리곤에</a:t>
            </a:r>
            <a:r>
              <a:rPr lang="ko-KR" altLang="en-US" dirty="0">
                <a:solidFill>
                  <a:schemeClr val="tx1"/>
                </a:solidFill>
              </a:rPr>
              <a:t> 대해 발전원가를 계산해서 차례대로 줄을 세우면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공급곡선이 도출됨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23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A1171F-C193-DCDE-CF61-A0A9908B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76" y="1057318"/>
            <a:ext cx="8897924" cy="52468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3BAA05-8AA0-6939-697F-7CE96C58E05E}"/>
              </a:ext>
            </a:extLst>
          </p:cNvPr>
          <p:cNvSpPr/>
          <p:nvPr/>
        </p:nvSpPr>
        <p:spPr>
          <a:xfrm>
            <a:off x="3496868" y="561480"/>
            <a:ext cx="4808932" cy="35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태양광 발전원가</a:t>
            </a:r>
            <a:r>
              <a:rPr lang="en-US" altLang="ko-KR" dirty="0">
                <a:solidFill>
                  <a:schemeClr val="tx1"/>
                </a:solidFill>
              </a:rPr>
              <a:t>(LCOE)</a:t>
            </a:r>
            <a:r>
              <a:rPr lang="ko-KR" altLang="en-US" dirty="0">
                <a:solidFill>
                  <a:schemeClr val="tx1"/>
                </a:solidFill>
              </a:rPr>
              <a:t>산정을 위한 전제조건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6EB2BB-1BA2-400D-B61E-3150C61BA1C8}"/>
              </a:ext>
            </a:extLst>
          </p:cNvPr>
          <p:cNvSpPr/>
          <p:nvPr/>
        </p:nvSpPr>
        <p:spPr>
          <a:xfrm>
            <a:off x="5631168" y="6304138"/>
            <a:ext cx="4808932" cy="35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출처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에너지경제연구원 </a:t>
            </a:r>
            <a:r>
              <a:rPr lang="en-US" altLang="ko-KR" dirty="0">
                <a:solidFill>
                  <a:schemeClr val="tx1"/>
                </a:solidFill>
              </a:rPr>
              <a:t>(2021, 2023)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54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79C5DE-87AB-B358-04A1-E4FF57F9C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46" y="920871"/>
            <a:ext cx="5792008" cy="514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437BAE-12DB-9DCE-3A1F-635F1AE8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46" y="1539237"/>
            <a:ext cx="6249272" cy="205768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A82D917-67D6-9FBD-51C3-D0CAC090BB5A}"/>
              </a:ext>
            </a:extLst>
          </p:cNvPr>
          <p:cNvSpPr/>
          <p:nvPr/>
        </p:nvSpPr>
        <p:spPr>
          <a:xfrm>
            <a:off x="607618" y="370980"/>
            <a:ext cx="5792008" cy="35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화성동탄물류단지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화성시 </a:t>
            </a:r>
            <a:r>
              <a:rPr lang="ko-KR" altLang="en-US" dirty="0" err="1">
                <a:solidFill>
                  <a:schemeClr val="tx1"/>
                </a:solidFill>
              </a:rPr>
              <a:t>동탄물류로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48) </a:t>
            </a:r>
            <a:r>
              <a:rPr lang="ko-KR" altLang="en-US" dirty="0">
                <a:solidFill>
                  <a:schemeClr val="tx1"/>
                </a:solidFill>
              </a:rPr>
              <a:t>분석사례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58C20C-5A3D-8B5D-06AE-2606186CB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46" y="4403567"/>
            <a:ext cx="5258534" cy="2267266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3B7DA3A-1FE4-4703-D795-E3F852773B90}"/>
              </a:ext>
            </a:extLst>
          </p:cNvPr>
          <p:cNvSpPr/>
          <p:nvPr/>
        </p:nvSpPr>
        <p:spPr>
          <a:xfrm>
            <a:off x="3154322" y="3715648"/>
            <a:ext cx="484632" cy="5371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82D917-67D6-9FBD-51C3-D0CAC090BB5A}"/>
              </a:ext>
            </a:extLst>
          </p:cNvPr>
          <p:cNvSpPr/>
          <p:nvPr/>
        </p:nvSpPr>
        <p:spPr>
          <a:xfrm>
            <a:off x="607618" y="370980"/>
            <a:ext cx="6498032" cy="35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</a:t>
            </a:r>
            <a:r>
              <a:rPr lang="ko-KR" altLang="en-US" dirty="0" err="1">
                <a:solidFill>
                  <a:schemeClr val="tx1"/>
                </a:solidFill>
              </a:rPr>
              <a:t>폴리곤에</a:t>
            </a:r>
            <a:r>
              <a:rPr lang="ko-KR" altLang="en-US" dirty="0">
                <a:solidFill>
                  <a:schemeClr val="tx1"/>
                </a:solidFill>
              </a:rPr>
              <a:t> 대해 발전원가</a:t>
            </a:r>
            <a:r>
              <a:rPr lang="en-US" altLang="ko-KR" dirty="0">
                <a:solidFill>
                  <a:schemeClr val="tx1"/>
                </a:solidFill>
              </a:rPr>
              <a:t>(LCOE)</a:t>
            </a:r>
            <a:r>
              <a:rPr lang="ko-KR" altLang="en-US" dirty="0">
                <a:solidFill>
                  <a:schemeClr val="tx1"/>
                </a:solidFill>
              </a:rPr>
              <a:t>를 계산해서 줄을 세우면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5BB6F5-F67F-F428-7C0B-D8E388075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18" y="948814"/>
            <a:ext cx="4426102" cy="56234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F73BEE2-D7EF-6433-6953-FBFE2A5BBAD5}"/>
              </a:ext>
            </a:extLst>
          </p:cNvPr>
          <p:cNvSpPr/>
          <p:nvPr/>
        </p:nvSpPr>
        <p:spPr>
          <a:xfrm>
            <a:off x="5033720" y="5909186"/>
            <a:ext cx="3145232" cy="35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Neupane et al. (2022)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ABE662-8D0C-D704-913A-1E61CD43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0" y="1320799"/>
            <a:ext cx="6096000" cy="22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1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A82D917-67D6-9FBD-51C3-D0CAC090BB5A}"/>
              </a:ext>
            </a:extLst>
          </p:cNvPr>
          <p:cNvSpPr/>
          <p:nvPr/>
        </p:nvSpPr>
        <p:spPr>
          <a:xfrm>
            <a:off x="607618" y="370980"/>
            <a:ext cx="6498032" cy="352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 </a:t>
            </a:r>
            <a:r>
              <a:rPr lang="ko-KR" altLang="en-US" dirty="0" err="1">
                <a:solidFill>
                  <a:schemeClr val="tx1"/>
                </a:solidFill>
              </a:rPr>
              <a:t>폴리곤에</a:t>
            </a:r>
            <a:r>
              <a:rPr lang="ko-KR" altLang="en-US" dirty="0">
                <a:solidFill>
                  <a:schemeClr val="tx1"/>
                </a:solidFill>
              </a:rPr>
              <a:t> 대해 발전원가</a:t>
            </a:r>
            <a:r>
              <a:rPr lang="en-US" altLang="ko-KR" dirty="0">
                <a:solidFill>
                  <a:schemeClr val="tx1"/>
                </a:solidFill>
              </a:rPr>
              <a:t>(LCOE)</a:t>
            </a:r>
            <a:r>
              <a:rPr lang="ko-KR" altLang="en-US" dirty="0">
                <a:solidFill>
                  <a:schemeClr val="tx1"/>
                </a:solidFill>
              </a:rPr>
              <a:t>를 계산해서 줄을 세우면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AFCFA07-17A5-230A-2F16-C4EA7E9D44AA}"/>
              </a:ext>
            </a:extLst>
          </p:cNvPr>
          <p:cNvCxnSpPr>
            <a:cxnSpLocks/>
          </p:cNvCxnSpPr>
          <p:nvPr/>
        </p:nvCxnSpPr>
        <p:spPr>
          <a:xfrm flipV="1">
            <a:off x="1625600" y="1320800"/>
            <a:ext cx="0" cy="4349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0EE58C-1298-46D8-1637-AC2FE20E497F}"/>
              </a:ext>
            </a:extLst>
          </p:cNvPr>
          <p:cNvCxnSpPr>
            <a:cxnSpLocks/>
          </p:cNvCxnSpPr>
          <p:nvPr/>
        </p:nvCxnSpPr>
        <p:spPr>
          <a:xfrm rot="5400000" flipV="1">
            <a:off x="5226500" y="2067375"/>
            <a:ext cx="0" cy="720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39B97B-4C03-CC0F-BA22-1D74EDDE5945}"/>
              </a:ext>
            </a:extLst>
          </p:cNvPr>
          <p:cNvSpPr/>
          <p:nvPr/>
        </p:nvSpPr>
        <p:spPr>
          <a:xfrm>
            <a:off x="1637400" y="4737629"/>
            <a:ext cx="1905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3D1014-BAD0-1694-E626-7A6DE0684B21}"/>
              </a:ext>
            </a:extLst>
          </p:cNvPr>
          <p:cNvSpPr/>
          <p:nvPr/>
        </p:nvSpPr>
        <p:spPr>
          <a:xfrm>
            <a:off x="1832449" y="4464579"/>
            <a:ext cx="1317200" cy="118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83BD5-CCD0-9E92-F082-BAB229AB4158}"/>
              </a:ext>
            </a:extLst>
          </p:cNvPr>
          <p:cNvSpPr/>
          <p:nvPr/>
        </p:nvSpPr>
        <p:spPr>
          <a:xfrm>
            <a:off x="3155999" y="4210579"/>
            <a:ext cx="304749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BF8EDD-1392-22D8-0CA2-F508095B69DC}"/>
              </a:ext>
            </a:extLst>
          </p:cNvPr>
          <p:cNvSpPr txBox="1"/>
          <p:nvPr/>
        </p:nvSpPr>
        <p:spPr>
          <a:xfrm>
            <a:off x="528002" y="1237734"/>
            <a:ext cx="104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</a:t>
            </a:r>
            <a:r>
              <a:rPr lang="en-US" altLang="ko-KR" dirty="0"/>
              <a:t>/kWh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AB8B5-D2A3-70F3-B150-D051A4960796}"/>
              </a:ext>
            </a:extLst>
          </p:cNvPr>
          <p:cNvSpPr/>
          <p:nvPr/>
        </p:nvSpPr>
        <p:spPr>
          <a:xfrm>
            <a:off x="3467098" y="3793066"/>
            <a:ext cx="488952" cy="1859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C7C241-9533-28D8-20F8-E9C86B5CDAD2}"/>
              </a:ext>
            </a:extLst>
          </p:cNvPr>
          <p:cNvSpPr/>
          <p:nvPr/>
        </p:nvSpPr>
        <p:spPr>
          <a:xfrm>
            <a:off x="3961448" y="3085041"/>
            <a:ext cx="1944051" cy="256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A00125-ED59-DCFF-C53D-F8F778AFE40B}"/>
              </a:ext>
            </a:extLst>
          </p:cNvPr>
          <p:cNvSpPr txBox="1"/>
          <p:nvPr/>
        </p:nvSpPr>
        <p:spPr>
          <a:xfrm>
            <a:off x="8548159" y="5758934"/>
            <a:ext cx="104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kWh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C33389-C6B6-EE92-3253-9CCF3D8EA5EA}"/>
              </a:ext>
            </a:extLst>
          </p:cNvPr>
          <p:cNvSpPr txBox="1"/>
          <p:nvPr/>
        </p:nvSpPr>
        <p:spPr>
          <a:xfrm>
            <a:off x="1531934" y="4701979"/>
            <a:ext cx="317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농지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E3096B-E202-8313-8563-F6B4ABFAF312}"/>
              </a:ext>
            </a:extLst>
          </p:cNvPr>
          <p:cNvSpPr txBox="1"/>
          <p:nvPr/>
        </p:nvSpPr>
        <p:spPr>
          <a:xfrm>
            <a:off x="4597070" y="4014138"/>
            <a:ext cx="317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농지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639DA-1DC8-4D08-C175-89A9C4895F81}"/>
              </a:ext>
            </a:extLst>
          </p:cNvPr>
          <p:cNvSpPr txBox="1"/>
          <p:nvPr/>
        </p:nvSpPr>
        <p:spPr>
          <a:xfrm>
            <a:off x="3519658" y="4210579"/>
            <a:ext cx="317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산지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F4C5FF-1A26-06B3-C1DE-9B171D7142F4}"/>
              </a:ext>
            </a:extLst>
          </p:cNvPr>
          <p:cNvSpPr txBox="1"/>
          <p:nvPr/>
        </p:nvSpPr>
        <p:spPr>
          <a:xfrm>
            <a:off x="2288958" y="4660689"/>
            <a:ext cx="317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산지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3CFB3-38D3-8BA6-E68B-6E348071B10C}"/>
              </a:ext>
            </a:extLst>
          </p:cNvPr>
          <p:cNvSpPr txBox="1"/>
          <p:nvPr/>
        </p:nvSpPr>
        <p:spPr>
          <a:xfrm>
            <a:off x="3118331" y="4165334"/>
            <a:ext cx="317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산업단지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67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116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2</cp:revision>
  <dcterms:created xsi:type="dcterms:W3CDTF">2024-07-22T03:26:41Z</dcterms:created>
  <dcterms:modified xsi:type="dcterms:W3CDTF">2024-07-22T03:53:57Z</dcterms:modified>
</cp:coreProperties>
</file>