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57" r:id="rId5"/>
    <p:sldId id="258" r:id="rId6"/>
    <p:sldId id="259" r:id="rId7"/>
    <p:sldId id="268" r:id="rId8"/>
    <p:sldId id="262" r:id="rId9"/>
    <p:sldId id="263" r:id="rId10"/>
    <p:sldId id="261" r:id="rId11"/>
    <p:sldId id="265" r:id="rId12"/>
    <p:sldId id="267" r:id="rId13"/>
    <p:sldId id="266" r:id="rId14"/>
    <p:sldId id="264" r:id="rId15"/>
    <p:sldId id="269" r:id="rId16"/>
    <p:sldId id="260"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ucinskiadm" initials="p" lastIdx="1" clrIdx="0">
    <p:extLst>
      <p:ext uri="{19B8F6BF-5375-455C-9EA6-DF929625EA0E}">
        <p15:presenceInfo xmlns:p15="http://schemas.microsoft.com/office/powerpoint/2012/main" userId="prucinskiad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660"/>
  </p:normalViewPr>
  <p:slideViewPr>
    <p:cSldViewPr snapToGrid="0">
      <p:cViewPr varScale="1">
        <p:scale>
          <a:sx n="92" d="100"/>
          <a:sy n="92" d="100"/>
        </p:scale>
        <p:origin x="102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6711D-A2E2-4C23-ACB2-B76C113F755F}" type="datetimeFigureOut">
              <a:rPr lang="pl-PL" smtClean="0"/>
              <a:t>11.12.2018</a:t>
            </a:fld>
            <a:endParaRPr lang="pl-PL"/>
          </a:p>
        </p:txBody>
      </p:sp>
      <p:sp>
        <p:nvSpPr>
          <p:cNvPr id="4" name="Symbol zastępczy obrazu slajd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92954B-A013-4F1E-A77E-4CBDAC602202}" type="slidenum">
              <a:rPr lang="pl-PL" smtClean="0"/>
              <a:t>‹#›</a:t>
            </a:fld>
            <a:endParaRPr lang="pl-PL"/>
          </a:p>
        </p:txBody>
      </p:sp>
    </p:spTree>
    <p:extLst>
      <p:ext uri="{BB962C8B-B14F-4D97-AF65-F5344CB8AC3E}">
        <p14:creationId xmlns:p14="http://schemas.microsoft.com/office/powerpoint/2010/main" val="2872848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1</a:t>
            </a:fld>
            <a:endParaRPr lang="pl-PL"/>
          </a:p>
        </p:txBody>
      </p:sp>
    </p:spTree>
    <p:extLst>
      <p:ext uri="{BB962C8B-B14F-4D97-AF65-F5344CB8AC3E}">
        <p14:creationId xmlns:p14="http://schemas.microsoft.com/office/powerpoint/2010/main" val="594272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2</a:t>
            </a:fld>
            <a:endParaRPr lang="pl-PL"/>
          </a:p>
        </p:txBody>
      </p:sp>
    </p:spTree>
    <p:extLst>
      <p:ext uri="{BB962C8B-B14F-4D97-AF65-F5344CB8AC3E}">
        <p14:creationId xmlns:p14="http://schemas.microsoft.com/office/powerpoint/2010/main" val="15069502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3</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92551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4</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842887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5</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04467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6</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746586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8</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166175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txBox="1">
            <a:spLocks noGrp="1"/>
          </p:cNvSpPr>
          <p:nvPr>
            <p:ph type="body" sz="quarter" idx="1"/>
          </p:nvPr>
        </p:nvSpPr>
        <p:spPr/>
        <p:txBody>
          <a:bodyPr/>
          <a:lstStyle/>
          <a:p>
            <a:endParaRPr lang="en-GB" dirty="0"/>
          </a:p>
        </p:txBody>
      </p:sp>
      <p:sp>
        <p:nvSpPr>
          <p:cNvPr id="4" name="Symbol zastępczy numeru slajdu 3"/>
          <p:cNvSpPr txBox="1"/>
          <p:nvPr/>
        </p:nvSpPr>
        <p:spPr>
          <a:xfrm>
            <a:off x="3884608" y="8685208"/>
            <a:ext cx="2971800" cy="457200"/>
          </a:xfrm>
          <a:prstGeom prst="rect">
            <a:avLst/>
          </a:prstGeom>
          <a:noFill/>
          <a:ln>
            <a:noFill/>
          </a:ln>
        </p:spPr>
        <p:txBody>
          <a:bodyPr vert="horz" wrap="square" lIns="91440" tIns="45720" rIns="91440" bIns="45720" anchor="b"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DBC531CF-85F8-4D5B-8D56-A7445B72C90C}" type="slidenum">
              <a:t>9</a:t>
            </a:fld>
            <a:endParaRPr lang="pl-PL" sz="12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09389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1143000" y="685800"/>
            <a:ext cx="4572000" cy="3429000"/>
          </a:xfrm>
        </p:spPr>
      </p:sp>
      <p:sp>
        <p:nvSpPr>
          <p:cNvPr id="3" name="Symbol zastępczy notatek 2"/>
          <p:cNvSpPr>
            <a:spLocks noGrp="1"/>
          </p:cNvSpPr>
          <p:nvPr>
            <p:ph type="body" idx="1"/>
          </p:nvPr>
        </p:nvSpPr>
        <p:spPr/>
        <p:txBody>
          <a:bodyPr/>
          <a:lstStyle/>
          <a:p>
            <a:endParaRPr lang="en-US" dirty="0"/>
          </a:p>
        </p:txBody>
      </p:sp>
      <p:sp>
        <p:nvSpPr>
          <p:cNvPr id="4" name="Symbol zastępczy numeru slajdu 3"/>
          <p:cNvSpPr>
            <a:spLocks noGrp="1"/>
          </p:cNvSpPr>
          <p:nvPr>
            <p:ph type="sldNum" sz="quarter" idx="10"/>
          </p:nvPr>
        </p:nvSpPr>
        <p:spPr/>
        <p:txBody>
          <a:bodyPr/>
          <a:lstStyle/>
          <a:p>
            <a:pPr>
              <a:defRPr/>
            </a:pPr>
            <a:fld id="{062257E6-40DE-4A5B-B004-11665916B7A4}" type="slidenum">
              <a:rPr lang="pl-PL" smtClean="0"/>
              <a:pPr>
                <a:defRPr/>
              </a:pPr>
              <a:t>13</a:t>
            </a:fld>
            <a:endParaRPr lang="pl-PL"/>
          </a:p>
        </p:txBody>
      </p:sp>
    </p:spTree>
    <p:extLst>
      <p:ext uri="{BB962C8B-B14F-4D97-AF65-F5344CB8AC3E}">
        <p14:creationId xmlns:p14="http://schemas.microsoft.com/office/powerpoint/2010/main" val="426028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pl-PL"/>
              <a:t>Kliknij, aby edytować styl</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C5B7669-746F-4B14-9406-6C8D6EFCBCEF}" type="datetimeFigureOut">
              <a:rPr lang="pl-PL" smtClean="0"/>
              <a:t>11.12.2018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866951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C5B7669-746F-4B14-9406-6C8D6EFCBCEF}" type="datetimeFigureOut">
              <a:rPr lang="pl-PL" smtClean="0"/>
              <a:t>11.12.2018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09981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C5B7669-746F-4B14-9406-6C8D6EFCBCEF}" type="datetimeFigureOut">
              <a:rPr lang="pl-PL" smtClean="0"/>
              <a:t>11.12.2018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2936699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First slide">
    <p:spTree>
      <p:nvGrpSpPr>
        <p:cNvPr id="1" name=""/>
        <p:cNvGrpSpPr/>
        <p:nvPr/>
      </p:nvGrpSpPr>
      <p:grpSpPr>
        <a:xfrm>
          <a:off x="0" y="0"/>
          <a:ext cx="0" cy="0"/>
          <a:chOff x="0" y="0"/>
          <a:chExt cx="0" cy="0"/>
        </a:xfrm>
      </p:grpSpPr>
      <p:sp>
        <p:nvSpPr>
          <p:cNvPr id="6" name="Podtytuł 1"/>
          <p:cNvSpPr txBox="1">
            <a:spLocks/>
          </p:cNvSpPr>
          <p:nvPr userDrawn="1"/>
        </p:nvSpPr>
        <p:spPr bwMode="auto">
          <a:xfrm>
            <a:off x="2015716" y="5373216"/>
            <a:ext cx="5112568" cy="720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0" indent="0" algn="ctr" rtl="0" eaLnBrk="0" fontAlgn="base" hangingPunct="0">
              <a:spcBef>
                <a:spcPct val="20000"/>
              </a:spcBef>
              <a:spcAft>
                <a:spcPct val="0"/>
              </a:spcAft>
              <a:buFont typeface="Arial" charset="0"/>
              <a:buNone/>
              <a:defRPr sz="3200" kern="1200">
                <a:solidFill>
                  <a:schemeClr val="tx2"/>
                </a:solidFill>
                <a:effectLst/>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endParaRPr lang="pl-PL" sz="2000" dirty="0">
              <a:solidFill>
                <a:schemeClr val="bg1"/>
              </a:solidFill>
              <a:latin typeface="Calibri Light" panose="020F0302020204030204" pitchFamily="34" charset="0"/>
            </a:endParaRPr>
          </a:p>
        </p:txBody>
      </p:sp>
      <p:pic>
        <p:nvPicPr>
          <p:cNvPr id="4" name="Obraz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379"/>
            <a:ext cx="9144000" cy="6853241"/>
          </a:xfrm>
          <a:prstGeom prst="rect">
            <a:avLst/>
          </a:prstGeom>
        </p:spPr>
      </p:pic>
    </p:spTree>
    <p:extLst>
      <p:ext uri="{BB962C8B-B14F-4D97-AF65-F5344CB8AC3E}">
        <p14:creationId xmlns:p14="http://schemas.microsoft.com/office/powerpoint/2010/main" val="936049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32" name="Prostokąt 31"/>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Tytuł 1"/>
          <p:cNvSpPr>
            <a:spLocks noGrp="1"/>
          </p:cNvSpPr>
          <p:nvPr>
            <p:ph type="title"/>
          </p:nvPr>
        </p:nvSpPr>
        <p:spPr>
          <a:xfrm>
            <a:off x="588816" y="129371"/>
            <a:ext cx="7449688" cy="631857"/>
          </a:xfrm>
        </p:spPr>
        <p:txBody>
          <a:bodyPr anchor="t"/>
          <a:lstStyle>
            <a:lvl1pPr algn="l">
              <a:defRPr sz="2500" b="1" cap="all">
                <a:solidFill>
                  <a:schemeClr val="tx1">
                    <a:lumMod val="75000"/>
                    <a:lumOff val="25000"/>
                  </a:schemeClr>
                </a:solidFill>
              </a:defRPr>
            </a:lvl1pPr>
          </a:lstStyle>
          <a:p>
            <a:r>
              <a:rPr lang="en-US" noProof="0" dirty="0" err="1"/>
              <a:t>Kliknij</a:t>
            </a:r>
            <a:r>
              <a:rPr lang="en-US" noProof="0" dirty="0"/>
              <a:t>, aby </a:t>
            </a:r>
            <a:r>
              <a:rPr lang="en-US" noProof="0" dirty="0" err="1"/>
              <a:t>edytować</a:t>
            </a:r>
            <a:r>
              <a:rPr lang="en-US" noProof="0" dirty="0"/>
              <a:t> </a:t>
            </a:r>
            <a:r>
              <a:rPr lang="en-US" noProof="0" dirty="0" err="1"/>
              <a:t>styl</a:t>
            </a:r>
            <a:endParaRPr lang="en-US" noProof="0" dirty="0"/>
          </a:p>
        </p:txBody>
      </p:sp>
      <p:sp>
        <p:nvSpPr>
          <p:cNvPr id="17" name="Symbol zastępczy tekstu 20"/>
          <p:cNvSpPr>
            <a:spLocks noGrp="1"/>
          </p:cNvSpPr>
          <p:nvPr>
            <p:ph type="body" sz="quarter" idx="10" hasCustomPrompt="1"/>
          </p:nvPr>
        </p:nvSpPr>
        <p:spPr>
          <a:xfrm>
            <a:off x="1011727" y="502073"/>
            <a:ext cx="7170094" cy="582269"/>
          </a:xfr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en-US" noProof="0" dirty="0"/>
              <a:t>KLIKNIJ, ABY EDYTOWAĆ STYLE WZORCA TEKSTU</a:t>
            </a:r>
          </a:p>
        </p:txBody>
      </p:sp>
      <p:cxnSp>
        <p:nvCxnSpPr>
          <p:cNvPr id="8" name="Łącznik prosty 7"/>
          <p:cNvCxnSpPr/>
          <p:nvPr userDrawn="1"/>
        </p:nvCxnSpPr>
        <p:spPr>
          <a:xfrm>
            <a:off x="369333" y="606435"/>
            <a:ext cx="504056" cy="0"/>
          </a:xfrm>
          <a:prstGeom prst="line">
            <a:avLst/>
          </a:prstGeom>
          <a:ln w="28575">
            <a:solidFill>
              <a:srgbClr val="33BC8E"/>
            </a:solidFill>
          </a:ln>
        </p:spPr>
        <p:style>
          <a:lnRef idx="1">
            <a:schemeClr val="accent1"/>
          </a:lnRef>
          <a:fillRef idx="0">
            <a:schemeClr val="accent1"/>
          </a:fillRef>
          <a:effectRef idx="0">
            <a:schemeClr val="accent1"/>
          </a:effectRef>
          <a:fontRef idx="minor">
            <a:schemeClr val="tx1"/>
          </a:fontRef>
        </p:style>
      </p:cxnSp>
      <p:cxnSp>
        <p:nvCxnSpPr>
          <p:cNvPr id="25" name="Łącznik prosty 24"/>
          <p:cNvCxnSpPr/>
          <p:nvPr userDrawn="1"/>
        </p:nvCxnSpPr>
        <p:spPr>
          <a:xfrm>
            <a:off x="369333" y="6749115"/>
            <a:ext cx="288032" cy="0"/>
          </a:xfrm>
          <a:prstGeom prst="line">
            <a:avLst/>
          </a:prstGeom>
          <a:ln w="12700">
            <a:solidFill>
              <a:srgbClr val="33BC8E"/>
            </a:solidFill>
          </a:ln>
        </p:spPr>
        <p:style>
          <a:lnRef idx="1">
            <a:schemeClr val="accent1"/>
          </a:lnRef>
          <a:fillRef idx="0">
            <a:schemeClr val="accent1"/>
          </a:fillRef>
          <a:effectRef idx="0">
            <a:schemeClr val="accent1"/>
          </a:effectRef>
          <a:fontRef idx="minor">
            <a:schemeClr val="tx1"/>
          </a:fontRef>
        </p:style>
      </p:cxnSp>
      <p:sp>
        <p:nvSpPr>
          <p:cNvPr id="26"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pic>
        <p:nvPicPr>
          <p:cNvPr id="11" name="Obraz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30573017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10" name="Prostokąt 9"/>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4" name="Tytuł 1"/>
          <p:cNvSpPr>
            <a:spLocks noGrp="1"/>
          </p:cNvSpPr>
          <p:nvPr>
            <p:ph type="title"/>
          </p:nvPr>
        </p:nvSpPr>
        <p:spPr>
          <a:xfrm>
            <a:off x="588816" y="129371"/>
            <a:ext cx="7449688" cy="631857"/>
          </a:xfrm>
        </p:spPr>
        <p:txBody>
          <a:bodyPr anchor="t"/>
          <a:lstStyle>
            <a:lvl1pPr algn="l">
              <a:defRPr sz="2500" b="1" cap="all">
                <a:solidFill>
                  <a:schemeClr val="tx1">
                    <a:lumMod val="75000"/>
                    <a:lumOff val="25000"/>
                  </a:schemeClr>
                </a:solidFill>
              </a:defRPr>
            </a:lvl1pPr>
          </a:lstStyle>
          <a:p>
            <a:r>
              <a:rPr lang="en-US" noProof="0" dirty="0" err="1"/>
              <a:t>Kliknij</a:t>
            </a:r>
            <a:r>
              <a:rPr lang="en-US" noProof="0" dirty="0"/>
              <a:t>, aby </a:t>
            </a:r>
            <a:r>
              <a:rPr lang="en-US" noProof="0" dirty="0" err="1"/>
              <a:t>edytować</a:t>
            </a:r>
            <a:r>
              <a:rPr lang="en-US" noProof="0" dirty="0"/>
              <a:t> </a:t>
            </a:r>
            <a:r>
              <a:rPr lang="en-US" noProof="0" dirty="0" err="1"/>
              <a:t>styl</a:t>
            </a:r>
            <a:endParaRPr lang="en-US" noProof="0" dirty="0"/>
          </a:p>
        </p:txBody>
      </p:sp>
      <p:sp>
        <p:nvSpPr>
          <p:cNvPr id="15" name="Symbol zastępczy tekstu 20"/>
          <p:cNvSpPr>
            <a:spLocks noGrp="1"/>
          </p:cNvSpPr>
          <p:nvPr>
            <p:ph type="body" sz="quarter" idx="10" hasCustomPrompt="1"/>
          </p:nvPr>
        </p:nvSpPr>
        <p:spPr>
          <a:xfrm>
            <a:off x="1011727" y="502073"/>
            <a:ext cx="7170094" cy="582269"/>
          </a:xfr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en-US" noProof="0" dirty="0"/>
              <a:t>KLIKNIJ, ABY EDYTOWAĆ STYLE WZORCA TEKSTU</a:t>
            </a:r>
          </a:p>
        </p:txBody>
      </p:sp>
      <p:cxnSp>
        <p:nvCxnSpPr>
          <p:cNvPr id="16" name="Łącznik prosty 15"/>
          <p:cNvCxnSpPr/>
          <p:nvPr userDrawn="1"/>
        </p:nvCxnSpPr>
        <p:spPr>
          <a:xfrm>
            <a:off x="369333" y="606435"/>
            <a:ext cx="504056" cy="0"/>
          </a:xfrm>
          <a:prstGeom prst="line">
            <a:avLst/>
          </a:prstGeom>
          <a:ln w="28575">
            <a:solidFill>
              <a:srgbClr val="33BC8E"/>
            </a:solidFill>
          </a:ln>
        </p:spPr>
        <p:style>
          <a:lnRef idx="1">
            <a:schemeClr val="accent1"/>
          </a:lnRef>
          <a:fillRef idx="0">
            <a:schemeClr val="accent1"/>
          </a:fillRef>
          <a:effectRef idx="0">
            <a:schemeClr val="accent1"/>
          </a:effectRef>
          <a:fontRef idx="minor">
            <a:schemeClr val="tx1"/>
          </a:fontRef>
        </p:style>
      </p:cxnSp>
      <p:cxnSp>
        <p:nvCxnSpPr>
          <p:cNvPr id="17" name="Łącznik prosty 16"/>
          <p:cNvCxnSpPr/>
          <p:nvPr userDrawn="1"/>
        </p:nvCxnSpPr>
        <p:spPr>
          <a:xfrm>
            <a:off x="369333" y="6749115"/>
            <a:ext cx="288032" cy="0"/>
          </a:xfrm>
          <a:prstGeom prst="line">
            <a:avLst/>
          </a:prstGeom>
          <a:ln w="12700">
            <a:solidFill>
              <a:srgbClr val="33BC8E"/>
            </a:solidFill>
          </a:ln>
        </p:spPr>
        <p:style>
          <a:lnRef idx="1">
            <a:schemeClr val="accent1"/>
          </a:lnRef>
          <a:fillRef idx="0">
            <a:schemeClr val="accent1"/>
          </a:fillRef>
          <a:effectRef idx="0">
            <a:schemeClr val="accent1"/>
          </a:effectRef>
          <a:fontRef idx="minor">
            <a:schemeClr val="tx1"/>
          </a:fontRef>
        </p:style>
      </p:cxnSp>
      <p:sp>
        <p:nvSpPr>
          <p:cNvPr id="18"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pic>
        <p:nvPicPr>
          <p:cNvPr id="19" name="Obraz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1493420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Tytuł i zawartość">
    <p:spTree>
      <p:nvGrpSpPr>
        <p:cNvPr id="1" name=""/>
        <p:cNvGrpSpPr/>
        <p:nvPr/>
      </p:nvGrpSpPr>
      <p:grpSpPr>
        <a:xfrm>
          <a:off x="0" y="0"/>
          <a:ext cx="0" cy="0"/>
          <a:chOff x="0" y="0"/>
          <a:chExt cx="0" cy="0"/>
        </a:xfrm>
      </p:grpSpPr>
      <p:sp>
        <p:nvSpPr>
          <p:cNvPr id="32" name="Prostokąt 31"/>
          <p:cNvSpPr/>
          <p:nvPr userDrawn="1"/>
        </p:nvSpPr>
        <p:spPr>
          <a:xfrm>
            <a:off x="0" y="6644964"/>
            <a:ext cx="9144000" cy="21303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Symbol zastępczy numeru slajdu 3"/>
          <p:cNvSpPr txBox="1">
            <a:spLocks/>
          </p:cNvSpPr>
          <p:nvPr userDrawn="1"/>
        </p:nvSpPr>
        <p:spPr>
          <a:xfrm>
            <a:off x="8686223" y="6596523"/>
            <a:ext cx="436560" cy="301340"/>
          </a:xfrm>
          <a:prstGeom prst="rect">
            <a:avLst/>
          </a:prstGeom>
        </p:spPr>
        <p:txBody>
          <a:bodyPr vert="horz" lIns="91440" tIns="45720" rIns="91440" bIns="45720" rtlCol="0" anchor="ctr"/>
          <a:lstStyle>
            <a:defPPr>
              <a:defRPr lang="pl-PL"/>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a:lstStyle>
          <a:p>
            <a:pPr algn="ctr">
              <a:defRPr/>
            </a:pPr>
            <a:fld id="{AD24E56A-0A1A-4D62-B1C0-301D93E3C981}" type="slidenum">
              <a:rPr lang="pl-PL" sz="700" smtClean="0">
                <a:solidFill>
                  <a:schemeClr val="tx1">
                    <a:lumMod val="50000"/>
                    <a:lumOff val="50000"/>
                  </a:schemeClr>
                </a:solidFill>
              </a:rPr>
              <a:pPr algn="ctr">
                <a:defRPr/>
              </a:pPr>
              <a:t>‹#›</a:t>
            </a:fld>
            <a:endParaRPr lang="pl-PL" sz="800" dirty="0">
              <a:solidFill>
                <a:schemeClr val="tx1">
                  <a:lumMod val="50000"/>
                  <a:lumOff val="50000"/>
                </a:schemeClr>
              </a:solidFill>
            </a:endParaRPr>
          </a:p>
        </p:txBody>
      </p:sp>
      <p:sp>
        <p:nvSpPr>
          <p:cNvPr id="16" name="Tytuł 1"/>
          <p:cNvSpPr>
            <a:spLocks noGrp="1"/>
          </p:cNvSpPr>
          <p:nvPr>
            <p:ph type="title"/>
          </p:nvPr>
        </p:nvSpPr>
        <p:spPr>
          <a:xfrm>
            <a:off x="588816" y="129371"/>
            <a:ext cx="7449688" cy="631857"/>
          </a:xfrm>
        </p:spPr>
        <p:txBody>
          <a:bodyPr anchor="t"/>
          <a:lstStyle>
            <a:lvl1pPr algn="l">
              <a:defRPr sz="2500" b="1" cap="all">
                <a:solidFill>
                  <a:schemeClr val="tx1">
                    <a:lumMod val="75000"/>
                    <a:lumOff val="25000"/>
                  </a:schemeClr>
                </a:solidFill>
              </a:defRPr>
            </a:lvl1pPr>
          </a:lstStyle>
          <a:p>
            <a:r>
              <a:rPr lang="pl-PL" dirty="0"/>
              <a:t>Kliknij, aby edytować styl</a:t>
            </a:r>
          </a:p>
        </p:txBody>
      </p:sp>
      <p:sp>
        <p:nvSpPr>
          <p:cNvPr id="17" name="Symbol zastępczy tekstu 20"/>
          <p:cNvSpPr>
            <a:spLocks noGrp="1"/>
          </p:cNvSpPr>
          <p:nvPr>
            <p:ph type="body" sz="quarter" idx="10" hasCustomPrompt="1"/>
          </p:nvPr>
        </p:nvSpPr>
        <p:spPr>
          <a:xfrm>
            <a:off x="1011727" y="502073"/>
            <a:ext cx="7170094" cy="582269"/>
          </a:xfrm>
        </p:spPr>
        <p:txBody>
          <a:bodyPr/>
          <a:lstStyle>
            <a:lvl1pPr marL="0" indent="0" algn="l" rtl="0" eaLnBrk="0" fontAlgn="base" hangingPunct="0">
              <a:spcBef>
                <a:spcPct val="0"/>
              </a:spcBef>
              <a:spcAft>
                <a:spcPct val="0"/>
              </a:spcAft>
              <a:buNone/>
              <a:defRPr lang="pl-PL" sz="1800" b="0" kern="1200" cap="all" dirty="0" smtClean="0">
                <a:solidFill>
                  <a:schemeClr val="tx1">
                    <a:lumMod val="75000"/>
                    <a:lumOff val="25000"/>
                  </a:schemeClr>
                </a:solidFill>
                <a:latin typeface="+mj-lt"/>
                <a:ea typeface="+mj-ea"/>
                <a:cs typeface="+mj-cs"/>
              </a:defRPr>
            </a:lvl1pPr>
            <a:lvl2pPr marL="457188" indent="0">
              <a:buNone/>
              <a:defRPr/>
            </a:lvl2pPr>
          </a:lstStyle>
          <a:p>
            <a:pPr lvl="0"/>
            <a:r>
              <a:rPr lang="pl-PL" dirty="0"/>
              <a:t>KLIKNIJ, ABY EDYTOWAĆ STYLE WZORCA TEKSTU</a:t>
            </a:r>
          </a:p>
        </p:txBody>
      </p:sp>
      <p:cxnSp>
        <p:nvCxnSpPr>
          <p:cNvPr id="8" name="Łącznik prosty 7"/>
          <p:cNvCxnSpPr/>
          <p:nvPr userDrawn="1"/>
        </p:nvCxnSpPr>
        <p:spPr>
          <a:xfrm>
            <a:off x="369333" y="606435"/>
            <a:ext cx="504056" cy="0"/>
          </a:xfrm>
          <a:prstGeom prst="line">
            <a:avLst/>
          </a:prstGeom>
          <a:ln w="28575">
            <a:solidFill>
              <a:srgbClr val="33BC8E"/>
            </a:solidFill>
          </a:ln>
        </p:spPr>
        <p:style>
          <a:lnRef idx="1">
            <a:schemeClr val="accent1"/>
          </a:lnRef>
          <a:fillRef idx="0">
            <a:schemeClr val="accent1"/>
          </a:fillRef>
          <a:effectRef idx="0">
            <a:schemeClr val="accent1"/>
          </a:effectRef>
          <a:fontRef idx="minor">
            <a:schemeClr val="tx1"/>
          </a:fontRef>
        </p:style>
      </p:cxnSp>
      <p:cxnSp>
        <p:nvCxnSpPr>
          <p:cNvPr id="25" name="Łącznik prosty 24"/>
          <p:cNvCxnSpPr/>
          <p:nvPr userDrawn="1"/>
        </p:nvCxnSpPr>
        <p:spPr>
          <a:xfrm>
            <a:off x="369333" y="6749115"/>
            <a:ext cx="288032" cy="0"/>
          </a:xfrm>
          <a:prstGeom prst="line">
            <a:avLst/>
          </a:prstGeom>
          <a:ln w="12700">
            <a:solidFill>
              <a:srgbClr val="33BC8E"/>
            </a:solidFill>
          </a:ln>
        </p:spPr>
        <p:style>
          <a:lnRef idx="1">
            <a:schemeClr val="accent1"/>
          </a:lnRef>
          <a:fillRef idx="0">
            <a:schemeClr val="accent1"/>
          </a:fillRef>
          <a:effectRef idx="0">
            <a:schemeClr val="accent1"/>
          </a:effectRef>
          <a:fontRef idx="minor">
            <a:schemeClr val="tx1"/>
          </a:fontRef>
        </p:style>
      </p:cxnSp>
      <p:sp>
        <p:nvSpPr>
          <p:cNvPr id="26" name="Rectangle 13"/>
          <p:cNvSpPr>
            <a:spLocks noChangeArrowheads="1"/>
          </p:cNvSpPr>
          <p:nvPr userDrawn="1"/>
        </p:nvSpPr>
        <p:spPr bwMode="auto">
          <a:xfrm>
            <a:off x="757045" y="6696931"/>
            <a:ext cx="623975" cy="110800"/>
          </a:xfrm>
          <a:prstGeom prst="rect">
            <a:avLst/>
          </a:prstGeom>
          <a:noFill/>
          <a:ln w="9525">
            <a:noFill/>
            <a:miter lim="800000"/>
            <a:headEnd/>
            <a:tailEnd/>
          </a:ln>
        </p:spPr>
        <p:txBody>
          <a:bodyPr wrap="square" lIns="0" tIns="0" rIns="0" bIns="0" anchor="ctr">
            <a:spAutoFit/>
          </a:bodyPr>
          <a:lstStyle/>
          <a:p>
            <a:pPr algn="l"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www.sii.pl</a:t>
            </a:r>
            <a:endParaRPr lang="pl-PL" sz="800" b="1" dirty="0">
              <a:solidFill>
                <a:schemeClr val="tx1">
                  <a:lumMod val="50000"/>
                  <a:lumOff val="50000"/>
                </a:schemeClr>
              </a:solidFill>
              <a:ea typeface="Verdana" pitchFamily="34" charset="0"/>
              <a:cs typeface="Verdana" pitchFamily="34" charset="0"/>
            </a:endParaRPr>
          </a:p>
        </p:txBody>
      </p:sp>
      <p:pic>
        <p:nvPicPr>
          <p:cNvPr id="11" name="Obraz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038504" y="173536"/>
            <a:ext cx="876757" cy="575153"/>
          </a:xfrm>
          <a:prstGeom prst="rect">
            <a:avLst/>
          </a:prstGeom>
        </p:spPr>
      </p:pic>
    </p:spTree>
    <p:extLst>
      <p:ext uri="{BB962C8B-B14F-4D97-AF65-F5344CB8AC3E}">
        <p14:creationId xmlns:p14="http://schemas.microsoft.com/office/powerpoint/2010/main" val="1548318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C5B7669-746F-4B14-9406-6C8D6EFCBCEF}" type="datetimeFigureOut">
              <a:rPr lang="pl-PL" smtClean="0"/>
              <a:t>11.12.2018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405501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pl-PL"/>
              <a:t>Kliknij, aby edytować styl</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C5B7669-746F-4B14-9406-6C8D6EFCBCEF}" type="datetimeFigureOut">
              <a:rPr lang="pl-PL" smtClean="0"/>
              <a:t>11.12.2018</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82554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C5B7669-746F-4B14-9406-6C8D6EFCBCEF}" type="datetimeFigureOut">
              <a:rPr lang="pl-PL" smtClean="0"/>
              <a:t>11.12.2018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578968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pl-PL"/>
              <a:t>Kliknij, aby edytować styl</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629842" y="2505075"/>
            <a:ext cx="3868340"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4629150" y="2505075"/>
            <a:ext cx="3887391" cy="3684588"/>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C5B7669-746F-4B14-9406-6C8D6EFCBCEF}" type="datetimeFigureOut">
              <a:rPr lang="pl-PL" smtClean="0"/>
              <a:t>11.12.2018</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991816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C5B7669-746F-4B14-9406-6C8D6EFCBCEF}" type="datetimeFigureOut">
              <a:rPr lang="pl-PL" smtClean="0"/>
              <a:t>11.12.2018</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80854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B7669-746F-4B14-9406-6C8D6EFCBCEF}" type="datetimeFigureOut">
              <a:rPr lang="pl-PL" smtClean="0"/>
              <a:t>11.12.2018</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2383604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C5B7669-746F-4B14-9406-6C8D6EFCBCEF}" type="datetimeFigureOut">
              <a:rPr lang="pl-PL" smtClean="0"/>
              <a:t>11.12.2018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3335751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C5B7669-746F-4B14-9406-6C8D6EFCBCEF}" type="datetimeFigureOut">
              <a:rPr lang="pl-PL" smtClean="0"/>
              <a:t>11.12.2018</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339CA59B-6C76-4B79-88AE-AB4E87C7A2BC}" type="slidenum">
              <a:rPr lang="pl-PL" smtClean="0"/>
              <a:t>‹#›</a:t>
            </a:fld>
            <a:endParaRPr lang="pl-PL"/>
          </a:p>
        </p:txBody>
      </p:sp>
    </p:spTree>
    <p:extLst>
      <p:ext uri="{BB962C8B-B14F-4D97-AF65-F5344CB8AC3E}">
        <p14:creationId xmlns:p14="http://schemas.microsoft.com/office/powerpoint/2010/main" val="1211411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B7669-746F-4B14-9406-6C8D6EFCBCEF}" type="datetimeFigureOut">
              <a:rPr lang="pl-PL" smtClean="0"/>
              <a:t>11.12.2018</a:t>
            </a:fld>
            <a:endParaRPr lang="pl-PL"/>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CA59B-6C76-4B79-88AE-AB4E87C7A2BC}" type="slidenum">
              <a:rPr lang="pl-PL" smtClean="0"/>
              <a:t>‹#›</a:t>
            </a:fld>
            <a:endParaRPr lang="pl-PL"/>
          </a:p>
        </p:txBody>
      </p:sp>
    </p:spTree>
    <p:extLst>
      <p:ext uri="{BB962C8B-B14F-4D97-AF65-F5344CB8AC3E}">
        <p14:creationId xmlns:p14="http://schemas.microsoft.com/office/powerpoint/2010/main" val="2852185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linkedin.com/in/meanin/" TargetMode="External"/><Relationship Id="rId2" Type="http://schemas.openxmlformats.org/officeDocument/2006/relationships/hyperlink" Target="https://github.com/meanin/getting-started-with-microservices" TargetMode="Externa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hyperlink" Target="mailto:pawel.rucinski90@gmail.com" TargetMode="External"/><Relationship Id="rId4" Type="http://schemas.openxmlformats.org/officeDocument/2006/relationships/hyperlink" Target="mailto:prucinski@pl.sii.eu"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hyperlink" Target="mailto:pawel.rucinski90@gmail.com" TargetMode="External"/><Relationship Id="rId4" Type="http://schemas.openxmlformats.org/officeDocument/2006/relationships/hyperlink" Target="mailto:prucinski@pl.sii.eu"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dtytuł 1"/>
          <p:cNvSpPr txBox="1">
            <a:spLocks/>
          </p:cNvSpPr>
          <p:nvPr/>
        </p:nvSpPr>
        <p:spPr bwMode="auto">
          <a:xfrm>
            <a:off x="1439652" y="5145578"/>
            <a:ext cx="6264696" cy="11637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marL="0" indent="0" algn="ctr" rtl="0" eaLnBrk="0" fontAlgn="base" hangingPunct="0">
              <a:spcBef>
                <a:spcPct val="20000"/>
              </a:spcBef>
              <a:spcAft>
                <a:spcPct val="0"/>
              </a:spcAft>
              <a:buFont typeface="Arial" charset="0"/>
              <a:buNone/>
              <a:defRPr sz="3200" kern="1200">
                <a:solidFill>
                  <a:schemeClr val="tx2"/>
                </a:solidFill>
                <a:effectLst/>
                <a:latin typeface="+mn-lt"/>
                <a:ea typeface="+mn-ea"/>
                <a:cs typeface="+mn-cs"/>
              </a:defRPr>
            </a:lvl1pPr>
            <a:lvl2pPr marL="457200" indent="0" algn="ctr" rtl="0" eaLnBrk="0" fontAlgn="base" hangingPunct="0">
              <a:spcBef>
                <a:spcPct val="20000"/>
              </a:spcBef>
              <a:spcAft>
                <a:spcPct val="0"/>
              </a:spcAft>
              <a:buFont typeface="Arial" charset="0"/>
              <a:buNone/>
              <a:defRPr sz="2800" kern="1200">
                <a:solidFill>
                  <a:schemeClr val="tx1">
                    <a:tint val="75000"/>
                  </a:schemeClr>
                </a:solidFill>
                <a:latin typeface="+mn-lt"/>
                <a:ea typeface="+mn-ea"/>
                <a:cs typeface="+mn-cs"/>
              </a:defRPr>
            </a:lvl2pPr>
            <a:lvl3pPr marL="914400" indent="0" algn="ctr" rtl="0" eaLnBrk="0" fontAlgn="base" hangingPunct="0">
              <a:spcBef>
                <a:spcPct val="20000"/>
              </a:spcBef>
              <a:spcAft>
                <a:spcPct val="0"/>
              </a:spcAft>
              <a:buFont typeface="Arial" charset="0"/>
              <a:buNone/>
              <a:defRPr sz="2400" kern="1200">
                <a:solidFill>
                  <a:schemeClr val="tx1">
                    <a:tint val="75000"/>
                  </a:schemeClr>
                </a:solidFill>
                <a:latin typeface="+mn-lt"/>
                <a:ea typeface="+mn-ea"/>
                <a:cs typeface="+mn-cs"/>
              </a:defRPr>
            </a:lvl3pPr>
            <a:lvl4pPr marL="13716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4pPr>
            <a:lvl5pPr marL="1828800" indent="0" algn="ctr" rtl="0" eaLnBrk="0" fontAlgn="base" hangingPunct="0">
              <a:spcBef>
                <a:spcPct val="20000"/>
              </a:spcBef>
              <a:spcAft>
                <a:spcPct val="0"/>
              </a:spcAft>
              <a:buFont typeface="Arial"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pl-PL" sz="2000" dirty="0" err="1">
                <a:solidFill>
                  <a:schemeClr val="bg1"/>
                </a:solidFill>
                <a:latin typeface="Calibri Light" panose="020F0302020204030204" pitchFamily="34" charset="0"/>
              </a:rPr>
              <a:t>BugNet</a:t>
            </a:r>
            <a:r>
              <a:rPr lang="en-US" sz="2000" dirty="0">
                <a:solidFill>
                  <a:schemeClr val="bg1"/>
                </a:solidFill>
                <a:latin typeface="Calibri Light" panose="020F0302020204030204" pitchFamily="34" charset="0"/>
              </a:rPr>
              <a:t>, </a:t>
            </a:r>
            <a:r>
              <a:rPr lang="pl-PL" sz="2000">
                <a:solidFill>
                  <a:schemeClr val="bg1"/>
                </a:solidFill>
                <a:latin typeface="Calibri Light" panose="020F0302020204030204" pitchFamily="34" charset="0"/>
              </a:rPr>
              <a:t>12.12.2018</a:t>
            </a:r>
            <a:r>
              <a:rPr lang="en-US" sz="2000" dirty="0">
                <a:solidFill>
                  <a:schemeClr val="bg1"/>
                </a:solidFill>
                <a:latin typeface="Calibri Light" panose="020F0302020204030204" pitchFamily="34" charset="0"/>
              </a:rPr>
              <a:t>,</a:t>
            </a:r>
          </a:p>
          <a:p>
            <a:r>
              <a:rPr lang="pl-PL" sz="2000" dirty="0" err="1">
                <a:solidFill>
                  <a:schemeClr val="bg1"/>
                </a:solidFill>
                <a:latin typeface="Calibri Light" panose="020F0302020204030204" pitchFamily="34" charset="0"/>
              </a:rPr>
              <a:t>Getting</a:t>
            </a:r>
            <a:r>
              <a:rPr lang="pl-PL" sz="2000" dirty="0">
                <a:solidFill>
                  <a:schemeClr val="bg1"/>
                </a:solidFill>
                <a:latin typeface="Calibri Light" panose="020F0302020204030204" pitchFamily="34" charset="0"/>
              </a:rPr>
              <a:t> </a:t>
            </a:r>
            <a:r>
              <a:rPr lang="pl-PL" sz="2000" dirty="0" err="1">
                <a:solidFill>
                  <a:schemeClr val="bg1"/>
                </a:solidFill>
                <a:latin typeface="Calibri Light" panose="020F0302020204030204" pitchFamily="34" charset="0"/>
              </a:rPr>
              <a:t>started</a:t>
            </a:r>
            <a:r>
              <a:rPr lang="pl-PL" sz="2000" dirty="0">
                <a:solidFill>
                  <a:schemeClr val="bg1"/>
                </a:solidFill>
                <a:latin typeface="Calibri Light" panose="020F0302020204030204" pitchFamily="34" charset="0"/>
              </a:rPr>
              <a:t> with </a:t>
            </a:r>
            <a:r>
              <a:rPr lang="pl-PL" sz="2000" dirty="0" err="1">
                <a:solidFill>
                  <a:schemeClr val="bg1"/>
                </a:solidFill>
                <a:latin typeface="Calibri Light" panose="020F0302020204030204" pitchFamily="34" charset="0"/>
              </a:rPr>
              <a:t>microservices</a:t>
            </a:r>
            <a:endParaRPr lang="pl-PL" sz="2000" dirty="0">
              <a:solidFill>
                <a:schemeClr val="bg1"/>
              </a:solidFill>
              <a:latin typeface="Calibri Light" panose="020F0302020204030204" pitchFamily="34" charset="0"/>
            </a:endParaRPr>
          </a:p>
          <a:p>
            <a:r>
              <a:rPr lang="pl-PL" sz="2000" dirty="0">
                <a:solidFill>
                  <a:schemeClr val="bg1"/>
                </a:solidFill>
                <a:latin typeface="Calibri Light" panose="020F0302020204030204" pitchFamily="34" charset="0"/>
              </a:rPr>
              <a:t>Docker &amp; </a:t>
            </a:r>
            <a:r>
              <a:rPr lang="pl-PL" sz="2000" dirty="0" err="1">
                <a:solidFill>
                  <a:schemeClr val="bg1"/>
                </a:solidFill>
                <a:latin typeface="Calibri Light" panose="020F0302020204030204" pitchFamily="34" charset="0"/>
              </a:rPr>
              <a:t>Kubernetes</a:t>
            </a:r>
            <a:endParaRPr lang="en-US" sz="2000" dirty="0">
              <a:solidFill>
                <a:schemeClr val="bg1"/>
              </a:solidFill>
              <a:latin typeface="Calibri Light" panose="020F0302020204030204" pitchFamily="34" charset="0"/>
            </a:endParaRPr>
          </a:p>
        </p:txBody>
      </p:sp>
    </p:spTree>
    <p:extLst>
      <p:ext uri="{BB962C8B-B14F-4D97-AF65-F5344CB8AC3E}">
        <p14:creationId xmlns:p14="http://schemas.microsoft.com/office/powerpoint/2010/main" val="1102605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1" cy="6663606"/>
          </a:xfrm>
          <a:prstGeom prst="rect">
            <a:avLst/>
          </a:prstGeom>
        </p:spPr>
      </p:pic>
      <p:grpSp>
        <p:nvGrpSpPr>
          <p:cNvPr id="9" name="Grupa 8"/>
          <p:cNvGrpSpPr/>
          <p:nvPr/>
        </p:nvGrpSpPr>
        <p:grpSpPr>
          <a:xfrm>
            <a:off x="4788024" y="4509121"/>
            <a:ext cx="4355976" cy="1656184"/>
            <a:chOff x="4788024" y="3240171"/>
            <a:chExt cx="4355976" cy="1295983"/>
          </a:xfrm>
        </p:grpSpPr>
        <p:sp>
          <p:nvSpPr>
            <p:cNvPr id="10" name="Prostokąt 9"/>
            <p:cNvSpPr/>
            <p:nvPr/>
          </p:nvSpPr>
          <p:spPr>
            <a:xfrm>
              <a:off x="4788024" y="3240171"/>
              <a:ext cx="4355976" cy="1295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tIns="0" rIns="72000" rtlCol="0" anchor="ctr" anchorCtr="0"/>
            <a:lstStyle/>
            <a:p>
              <a:pPr>
                <a:lnSpc>
                  <a:spcPts val="2500"/>
                </a:lnSpc>
              </a:pPr>
              <a:r>
                <a:rPr lang="pl-PL" sz="2800" b="1" dirty="0" err="1">
                  <a:solidFill>
                    <a:schemeClr val="tx1">
                      <a:lumMod val="65000"/>
                      <a:lumOff val="35000"/>
                    </a:schemeClr>
                  </a:solidFill>
                </a:rPr>
                <a:t>Kubernetes</a:t>
              </a:r>
              <a:r>
                <a:rPr lang="pl-PL" sz="2800" b="1" dirty="0">
                  <a:solidFill>
                    <a:schemeClr val="tx1">
                      <a:lumMod val="65000"/>
                      <a:lumOff val="35000"/>
                    </a:schemeClr>
                  </a:solidFill>
                </a:rPr>
                <a:t> Presentation </a:t>
              </a:r>
              <a:endParaRPr lang="en-US" sz="2800" b="1" dirty="0">
                <a:solidFill>
                  <a:schemeClr val="tx1">
                    <a:lumMod val="65000"/>
                    <a:lumOff val="35000"/>
                  </a:schemeClr>
                </a:solidFill>
              </a:endParaRPr>
            </a:p>
          </p:txBody>
        </p:sp>
        <p:cxnSp>
          <p:nvCxnSpPr>
            <p:cNvPr id="11" name="Łącznik prosty 10"/>
            <p:cNvCxnSpPr/>
            <p:nvPr/>
          </p:nvCxnSpPr>
          <p:spPr>
            <a:xfrm>
              <a:off x="5025600" y="4293096"/>
              <a:ext cx="573581" cy="1"/>
            </a:xfrm>
            <a:prstGeom prst="line">
              <a:avLst/>
            </a:prstGeom>
            <a:ln w="57150">
              <a:solidFill>
                <a:srgbClr val="33BC8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054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067944" y="1154466"/>
            <a:ext cx="5076056" cy="4549069"/>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buClr>
                <a:srgbClr val="C00000"/>
              </a:buClr>
              <a:buSzPct val="80000"/>
            </a:pPr>
            <a:r>
              <a:rPr lang="pl-PL" i="1" dirty="0" err="1">
                <a:solidFill>
                  <a:schemeClr val="bg1"/>
                </a:solidFill>
              </a:rPr>
              <a:t>Helpful</a:t>
            </a:r>
            <a:r>
              <a:rPr lang="pl-PL" i="1" dirty="0">
                <a:solidFill>
                  <a:schemeClr val="bg1"/>
                </a:solidFill>
              </a:rPr>
              <a:t> </a:t>
            </a:r>
            <a:r>
              <a:rPr lang="pl-PL" i="1" dirty="0" err="1">
                <a:solidFill>
                  <a:schemeClr val="bg1"/>
                </a:solidFill>
              </a:rPr>
              <a:t>links</a:t>
            </a:r>
            <a:r>
              <a:rPr lang="en-US" i="1" dirty="0">
                <a:solidFill>
                  <a:schemeClr val="bg1"/>
                </a:solidFill>
              </a:rPr>
              <a:t>:</a:t>
            </a:r>
          </a:p>
          <a:p>
            <a:pPr marL="742950" lvl="1" indent="-285750">
              <a:lnSpc>
                <a:spcPct val="150000"/>
              </a:lnSpc>
              <a:buClr>
                <a:srgbClr val="C00000"/>
              </a:buClr>
              <a:buSzPct val="80000"/>
              <a:buBlip>
                <a:blip r:embed="rId2">
                  <a:extLst/>
                </a:blip>
              </a:buBlip>
            </a:pPr>
            <a:r>
              <a:rPr lang="en-US" i="1" dirty="0">
                <a:solidFill>
                  <a:schemeClr val="bg1"/>
                </a:solidFill>
              </a:rPr>
              <a:t>https://docs.docker.com/get-started/</a:t>
            </a:r>
          </a:p>
          <a:p>
            <a:pPr marL="742950" lvl="1" indent="-285750">
              <a:lnSpc>
                <a:spcPct val="150000"/>
              </a:lnSpc>
              <a:buClr>
                <a:srgbClr val="C00000"/>
              </a:buClr>
              <a:buSzPct val="80000"/>
              <a:buBlip>
                <a:blip r:embed="rId2">
                  <a:extLst/>
                </a:blip>
              </a:buBlip>
            </a:pPr>
            <a:r>
              <a:rPr lang="en-US" i="1" dirty="0">
                <a:solidFill>
                  <a:schemeClr val="bg1"/>
                </a:solidFill>
              </a:rPr>
              <a:t>https://docs.microsoft.com/en-us/azure/container-instances/</a:t>
            </a:r>
          </a:p>
          <a:p>
            <a:pPr marL="742950" lvl="1" indent="-285750">
              <a:lnSpc>
                <a:spcPct val="150000"/>
              </a:lnSpc>
              <a:buClr>
                <a:srgbClr val="C00000"/>
              </a:buClr>
              <a:buSzPct val="80000"/>
              <a:buBlip>
                <a:blip r:embed="rId2">
                  <a:extLst/>
                </a:blip>
              </a:buBlip>
            </a:pPr>
            <a:r>
              <a:rPr lang="en-US" i="1" dirty="0">
                <a:solidFill>
                  <a:schemeClr val="bg1"/>
                </a:solidFill>
              </a:rPr>
              <a:t>https://docs.microsoft.com/en-us/azure/container-registry/</a:t>
            </a:r>
          </a:p>
          <a:p>
            <a:pPr marL="742950" lvl="1" indent="-285750">
              <a:lnSpc>
                <a:spcPct val="150000"/>
              </a:lnSpc>
              <a:buClr>
                <a:srgbClr val="C00000"/>
              </a:buClr>
              <a:buSzPct val="80000"/>
              <a:buBlip>
                <a:blip r:embed="rId2">
                  <a:extLst/>
                </a:blip>
              </a:buBlip>
            </a:pPr>
            <a:r>
              <a:rPr lang="en-US" i="1" dirty="0">
                <a:solidFill>
                  <a:schemeClr val="bg1"/>
                </a:solidFill>
              </a:rPr>
              <a:t>https://kubernetes.io/docs/user-journeys/users/application-developer/foundational/</a:t>
            </a:r>
          </a:p>
          <a:p>
            <a:pPr marL="742950" lvl="1" indent="-285750">
              <a:lnSpc>
                <a:spcPct val="150000"/>
              </a:lnSpc>
              <a:buClr>
                <a:srgbClr val="C00000"/>
              </a:buClr>
              <a:buSzPct val="80000"/>
              <a:buBlip>
                <a:blip r:embed="rId2">
                  <a:extLst/>
                </a:blip>
              </a:buBlip>
            </a:pPr>
            <a:r>
              <a:rPr lang="en-US" i="1" dirty="0">
                <a:solidFill>
                  <a:schemeClr val="bg1"/>
                </a:solidFill>
              </a:rPr>
              <a:t>https://docs.microsoft.com/en-us/azure/aks/</a:t>
            </a:r>
          </a:p>
        </p:txBody>
      </p:sp>
      <p:sp>
        <p:nvSpPr>
          <p:cNvPr id="3" name="Tytuł 2"/>
          <p:cNvSpPr>
            <a:spLocks noGrp="1"/>
          </p:cNvSpPr>
          <p:nvPr>
            <p:ph type="title"/>
          </p:nvPr>
        </p:nvSpPr>
        <p:spPr/>
        <p:txBody>
          <a:bodyPr>
            <a:normAutofit/>
          </a:bodyPr>
          <a:lstStyle/>
          <a:p>
            <a:r>
              <a:rPr lang="pl-PL" dirty="0"/>
              <a:t>Time to </a:t>
            </a:r>
            <a:r>
              <a:rPr lang="pl-PL" dirty="0" err="1"/>
              <a:t>take</a:t>
            </a:r>
            <a:r>
              <a:rPr lang="pl-PL" dirty="0"/>
              <a:t> </a:t>
            </a:r>
            <a:r>
              <a:rPr lang="pl-PL" dirty="0" err="1"/>
              <a:t>it</a:t>
            </a:r>
            <a:r>
              <a:rPr lang="pl-PL" dirty="0"/>
              <a:t> on </a:t>
            </a:r>
            <a:r>
              <a:rPr lang="pl-PL" dirty="0" err="1"/>
              <a:t>your</a:t>
            </a:r>
            <a:r>
              <a:rPr lang="pl-PL" dirty="0"/>
              <a:t> </a:t>
            </a:r>
            <a:r>
              <a:rPr lang="pl-PL" dirty="0" err="1"/>
              <a:t>own</a:t>
            </a:r>
            <a:endParaRPr lang="pl-PL" dirty="0"/>
          </a:p>
        </p:txBody>
      </p:sp>
      <p:pic>
        <p:nvPicPr>
          <p:cNvPr id="8" name="Obraz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393" y="1421935"/>
            <a:ext cx="4281599" cy="4281599"/>
          </a:xfrm>
          <a:prstGeom prst="rect">
            <a:avLst/>
          </a:prstGeom>
        </p:spPr>
      </p:pic>
    </p:spTree>
    <p:extLst>
      <p:ext uri="{BB962C8B-B14F-4D97-AF65-F5344CB8AC3E}">
        <p14:creationId xmlns:p14="http://schemas.microsoft.com/office/powerpoint/2010/main" val="169298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rostokąt 9"/>
          <p:cNvSpPr/>
          <p:nvPr/>
        </p:nvSpPr>
        <p:spPr>
          <a:xfrm>
            <a:off x="4067944" y="1154466"/>
            <a:ext cx="5076056" cy="4549069"/>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nSpc>
                <a:spcPct val="150000"/>
              </a:lnSpc>
              <a:buClr>
                <a:srgbClr val="C00000"/>
              </a:buClr>
              <a:buSzPct val="80000"/>
            </a:pPr>
            <a:r>
              <a:rPr lang="pl-PL" i="1" dirty="0">
                <a:solidFill>
                  <a:schemeClr val="bg1"/>
                </a:solidFill>
              </a:rPr>
              <a:t>Presentation </a:t>
            </a:r>
            <a:r>
              <a:rPr lang="pl-PL" i="1" dirty="0" err="1">
                <a:solidFill>
                  <a:schemeClr val="bg1"/>
                </a:solidFill>
              </a:rPr>
              <a:t>resources</a:t>
            </a:r>
            <a:r>
              <a:rPr lang="pl-PL" i="1" dirty="0">
                <a:solidFill>
                  <a:schemeClr val="bg1"/>
                </a:solidFill>
              </a:rPr>
              <a:t>:</a:t>
            </a:r>
          </a:p>
          <a:p>
            <a:pPr lvl="1">
              <a:lnSpc>
                <a:spcPct val="150000"/>
              </a:lnSpc>
              <a:buClr>
                <a:srgbClr val="C00000"/>
              </a:buClr>
              <a:buSzPct val="80000"/>
            </a:pPr>
            <a:r>
              <a:rPr lang="en-US" i="1" dirty="0">
                <a:solidFill>
                  <a:schemeClr val="bg1"/>
                </a:solidFill>
                <a:hlinkClick r:id="rId2"/>
              </a:rPr>
              <a:t>https://github.com/meanin/getting-started-with-microservice</a:t>
            </a:r>
            <a:r>
              <a:rPr lang="pl-PL" i="1" dirty="0">
                <a:solidFill>
                  <a:schemeClr val="bg1"/>
                </a:solidFill>
                <a:hlinkClick r:id="rId2"/>
              </a:rPr>
              <a:t>s/</a:t>
            </a:r>
            <a:endParaRPr lang="pl-PL" i="1" dirty="0">
              <a:solidFill>
                <a:schemeClr val="bg1"/>
              </a:solidFill>
            </a:endParaRPr>
          </a:p>
          <a:p>
            <a:pPr lvl="1">
              <a:lnSpc>
                <a:spcPct val="150000"/>
              </a:lnSpc>
              <a:buClr>
                <a:srgbClr val="C00000"/>
              </a:buClr>
              <a:buSzPct val="80000"/>
            </a:pPr>
            <a:endParaRPr lang="pl-PL" i="1" dirty="0">
              <a:solidFill>
                <a:schemeClr val="bg1"/>
              </a:solidFill>
            </a:endParaRPr>
          </a:p>
          <a:p>
            <a:pPr lvl="1">
              <a:lnSpc>
                <a:spcPct val="150000"/>
              </a:lnSpc>
              <a:buClr>
                <a:srgbClr val="C00000"/>
              </a:buClr>
              <a:buSzPct val="80000"/>
            </a:pPr>
            <a:r>
              <a:rPr lang="pl-PL" i="1" dirty="0">
                <a:solidFill>
                  <a:schemeClr val="bg1"/>
                </a:solidFill>
              </a:rPr>
              <a:t>Linked.in:</a:t>
            </a:r>
          </a:p>
          <a:p>
            <a:pPr lvl="1">
              <a:lnSpc>
                <a:spcPct val="150000"/>
              </a:lnSpc>
              <a:buClr>
                <a:srgbClr val="C00000"/>
              </a:buClr>
              <a:buSzPct val="80000"/>
            </a:pPr>
            <a:r>
              <a:rPr lang="pl-PL" i="1" dirty="0">
                <a:solidFill>
                  <a:schemeClr val="bg1"/>
                </a:solidFill>
                <a:hlinkClick r:id="rId3"/>
              </a:rPr>
              <a:t>https://www.linkedin.com/in/meanin/</a:t>
            </a:r>
            <a:endParaRPr lang="pl-PL" i="1" dirty="0">
              <a:solidFill>
                <a:schemeClr val="bg1"/>
              </a:solidFill>
            </a:endParaRPr>
          </a:p>
          <a:p>
            <a:pPr lvl="1">
              <a:lnSpc>
                <a:spcPct val="150000"/>
              </a:lnSpc>
              <a:buClr>
                <a:srgbClr val="C00000"/>
              </a:buClr>
              <a:buSzPct val="80000"/>
            </a:pPr>
            <a:endParaRPr lang="pl-PL" i="1" dirty="0">
              <a:solidFill>
                <a:schemeClr val="bg1"/>
              </a:solidFill>
            </a:endParaRPr>
          </a:p>
          <a:p>
            <a:pPr lvl="1">
              <a:lnSpc>
                <a:spcPct val="150000"/>
              </a:lnSpc>
              <a:buClr>
                <a:srgbClr val="C00000"/>
              </a:buClr>
              <a:buSzPct val="80000"/>
            </a:pPr>
            <a:r>
              <a:rPr lang="pl-PL" i="1" dirty="0" err="1">
                <a:solidFill>
                  <a:schemeClr val="bg1"/>
                </a:solidFill>
              </a:rPr>
              <a:t>Contact</a:t>
            </a:r>
            <a:r>
              <a:rPr lang="pl-PL" i="1" dirty="0">
                <a:solidFill>
                  <a:schemeClr val="bg1"/>
                </a:solidFill>
              </a:rPr>
              <a:t>:</a:t>
            </a:r>
          </a:p>
          <a:p>
            <a:pPr lvl="1">
              <a:lnSpc>
                <a:spcPct val="150000"/>
              </a:lnSpc>
              <a:buClr>
                <a:srgbClr val="C00000"/>
              </a:buClr>
              <a:buSzPct val="80000"/>
            </a:pPr>
            <a:r>
              <a:rPr lang="pl-PL" i="1" dirty="0">
                <a:solidFill>
                  <a:schemeClr val="bg1"/>
                </a:solidFill>
                <a:hlinkClick r:id="rId4"/>
              </a:rPr>
              <a:t>prucinski@pl.sii.eu</a:t>
            </a:r>
            <a:endParaRPr lang="pl-PL" i="1" dirty="0">
              <a:solidFill>
                <a:schemeClr val="bg1"/>
              </a:solidFill>
            </a:endParaRPr>
          </a:p>
          <a:p>
            <a:pPr lvl="1">
              <a:lnSpc>
                <a:spcPct val="150000"/>
              </a:lnSpc>
              <a:buClr>
                <a:srgbClr val="C00000"/>
              </a:buClr>
              <a:buSzPct val="80000"/>
            </a:pPr>
            <a:r>
              <a:rPr lang="pl-PL" i="1" dirty="0">
                <a:solidFill>
                  <a:schemeClr val="bg1"/>
                </a:solidFill>
                <a:hlinkClick r:id="rId5"/>
              </a:rPr>
              <a:t>pawel.rucinski90@gmail.com</a:t>
            </a:r>
            <a:endParaRPr lang="pl-PL" i="1" dirty="0">
              <a:solidFill>
                <a:schemeClr val="bg1"/>
              </a:solidFill>
            </a:endParaRPr>
          </a:p>
          <a:p>
            <a:pPr lvl="1">
              <a:lnSpc>
                <a:spcPct val="150000"/>
              </a:lnSpc>
              <a:buClr>
                <a:srgbClr val="C00000"/>
              </a:buClr>
              <a:buSzPct val="80000"/>
            </a:pPr>
            <a:endParaRPr lang="en-US" i="1" dirty="0">
              <a:solidFill>
                <a:schemeClr val="bg1"/>
              </a:solidFill>
            </a:endParaRPr>
          </a:p>
        </p:txBody>
      </p:sp>
      <p:sp>
        <p:nvSpPr>
          <p:cNvPr id="3" name="Tytuł 2"/>
          <p:cNvSpPr>
            <a:spLocks noGrp="1"/>
          </p:cNvSpPr>
          <p:nvPr>
            <p:ph type="title"/>
          </p:nvPr>
        </p:nvSpPr>
        <p:spPr/>
        <p:txBody>
          <a:bodyPr>
            <a:normAutofit/>
          </a:bodyPr>
          <a:lstStyle/>
          <a:p>
            <a:r>
              <a:rPr lang="pl-PL" dirty="0" err="1"/>
              <a:t>Keep</a:t>
            </a:r>
            <a:r>
              <a:rPr lang="pl-PL" dirty="0"/>
              <a:t> in </a:t>
            </a:r>
            <a:r>
              <a:rPr lang="pl-PL" dirty="0" err="1"/>
              <a:t>touch</a:t>
            </a:r>
            <a:endParaRPr lang="pl-PL" dirty="0"/>
          </a:p>
        </p:txBody>
      </p:sp>
      <p:pic>
        <p:nvPicPr>
          <p:cNvPr id="8" name="Obraz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8393" y="1421935"/>
            <a:ext cx="4281599" cy="4281599"/>
          </a:xfrm>
          <a:prstGeom prst="rect">
            <a:avLst/>
          </a:prstGeom>
        </p:spPr>
      </p:pic>
    </p:spTree>
    <p:extLst>
      <p:ext uri="{BB962C8B-B14F-4D97-AF65-F5344CB8AC3E}">
        <p14:creationId xmlns:p14="http://schemas.microsoft.com/office/powerpoint/2010/main" val="83287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Prostokąt 7"/>
          <p:cNvSpPr/>
          <p:nvPr/>
        </p:nvSpPr>
        <p:spPr>
          <a:xfrm>
            <a:off x="0" y="1844824"/>
            <a:ext cx="9151495" cy="3456384"/>
          </a:xfrm>
          <a:prstGeom prst="rect">
            <a:avLst/>
          </a:prstGeom>
          <a:solidFill>
            <a:srgbClr val="E6E8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dirty="0"/>
          </a:p>
        </p:txBody>
      </p:sp>
      <p:pic>
        <p:nvPicPr>
          <p:cNvPr id="4" name="Obraz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2498" y="2616122"/>
            <a:ext cx="4979782" cy="2181030"/>
          </a:xfrm>
          <a:prstGeom prst="rect">
            <a:avLst/>
          </a:prstGeom>
        </p:spPr>
      </p:pic>
      <p:sp>
        <p:nvSpPr>
          <p:cNvPr id="5" name="Prostokąt 4"/>
          <p:cNvSpPr/>
          <p:nvPr/>
        </p:nvSpPr>
        <p:spPr>
          <a:xfrm>
            <a:off x="179512" y="548680"/>
            <a:ext cx="1080120" cy="1440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707581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en-US" dirty="0"/>
              <a:t>introduction of presenter</a:t>
            </a:r>
          </a:p>
        </p:txBody>
      </p:sp>
      <p:graphicFrame>
        <p:nvGraphicFramePr>
          <p:cNvPr id="11" name="Tabela 10"/>
          <p:cNvGraphicFramePr>
            <a:graphicFrameLocks noGrp="1"/>
          </p:cNvGraphicFramePr>
          <p:nvPr>
            <p:extLst>
              <p:ext uri="{D42A27DB-BD31-4B8C-83A1-F6EECF244321}">
                <p14:modId xmlns:p14="http://schemas.microsoft.com/office/powerpoint/2010/main" val="3783546106"/>
              </p:ext>
            </p:extLst>
          </p:nvPr>
        </p:nvGraphicFramePr>
        <p:xfrm>
          <a:off x="395537" y="1340768"/>
          <a:ext cx="5077572" cy="4318654"/>
        </p:xfrm>
        <a:graphic>
          <a:graphicData uri="http://schemas.openxmlformats.org/drawingml/2006/table">
            <a:tbl>
              <a:tblPr firstRow="1" bandRow="1">
                <a:tableStyleId>{5C22544A-7EE6-4342-B048-85BDC9FD1C3A}</a:tableStyleId>
              </a:tblPr>
              <a:tblGrid>
                <a:gridCol w="501213">
                  <a:extLst>
                    <a:ext uri="{9D8B030D-6E8A-4147-A177-3AD203B41FA5}">
                      <a16:colId xmlns:a16="http://schemas.microsoft.com/office/drawing/2014/main" val="20000"/>
                    </a:ext>
                  </a:extLst>
                </a:gridCol>
                <a:gridCol w="4576359">
                  <a:extLst>
                    <a:ext uri="{9D8B030D-6E8A-4147-A177-3AD203B41FA5}">
                      <a16:colId xmlns:a16="http://schemas.microsoft.com/office/drawing/2014/main" val="20001"/>
                    </a:ext>
                  </a:extLst>
                </a:gridCol>
              </a:tblGrid>
              <a:tr h="213700">
                <a:tc>
                  <a:txBody>
                    <a:bodyPr/>
                    <a:lstStyle/>
                    <a:p>
                      <a:pPr algn="ctr"/>
                      <a:r>
                        <a:rPr lang="en-US" noProof="0" dirty="0"/>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6A887"/>
                    </a:solidFill>
                  </a:tcPr>
                </a:tc>
                <a:tc>
                  <a:txBody>
                    <a:bodyPr/>
                    <a:lstStyle/>
                    <a:p>
                      <a:r>
                        <a:rPr lang="pl-PL" noProof="0" dirty="0"/>
                        <a:t>Paweł Ruciński</a:t>
                      </a:r>
                      <a:endParaRPr lang="en-US" noProof="0"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CBD97"/>
                    </a:solidFill>
                  </a:tcPr>
                </a:tc>
                <a:extLst>
                  <a:ext uri="{0D108BD9-81ED-4DB2-BD59-A6C34878D82A}">
                    <a16:rowId xmlns:a16="http://schemas.microsoft.com/office/drawing/2014/main" val="10000"/>
                  </a:ext>
                </a:extLst>
              </a:tr>
              <a:tr h="2248618">
                <a:tc>
                  <a:txBody>
                    <a:bodyPr/>
                    <a:lstStyle/>
                    <a:p>
                      <a:endParaRPr lang="en-US" sz="1200" noProof="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indent="0" algn="just">
                        <a:lnSpc>
                          <a:spcPct val="100000"/>
                        </a:lnSpc>
                        <a:spcBef>
                          <a:spcPts val="1200"/>
                        </a:spcBef>
                        <a:buSzPct val="80000"/>
                        <a:buFontTx/>
                        <a:buNone/>
                      </a:pPr>
                      <a:endPar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0" indent="0" algn="just">
                        <a:lnSpc>
                          <a:spcPct val="100000"/>
                        </a:lnSpc>
                        <a:spcBef>
                          <a:spcPts val="1200"/>
                        </a:spcBef>
                        <a:buSzPct val="80000"/>
                        <a:buFontTx/>
                        <a:buNone/>
                      </a:pPr>
                      <a:endPar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285750" indent="-285750" algn="just">
                        <a:lnSpc>
                          <a:spcPct val="100000"/>
                        </a:lnSpc>
                        <a:spcBef>
                          <a:spcPts val="1200"/>
                        </a:spcBef>
                        <a:buSzPct val="80000"/>
                        <a:buFontTx/>
                        <a:buBlip>
                          <a:blip r:embed="rId3"/>
                        </a:buBlip>
                      </a:pP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Software Developer</a:t>
                      </a:r>
                      <a:r>
                        <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a:t>
                      </a:r>
                      <a:r>
                        <a:rPr lang="pl-PL" sz="1600" i="1" strike="sngStrike"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Gdańsk</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Bydgoszcz,</a:t>
                      </a:r>
                      <a:r>
                        <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CC Digital</a:t>
                      </a:r>
                      <a:endPar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285750" indent="-285750" algn="just">
                        <a:lnSpc>
                          <a:spcPct val="100000"/>
                        </a:lnSpc>
                        <a:spcBef>
                          <a:spcPts val="1200"/>
                        </a:spcBef>
                        <a:buSzPct val="80000"/>
                        <a:buFontTx/>
                        <a:buBlip>
                          <a:blip r:embed="rId3"/>
                        </a:buBlip>
                      </a:pPr>
                      <a:r>
                        <a:rPr lang="pl-PL" sz="1600" i="1" kern="1200" spc="0" noProof="0" dirty="0" err="1">
                          <a:solidFill>
                            <a:schemeClr val="tx1">
                              <a:lumMod val="65000"/>
                              <a:lumOff val="35000"/>
                            </a:schemeClr>
                          </a:solidFill>
                          <a:latin typeface="+mj-lt"/>
                          <a:ea typeface="Open Sans Light" panose="020B0306030504020204" pitchFamily="34" charset="0"/>
                          <a:cs typeface="Open Sans Light" panose="020B0306030504020204" pitchFamily="34" charset="0"/>
                        </a:rPr>
                        <a:t>Backend</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developer </a:t>
                      </a:r>
                      <a:r>
                        <a:rPr lang="pl-PL" sz="1600" i="1" kern="1200" spc="0" noProof="0" dirty="0" err="1">
                          <a:solidFill>
                            <a:schemeClr val="tx1">
                              <a:lumMod val="65000"/>
                              <a:lumOff val="35000"/>
                            </a:schemeClr>
                          </a:solidFill>
                          <a:latin typeface="+mj-lt"/>
                          <a:ea typeface="Open Sans Light" panose="020B0306030504020204" pitchFamily="34" charset="0"/>
                          <a:cs typeface="Open Sans Light" panose="020B0306030504020204" pitchFamily="34" charset="0"/>
                        </a:rPr>
                        <a:t>focused</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on a </a:t>
                      </a:r>
                      <a:r>
                        <a:rPr lang="pl-PL" sz="1600" i="1" kern="1200" spc="0" noProof="0" dirty="0" err="1">
                          <a:solidFill>
                            <a:schemeClr val="tx1">
                              <a:lumMod val="65000"/>
                              <a:lumOff val="35000"/>
                            </a:schemeClr>
                          </a:solidFill>
                          <a:latin typeface="+mj-lt"/>
                          <a:ea typeface="Open Sans Light" panose="020B0306030504020204" pitchFamily="34" charset="0"/>
                          <a:cs typeface="Open Sans Light" panose="020B0306030504020204" pitchFamily="34" charset="0"/>
                        </a:rPr>
                        <a:t>cloud</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a:t>
                      </a:r>
                      <a:r>
                        <a:rPr lang="pl-PL" sz="1600" i="1" kern="1200" spc="0" noProof="0" dirty="0" err="1">
                          <a:solidFill>
                            <a:schemeClr val="tx1">
                              <a:lumMod val="65000"/>
                              <a:lumOff val="35000"/>
                            </a:schemeClr>
                          </a:solidFill>
                          <a:latin typeface="+mj-lt"/>
                          <a:ea typeface="Open Sans Light" panose="020B0306030504020204" pitchFamily="34" charset="0"/>
                          <a:cs typeface="Open Sans Light" panose="020B0306030504020204" pitchFamily="34" charset="0"/>
                        </a:rPr>
                        <a:t>based</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a:t>
                      </a:r>
                      <a:r>
                        <a:rPr lang="pl-PL" sz="1600" i="1" kern="1200" spc="0" noProof="0" dirty="0" err="1">
                          <a:solidFill>
                            <a:schemeClr val="tx1">
                              <a:lumMod val="65000"/>
                              <a:lumOff val="35000"/>
                            </a:schemeClr>
                          </a:solidFill>
                          <a:latin typeface="+mj-lt"/>
                          <a:ea typeface="Open Sans Light" panose="020B0306030504020204" pitchFamily="34" charset="0"/>
                          <a:cs typeface="Open Sans Light" panose="020B0306030504020204" pitchFamily="34" charset="0"/>
                        </a:rPr>
                        <a:t>architecture</a:t>
                      </a:r>
                      <a:endPar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285750" indent="-285750" algn="just">
                        <a:lnSpc>
                          <a:spcPct val="100000"/>
                        </a:lnSpc>
                        <a:spcBef>
                          <a:spcPts val="1200"/>
                        </a:spcBef>
                        <a:buSzPct val="80000"/>
                        <a:buFontTx/>
                        <a:buBlip>
                          <a:blip r:embed="rId3"/>
                        </a:buBlip>
                      </a:pPr>
                      <a:r>
                        <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Working</a:t>
                      </a:r>
                      <a:r>
                        <a:rPr lang="en-US" sz="1600" i="1" kern="1200" spc="0" baseline="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for</a:t>
                      </a:r>
                      <a:r>
                        <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Sii since </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May,</a:t>
                      </a:r>
                      <a:endPar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285750" indent="-285750" algn="just">
                        <a:lnSpc>
                          <a:spcPct val="100000"/>
                        </a:lnSpc>
                        <a:spcBef>
                          <a:spcPts val="1200"/>
                        </a:spcBef>
                        <a:buSzPct val="80000"/>
                        <a:buFontTx/>
                        <a:buBlip>
                          <a:blip r:embed="rId3"/>
                        </a:buBlip>
                      </a:pP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hlinkClick r:id="rId4"/>
                        </a:rPr>
                        <a:t>prucinski@pl.sii.eu</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rPr>
                        <a:t>, </a:t>
                      </a:r>
                      <a:r>
                        <a:rPr lang="pl-PL"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hlinkClick r:id="rId5"/>
                        </a:rPr>
                        <a:t>pawel.rucinski90@gmail.com</a:t>
                      </a:r>
                      <a:endParaRPr lang="en-US" sz="1600" i="1" kern="1200" spc="0" noProof="0" dirty="0">
                        <a:solidFill>
                          <a:schemeClr val="tx1">
                            <a:lumMod val="65000"/>
                            <a:lumOff val="35000"/>
                          </a:schemeClr>
                        </a:solidFill>
                        <a:latin typeface="+mj-lt"/>
                        <a:ea typeface="Open Sans Light" panose="020B0306030504020204" pitchFamily="34" charset="0"/>
                        <a:cs typeface="Open Sans Light" panose="020B0306030504020204" pitchFamily="34" charset="0"/>
                      </a:endParaRPr>
                    </a:p>
                    <a:p>
                      <a:pPr marL="0" lvl="0" indent="0">
                        <a:spcAft>
                          <a:spcPts val="0"/>
                        </a:spcAft>
                        <a:buSzPct val="80000"/>
                        <a:buFontTx/>
                        <a:buNone/>
                      </a:pPr>
                      <a:endParaRPr lang="en-US" sz="1600" i="1" noProof="0" dirty="0">
                        <a:solidFill>
                          <a:schemeClr val="tx1">
                            <a:lumMod val="75000"/>
                            <a:lumOff val="25000"/>
                          </a:schemeClr>
                        </a:solidFill>
                        <a:ea typeface="Calibri" panose="020F0502020204030204" pitchFamily="34" charset="0"/>
                      </a:endParaRPr>
                    </a:p>
                  </a:txBody>
                  <a:tcPr marT="108000" marB="1440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988174">
                <a:tc>
                  <a:txBody>
                    <a:bodyPr/>
                    <a:lstStyle/>
                    <a:p>
                      <a:endParaRPr lang="pl-PL" sz="12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c>
                  <a:txBody>
                    <a:bodyPr/>
                    <a:lstStyle/>
                    <a:p>
                      <a:pPr marL="0" lvl="0" indent="0">
                        <a:spcAft>
                          <a:spcPts val="0"/>
                        </a:spcAft>
                        <a:buSzPct val="80000"/>
                        <a:buFontTx/>
                        <a:buNone/>
                      </a:pPr>
                      <a:endParaRPr lang="en-US" sz="1600" i="1" noProof="0" dirty="0">
                        <a:solidFill>
                          <a:schemeClr val="tx1">
                            <a:lumMod val="75000"/>
                            <a:lumOff val="25000"/>
                          </a:schemeClr>
                        </a:solidFill>
                        <a:ea typeface="Calibri" panose="020F0502020204030204" pitchFamily="34" charset="0"/>
                      </a:endParaRPr>
                    </a:p>
                  </a:txBody>
                  <a:tcPr marT="108000" marB="144000">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19529037"/>
                  </a:ext>
                </a:extLst>
              </a:tr>
            </a:tbl>
          </a:graphicData>
        </a:graphic>
      </p:graphicFrame>
      <p:grpSp>
        <p:nvGrpSpPr>
          <p:cNvPr id="6" name="Grupa 5"/>
          <p:cNvGrpSpPr/>
          <p:nvPr/>
        </p:nvGrpSpPr>
        <p:grpSpPr>
          <a:xfrm>
            <a:off x="5004048" y="5372330"/>
            <a:ext cx="1254940" cy="255843"/>
            <a:chOff x="13529" y="6109390"/>
            <a:chExt cx="1254940" cy="255843"/>
          </a:xfrm>
        </p:grpSpPr>
        <p:sp>
          <p:nvSpPr>
            <p:cNvPr id="7" name="Rectangle 13"/>
            <p:cNvSpPr>
              <a:spLocks noChangeArrowheads="1"/>
            </p:cNvSpPr>
            <p:nvPr/>
          </p:nvSpPr>
          <p:spPr bwMode="auto">
            <a:xfrm>
              <a:off x="13529" y="6127749"/>
              <a:ext cx="938122" cy="221599"/>
            </a:xfrm>
            <a:prstGeom prst="rect">
              <a:avLst/>
            </a:prstGeom>
            <a:noFill/>
            <a:ln w="9525">
              <a:noFill/>
              <a:miter lim="800000"/>
              <a:headEnd/>
              <a:tailEnd/>
            </a:ln>
          </p:spPr>
          <p:txBody>
            <a:bodyPr wrap="square" lIns="0" tIns="0" rIns="0" bIns="0" anchor="ctr">
              <a:spAutoFit/>
            </a:bodyPr>
            <a:lstStyle/>
            <a:p>
              <a:pPr algn="r" eaLnBrk="0" hangingPunct="0">
                <a:lnSpc>
                  <a:spcPct val="90000"/>
                </a:lnSpc>
                <a:spcBef>
                  <a:spcPct val="40000"/>
                </a:spcBef>
                <a:defRPr/>
              </a:pPr>
              <a:r>
                <a:rPr lang="pl-PL" sz="800" dirty="0">
                  <a:solidFill>
                    <a:schemeClr val="tx1">
                      <a:lumMod val="50000"/>
                      <a:lumOff val="50000"/>
                    </a:schemeClr>
                  </a:solidFill>
                  <a:ea typeface="Verdana" pitchFamily="34" charset="0"/>
                  <a:cs typeface="Verdana" pitchFamily="34" charset="0"/>
                </a:rPr>
                <a:t>PAWEŁ</a:t>
              </a:r>
              <a:br>
                <a:rPr lang="pl-PL" sz="800" dirty="0">
                  <a:solidFill>
                    <a:schemeClr val="tx1">
                      <a:lumMod val="50000"/>
                      <a:lumOff val="50000"/>
                    </a:schemeClr>
                  </a:solidFill>
                  <a:ea typeface="Verdana" pitchFamily="34" charset="0"/>
                  <a:cs typeface="Verdana" pitchFamily="34" charset="0"/>
                </a:rPr>
              </a:br>
              <a:r>
                <a:rPr lang="pl-PL" sz="800" dirty="0">
                  <a:solidFill>
                    <a:schemeClr val="tx1">
                      <a:lumMod val="50000"/>
                      <a:lumOff val="50000"/>
                    </a:schemeClr>
                  </a:solidFill>
                  <a:ea typeface="Verdana" pitchFamily="34" charset="0"/>
                  <a:cs typeface="Verdana" pitchFamily="34" charset="0"/>
                </a:rPr>
                <a:t>FROM SII GDAŃSK</a:t>
              </a:r>
              <a:endParaRPr lang="pl-PL" sz="800" b="1" dirty="0">
                <a:solidFill>
                  <a:schemeClr val="tx1">
                    <a:lumMod val="50000"/>
                    <a:lumOff val="50000"/>
                  </a:schemeClr>
                </a:solidFill>
                <a:ea typeface="Verdana" pitchFamily="34" charset="0"/>
                <a:cs typeface="Verdana" pitchFamily="34" charset="0"/>
              </a:endParaRPr>
            </a:p>
          </p:txBody>
        </p:sp>
        <p:pic>
          <p:nvPicPr>
            <p:cNvPr id="8" name="Obraz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1034400" y="6131164"/>
              <a:ext cx="255843" cy="212295"/>
            </a:xfrm>
            <a:prstGeom prst="rect">
              <a:avLst/>
            </a:prstGeom>
          </p:spPr>
        </p:pic>
      </p:grpSp>
      <p:pic>
        <p:nvPicPr>
          <p:cNvPr id="4" name="Obraz 3">
            <a:extLst>
              <a:ext uri="{FF2B5EF4-FFF2-40B4-BE49-F238E27FC236}">
                <a16:creationId xmlns:a16="http://schemas.microsoft.com/office/drawing/2014/main" id="{674B091D-F2B1-4DC2-8E74-521DDA4573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73109" y="2186247"/>
            <a:ext cx="3204442" cy="3204442"/>
          </a:xfrm>
          <a:prstGeom prst="rect">
            <a:avLst/>
          </a:prstGeom>
        </p:spPr>
      </p:pic>
    </p:spTree>
    <p:extLst>
      <p:ext uri="{BB962C8B-B14F-4D97-AF65-F5344CB8AC3E}">
        <p14:creationId xmlns:p14="http://schemas.microsoft.com/office/powerpoint/2010/main" val="2378436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3223260" y="952500"/>
            <a:ext cx="5920740"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en-US" dirty="0"/>
              <a:t>What are microservices?</a:t>
            </a:r>
          </a:p>
        </p:txBody>
      </p:sp>
      <p:sp>
        <p:nvSpPr>
          <p:cNvPr id="2" name="pole tekstowe 1">
            <a:extLst>
              <a:ext uri="{FF2B5EF4-FFF2-40B4-BE49-F238E27FC236}">
                <a16:creationId xmlns:a16="http://schemas.microsoft.com/office/drawing/2014/main" id="{B13FBA51-6935-43B0-A6D2-9DBDBDF8059D}"/>
              </a:ext>
            </a:extLst>
          </p:cNvPr>
          <p:cNvSpPr txBox="1"/>
          <p:nvPr/>
        </p:nvSpPr>
        <p:spPr>
          <a:xfrm>
            <a:off x="3500065" y="2136338"/>
            <a:ext cx="5367130" cy="3385542"/>
          </a:xfrm>
          <a:prstGeom prst="rect">
            <a:avLst/>
          </a:prstGeom>
          <a:noFill/>
        </p:spPr>
        <p:txBody>
          <a:bodyPr wrap="square" rtlCol="0">
            <a:spAutoFit/>
          </a:bodyPr>
          <a:lstStyle/>
          <a:p>
            <a:r>
              <a:rPr lang="en-US" dirty="0">
                <a:solidFill>
                  <a:schemeClr val="bg1"/>
                </a:solidFill>
              </a:rPr>
              <a:t>Microservices - also known as the microservice architecture - is an approach to developing a single application as a suite of small services, each running in its own process and communicating with lightweight mechanisms, often an HTTP resource API. These services are built around business capabilities and independently deployable by fully automated deployment machinery. There is a bare minimum of centralized management of these services, which may be written in different programming languages and use different data storage technologies.</a:t>
            </a:r>
            <a:endParaRPr lang="pl-PL" dirty="0">
              <a:solidFill>
                <a:schemeClr val="bg1"/>
              </a:solidFill>
            </a:endParaRPr>
          </a:p>
          <a:p>
            <a:r>
              <a:rPr lang="pl-PL" sz="1600" dirty="0"/>
              <a:t>						Source: martinfowler.com</a:t>
            </a:r>
          </a:p>
        </p:txBody>
      </p:sp>
    </p:spTree>
    <p:extLst>
      <p:ext uri="{BB962C8B-B14F-4D97-AF65-F5344CB8AC3E}">
        <p14:creationId xmlns:p14="http://schemas.microsoft.com/office/powerpoint/2010/main" val="366990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3223260" y="952500"/>
            <a:ext cx="5920740"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en-US" dirty="0"/>
              <a:t>Present</a:t>
            </a:r>
            <a:r>
              <a:rPr lang="pl-PL" dirty="0" err="1"/>
              <a:t>at</a:t>
            </a:r>
            <a:r>
              <a:rPr lang="en-US" dirty="0"/>
              <a:t>ion</a:t>
            </a:r>
            <a:r>
              <a:rPr lang="pl-PL" dirty="0"/>
              <a:t> </a:t>
            </a:r>
            <a:r>
              <a:rPr lang="pl-PL" dirty="0" err="1"/>
              <a:t>objectives</a:t>
            </a:r>
            <a:endParaRPr lang="en-US" dirty="0"/>
          </a:p>
        </p:txBody>
      </p:sp>
      <p:sp>
        <p:nvSpPr>
          <p:cNvPr id="2" name="pole tekstowe 1">
            <a:extLst>
              <a:ext uri="{FF2B5EF4-FFF2-40B4-BE49-F238E27FC236}">
                <a16:creationId xmlns:a16="http://schemas.microsoft.com/office/drawing/2014/main" id="{B13FBA51-6935-43B0-A6D2-9DBDBDF8059D}"/>
              </a:ext>
            </a:extLst>
          </p:cNvPr>
          <p:cNvSpPr txBox="1"/>
          <p:nvPr/>
        </p:nvSpPr>
        <p:spPr>
          <a:xfrm>
            <a:off x="3500065" y="1659285"/>
            <a:ext cx="5367130" cy="3539430"/>
          </a:xfrm>
          <a:prstGeom prst="rect">
            <a:avLst/>
          </a:prstGeom>
          <a:noFill/>
        </p:spPr>
        <p:txBody>
          <a:bodyPr wrap="square" rtlCol="0">
            <a:spAutoFit/>
          </a:bodyPr>
          <a:lstStyle/>
          <a:p>
            <a:pPr lvl="1">
              <a:lnSpc>
                <a:spcPct val="150000"/>
              </a:lnSpc>
              <a:buClr>
                <a:srgbClr val="C00000"/>
              </a:buClr>
              <a:buSzPct val="80000"/>
            </a:pPr>
            <a:endParaRPr lang="pl-PL" sz="3200" i="1" dirty="0">
              <a:solidFill>
                <a:schemeClr val="bg1"/>
              </a:solidFill>
            </a:endParaRPr>
          </a:p>
          <a:p>
            <a:pPr marL="742950" lvl="1" indent="-285750">
              <a:lnSpc>
                <a:spcPct val="150000"/>
              </a:lnSpc>
              <a:buClr>
                <a:srgbClr val="C00000"/>
              </a:buClr>
              <a:buSzPct val="80000"/>
              <a:buBlip>
                <a:blip r:embed="rId4"/>
              </a:buBlip>
            </a:pPr>
            <a:r>
              <a:rPr lang="pl-PL" sz="3200" i="1" dirty="0">
                <a:solidFill>
                  <a:schemeClr val="bg1"/>
                </a:solidFill>
              </a:rPr>
              <a:t>Docker,</a:t>
            </a:r>
            <a:endParaRPr lang="en-US" sz="3200" i="1" dirty="0">
              <a:solidFill>
                <a:schemeClr val="bg1"/>
              </a:solidFill>
            </a:endParaRPr>
          </a:p>
          <a:p>
            <a:pPr marL="742950" lvl="1" indent="-285750">
              <a:lnSpc>
                <a:spcPct val="150000"/>
              </a:lnSpc>
              <a:buClr>
                <a:srgbClr val="C00000"/>
              </a:buClr>
              <a:buSzPct val="80000"/>
              <a:buBlip>
                <a:blip r:embed="rId4"/>
              </a:buBlip>
            </a:pPr>
            <a:r>
              <a:rPr lang="pl-PL" sz="3200" i="1" dirty="0" err="1">
                <a:solidFill>
                  <a:schemeClr val="bg1"/>
                </a:solidFill>
              </a:rPr>
              <a:t>Kubernetes</a:t>
            </a:r>
            <a:r>
              <a:rPr lang="pl-PL" sz="3200" i="1" dirty="0">
                <a:solidFill>
                  <a:schemeClr val="bg1"/>
                </a:solidFill>
              </a:rPr>
              <a:t>,</a:t>
            </a:r>
            <a:endParaRPr lang="en-US" sz="3200" i="1" dirty="0">
              <a:solidFill>
                <a:schemeClr val="bg1"/>
              </a:solidFill>
            </a:endParaRPr>
          </a:p>
          <a:p>
            <a:pPr marL="742950" lvl="1" indent="-285750">
              <a:lnSpc>
                <a:spcPct val="150000"/>
              </a:lnSpc>
              <a:buClr>
                <a:srgbClr val="C00000"/>
              </a:buClr>
              <a:buSzPct val="80000"/>
              <a:buBlip>
                <a:blip r:embed="rId4"/>
              </a:buBlip>
            </a:pPr>
            <a:r>
              <a:rPr lang="pl-PL" sz="3200" i="1" dirty="0" err="1">
                <a:solidFill>
                  <a:schemeClr val="bg1"/>
                </a:solidFill>
              </a:rPr>
              <a:t>Azure</a:t>
            </a:r>
            <a:endParaRPr lang="pl-PL" sz="3200" dirty="0"/>
          </a:p>
          <a:p>
            <a:endParaRPr lang="pl-PL" sz="3200" dirty="0"/>
          </a:p>
        </p:txBody>
      </p:sp>
    </p:spTree>
    <p:extLst>
      <p:ext uri="{BB962C8B-B14F-4D97-AF65-F5344CB8AC3E}">
        <p14:creationId xmlns:p14="http://schemas.microsoft.com/office/powerpoint/2010/main" val="250342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2069869" y="952500"/>
            <a:ext cx="7074131"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pl-PL" b="0" dirty="0">
                <a:latin typeface="+mn-lt"/>
              </a:rPr>
              <a:t>Docker</a:t>
            </a:r>
            <a:endParaRPr lang="en-US" b="0" dirty="0">
              <a:latin typeface="+mn-lt"/>
            </a:endParaRPr>
          </a:p>
        </p:txBody>
      </p:sp>
      <p:sp>
        <p:nvSpPr>
          <p:cNvPr id="2" name="pole tekstowe 1">
            <a:extLst>
              <a:ext uri="{FF2B5EF4-FFF2-40B4-BE49-F238E27FC236}">
                <a16:creationId xmlns:a16="http://schemas.microsoft.com/office/drawing/2014/main" id="{B13FBA51-6935-43B0-A6D2-9DBDBDF8059D}"/>
              </a:ext>
            </a:extLst>
          </p:cNvPr>
          <p:cNvSpPr txBox="1"/>
          <p:nvPr/>
        </p:nvSpPr>
        <p:spPr>
          <a:xfrm>
            <a:off x="2188326" y="952500"/>
            <a:ext cx="6796031" cy="5317097"/>
          </a:xfrm>
          <a:prstGeom prst="rect">
            <a:avLst/>
          </a:prstGeom>
          <a:noFill/>
        </p:spPr>
        <p:txBody>
          <a:bodyPr wrap="square" rtlCol="0">
            <a:spAutoFit/>
          </a:bodyPr>
          <a:lstStyle/>
          <a:p>
            <a:pPr lvl="1">
              <a:lnSpc>
                <a:spcPct val="150000"/>
              </a:lnSpc>
              <a:buClr>
                <a:srgbClr val="C00000"/>
              </a:buClr>
              <a:buSzPct val="80000"/>
            </a:pPr>
            <a:r>
              <a:rPr lang="en-US" b="1" i="1" dirty="0">
                <a:solidFill>
                  <a:schemeClr val="bg1"/>
                </a:solidFill>
              </a:rPr>
              <a:t>Docker</a:t>
            </a:r>
            <a:r>
              <a:rPr lang="en-US" i="1" dirty="0">
                <a:solidFill>
                  <a:schemeClr val="bg1"/>
                </a:solidFill>
              </a:rPr>
              <a:t> is a computer program that performs operating-system-level virtualization, also known as "containerization".</a:t>
            </a:r>
            <a:endParaRPr lang="pl-PL" i="1" dirty="0">
              <a:solidFill>
                <a:schemeClr val="bg1"/>
              </a:solidFill>
            </a:endParaRPr>
          </a:p>
          <a:p>
            <a:pPr lvl="1">
              <a:lnSpc>
                <a:spcPct val="150000"/>
              </a:lnSpc>
              <a:buClr>
                <a:srgbClr val="C00000"/>
              </a:buClr>
              <a:buSzPct val="80000"/>
            </a:pPr>
            <a:r>
              <a:rPr lang="pl-PL" sz="3200" i="1" dirty="0">
                <a:solidFill>
                  <a:schemeClr val="bg1"/>
                </a:solidFill>
              </a:rPr>
              <a:t>									</a:t>
            </a:r>
            <a:r>
              <a:rPr lang="pl-PL" sz="1600" i="1" dirty="0"/>
              <a:t>Source: Wikipedia.org</a:t>
            </a: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endParaRPr lang="pl-PL" sz="1600" i="1" dirty="0">
              <a:solidFill>
                <a:schemeClr val="bg1"/>
              </a:solidFill>
            </a:endParaRPr>
          </a:p>
          <a:p>
            <a:pPr lvl="1">
              <a:lnSpc>
                <a:spcPct val="150000"/>
              </a:lnSpc>
              <a:buClr>
                <a:srgbClr val="C00000"/>
              </a:buClr>
              <a:buSzPct val="80000"/>
            </a:pPr>
            <a:r>
              <a:rPr lang="pl-PL" sz="1600" i="1" dirty="0">
                <a:solidFill>
                  <a:schemeClr val="bg1"/>
                </a:solidFill>
              </a:rPr>
              <a:t>		</a:t>
            </a:r>
          </a:p>
          <a:p>
            <a:pPr lvl="1">
              <a:lnSpc>
                <a:spcPct val="150000"/>
              </a:lnSpc>
              <a:buClr>
                <a:srgbClr val="C00000"/>
              </a:buClr>
              <a:buSzPct val="80000"/>
            </a:pPr>
            <a:r>
              <a:rPr lang="pl-PL" sz="1600" i="1" dirty="0">
                <a:solidFill>
                  <a:schemeClr val="bg1"/>
                </a:solidFill>
              </a:rPr>
              <a:t>									</a:t>
            </a:r>
            <a:r>
              <a:rPr lang="pl-PL" sz="1600" i="1" dirty="0"/>
              <a:t>Source: Docker.com</a:t>
            </a:r>
            <a:endParaRPr lang="pl-PL" sz="3200" i="1" dirty="0"/>
          </a:p>
        </p:txBody>
      </p:sp>
      <p:pic>
        <p:nvPicPr>
          <p:cNvPr id="1028" name="Picture 4" descr="https://www.docker.com/sites/default/files/styles/content_6_6/public/compare/container-vm-whatcontainer_2.png?itok=0eNn5aap">
            <a:extLst>
              <a:ext uri="{FF2B5EF4-FFF2-40B4-BE49-F238E27FC236}">
                <a16:creationId xmlns:a16="http://schemas.microsoft.com/office/drawing/2014/main" id="{C3FC6547-BDE8-4E32-AEFD-626713C0A6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28555" y="2953689"/>
            <a:ext cx="3712695" cy="276053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www.docker.com/sites/default/files/styles/content_6_6/public/compare/docker-containerized-appliction-blue-border_2.png?itok=lsxRQ9HU">
            <a:extLst>
              <a:ext uri="{FF2B5EF4-FFF2-40B4-BE49-F238E27FC236}">
                <a16:creationId xmlns:a16="http://schemas.microsoft.com/office/drawing/2014/main" id="{6E133A94-727A-4173-98ED-428856A6D8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8326" y="2953689"/>
            <a:ext cx="3280586" cy="276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02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3223260" y="952500"/>
            <a:ext cx="5920740"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pl-PL" dirty="0" err="1"/>
              <a:t>Main</a:t>
            </a:r>
            <a:r>
              <a:rPr lang="pl-PL" dirty="0"/>
              <a:t> </a:t>
            </a:r>
            <a:r>
              <a:rPr lang="pl-PL" dirty="0" err="1"/>
              <a:t>docker</a:t>
            </a:r>
            <a:r>
              <a:rPr lang="pl-PL" dirty="0"/>
              <a:t> </a:t>
            </a:r>
            <a:r>
              <a:rPr lang="pl-PL" dirty="0" err="1"/>
              <a:t>objects</a:t>
            </a:r>
            <a:endParaRPr lang="en-US" dirty="0"/>
          </a:p>
        </p:txBody>
      </p:sp>
      <p:sp>
        <p:nvSpPr>
          <p:cNvPr id="2" name="pole tekstowe 1">
            <a:extLst>
              <a:ext uri="{FF2B5EF4-FFF2-40B4-BE49-F238E27FC236}">
                <a16:creationId xmlns:a16="http://schemas.microsoft.com/office/drawing/2014/main" id="{B13FBA51-6935-43B0-A6D2-9DBDBDF8059D}"/>
              </a:ext>
            </a:extLst>
          </p:cNvPr>
          <p:cNvSpPr txBox="1"/>
          <p:nvPr/>
        </p:nvSpPr>
        <p:spPr>
          <a:xfrm>
            <a:off x="3500065" y="1659285"/>
            <a:ext cx="5367130" cy="3539430"/>
          </a:xfrm>
          <a:prstGeom prst="rect">
            <a:avLst/>
          </a:prstGeom>
          <a:noFill/>
        </p:spPr>
        <p:txBody>
          <a:bodyPr wrap="square" rtlCol="0">
            <a:spAutoFit/>
          </a:bodyPr>
          <a:lstStyle/>
          <a:p>
            <a:pPr lvl="1">
              <a:lnSpc>
                <a:spcPct val="150000"/>
              </a:lnSpc>
              <a:buClr>
                <a:srgbClr val="C00000"/>
              </a:buClr>
              <a:buSzPct val="80000"/>
            </a:pPr>
            <a:endParaRPr lang="pl-PL" sz="3200" i="1" dirty="0">
              <a:solidFill>
                <a:schemeClr val="bg1"/>
              </a:solidFill>
            </a:endParaRPr>
          </a:p>
          <a:p>
            <a:pPr marL="742950" lvl="1" indent="-285750">
              <a:lnSpc>
                <a:spcPct val="150000"/>
              </a:lnSpc>
              <a:buClr>
                <a:srgbClr val="C00000"/>
              </a:buClr>
              <a:buSzPct val="80000"/>
              <a:buBlip>
                <a:blip r:embed="rId4"/>
              </a:buBlip>
            </a:pPr>
            <a:r>
              <a:rPr lang="pl-PL" sz="3200" i="1" dirty="0">
                <a:solidFill>
                  <a:schemeClr val="bg1"/>
                </a:solidFill>
              </a:rPr>
              <a:t>Image</a:t>
            </a:r>
            <a:endParaRPr lang="en-US" sz="3200" i="1" dirty="0">
              <a:solidFill>
                <a:schemeClr val="bg1"/>
              </a:solidFill>
            </a:endParaRPr>
          </a:p>
          <a:p>
            <a:pPr marL="742950" lvl="1" indent="-285750">
              <a:lnSpc>
                <a:spcPct val="150000"/>
              </a:lnSpc>
              <a:buClr>
                <a:srgbClr val="C00000"/>
              </a:buClr>
              <a:buSzPct val="80000"/>
              <a:buBlip>
                <a:blip r:embed="rId4"/>
              </a:buBlip>
            </a:pPr>
            <a:r>
              <a:rPr lang="pl-PL" sz="3200" i="1" dirty="0" err="1">
                <a:solidFill>
                  <a:schemeClr val="bg1"/>
                </a:solidFill>
              </a:rPr>
              <a:t>Container</a:t>
            </a:r>
            <a:endParaRPr lang="en-US" sz="3200" i="1" dirty="0">
              <a:solidFill>
                <a:schemeClr val="bg1"/>
              </a:solidFill>
            </a:endParaRPr>
          </a:p>
          <a:p>
            <a:pPr marL="742950" lvl="1" indent="-285750">
              <a:lnSpc>
                <a:spcPct val="150000"/>
              </a:lnSpc>
              <a:buClr>
                <a:srgbClr val="C00000"/>
              </a:buClr>
              <a:buSzPct val="80000"/>
              <a:buBlip>
                <a:blip r:embed="rId4"/>
              </a:buBlip>
            </a:pPr>
            <a:r>
              <a:rPr lang="pl-PL" sz="3200" i="1" dirty="0">
                <a:solidFill>
                  <a:schemeClr val="bg1"/>
                </a:solidFill>
              </a:rPr>
              <a:t>Registry</a:t>
            </a:r>
            <a:endParaRPr lang="pl-PL" sz="3200" dirty="0"/>
          </a:p>
          <a:p>
            <a:endParaRPr lang="pl-PL" sz="3200" dirty="0"/>
          </a:p>
        </p:txBody>
      </p:sp>
    </p:spTree>
    <p:extLst>
      <p:ext uri="{BB962C8B-B14F-4D97-AF65-F5344CB8AC3E}">
        <p14:creationId xmlns:p14="http://schemas.microsoft.com/office/powerpoint/2010/main" val="3898877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1" cy="6663606"/>
          </a:xfrm>
          <a:prstGeom prst="rect">
            <a:avLst/>
          </a:prstGeom>
        </p:spPr>
      </p:pic>
      <p:grpSp>
        <p:nvGrpSpPr>
          <p:cNvPr id="9" name="Grupa 8"/>
          <p:cNvGrpSpPr/>
          <p:nvPr/>
        </p:nvGrpSpPr>
        <p:grpSpPr>
          <a:xfrm>
            <a:off x="4788024" y="4509121"/>
            <a:ext cx="4355976" cy="1656184"/>
            <a:chOff x="4788024" y="3240171"/>
            <a:chExt cx="4355976" cy="1295983"/>
          </a:xfrm>
        </p:grpSpPr>
        <p:sp>
          <p:nvSpPr>
            <p:cNvPr id="10" name="Prostokąt 9"/>
            <p:cNvSpPr/>
            <p:nvPr/>
          </p:nvSpPr>
          <p:spPr>
            <a:xfrm>
              <a:off x="4788024" y="3240171"/>
              <a:ext cx="4355976" cy="1295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96000" tIns="0" rIns="72000" rtlCol="0" anchor="ctr" anchorCtr="0"/>
            <a:lstStyle/>
            <a:p>
              <a:pPr>
                <a:lnSpc>
                  <a:spcPts val="2500"/>
                </a:lnSpc>
              </a:pPr>
              <a:r>
                <a:rPr lang="pl-PL" sz="2800" b="1" dirty="0">
                  <a:solidFill>
                    <a:schemeClr val="tx1">
                      <a:lumMod val="65000"/>
                      <a:lumOff val="35000"/>
                    </a:schemeClr>
                  </a:solidFill>
                </a:rPr>
                <a:t>Docker Presentation </a:t>
              </a:r>
              <a:endParaRPr lang="en-US" sz="2800" b="1" dirty="0">
                <a:solidFill>
                  <a:schemeClr val="tx1">
                    <a:lumMod val="65000"/>
                    <a:lumOff val="35000"/>
                  </a:schemeClr>
                </a:solidFill>
              </a:endParaRPr>
            </a:p>
          </p:txBody>
        </p:sp>
        <p:cxnSp>
          <p:nvCxnSpPr>
            <p:cNvPr id="11" name="Łącznik prosty 10"/>
            <p:cNvCxnSpPr/>
            <p:nvPr/>
          </p:nvCxnSpPr>
          <p:spPr>
            <a:xfrm>
              <a:off x="5025600" y="4293096"/>
              <a:ext cx="573581" cy="1"/>
            </a:xfrm>
            <a:prstGeom prst="line">
              <a:avLst/>
            </a:prstGeom>
            <a:ln w="57150">
              <a:solidFill>
                <a:srgbClr val="33BC8E"/>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8980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3223260" y="952500"/>
            <a:ext cx="5920740"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pl-PL" dirty="0" err="1"/>
              <a:t>Kubernetes</a:t>
            </a:r>
            <a:endParaRPr lang="en-US" dirty="0"/>
          </a:p>
        </p:txBody>
      </p:sp>
      <p:sp>
        <p:nvSpPr>
          <p:cNvPr id="7" name="pole tekstowe 6">
            <a:extLst>
              <a:ext uri="{FF2B5EF4-FFF2-40B4-BE49-F238E27FC236}">
                <a16:creationId xmlns:a16="http://schemas.microsoft.com/office/drawing/2014/main" id="{DCFCBE70-3A50-43F7-B32A-F150929B2244}"/>
              </a:ext>
            </a:extLst>
          </p:cNvPr>
          <p:cNvSpPr txBox="1"/>
          <p:nvPr/>
        </p:nvSpPr>
        <p:spPr>
          <a:xfrm>
            <a:off x="3353997" y="2365568"/>
            <a:ext cx="5659266" cy="2126864"/>
          </a:xfrm>
          <a:prstGeom prst="rect">
            <a:avLst/>
          </a:prstGeom>
          <a:noFill/>
        </p:spPr>
        <p:txBody>
          <a:bodyPr wrap="square" rtlCol="0">
            <a:spAutoFit/>
          </a:bodyPr>
          <a:lstStyle/>
          <a:p>
            <a:pPr lvl="1">
              <a:lnSpc>
                <a:spcPct val="150000"/>
              </a:lnSpc>
              <a:buClr>
                <a:srgbClr val="C00000"/>
              </a:buClr>
              <a:buSzPct val="80000"/>
            </a:pPr>
            <a:r>
              <a:rPr lang="en-US" b="1" dirty="0">
                <a:solidFill>
                  <a:schemeClr val="bg1"/>
                </a:solidFill>
              </a:rPr>
              <a:t>Kubernetes</a:t>
            </a:r>
            <a:r>
              <a:rPr lang="en-US" dirty="0">
                <a:solidFill>
                  <a:schemeClr val="bg1"/>
                </a:solidFill>
              </a:rPr>
              <a:t> is a portable, extensible open-source platform for managing containerized workloads and services, that facilitates both declarative configuration and automation.</a:t>
            </a:r>
            <a:r>
              <a:rPr lang="pl-PL" i="1" dirty="0">
                <a:solidFill>
                  <a:schemeClr val="bg1"/>
                </a:solidFill>
              </a:rPr>
              <a:t>											</a:t>
            </a:r>
            <a:r>
              <a:rPr lang="pl-PL" sz="1600" i="1" dirty="0"/>
              <a:t>Source: kubernetes.io</a:t>
            </a:r>
          </a:p>
        </p:txBody>
      </p:sp>
    </p:spTree>
    <p:extLst>
      <p:ext uri="{BB962C8B-B14F-4D97-AF65-F5344CB8AC3E}">
        <p14:creationId xmlns:p14="http://schemas.microsoft.com/office/powerpoint/2010/main" val="4113994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D:\_SII\_NEWSLETTER\ELEMENTY_POWER_POINT\foto_newsy.jpg"/>
          <p:cNvPicPr>
            <a:picLocks noChangeAspect="1" noChangeArrowheads="1"/>
          </p:cNvPicPr>
          <p:nvPr/>
        </p:nvPicPr>
        <p:blipFill>
          <a:blip r:embed="rId3"/>
          <a:srcRect/>
          <a:stretch>
            <a:fillRect/>
          </a:stretch>
        </p:blipFill>
        <p:spPr bwMode="auto">
          <a:xfrm>
            <a:off x="0" y="952500"/>
            <a:ext cx="3457584" cy="5314716"/>
          </a:xfrm>
          <a:prstGeom prst="rect">
            <a:avLst/>
          </a:prstGeom>
          <a:noFill/>
        </p:spPr>
      </p:pic>
      <p:sp>
        <p:nvSpPr>
          <p:cNvPr id="6" name="Prostokąt 5"/>
          <p:cNvSpPr/>
          <p:nvPr/>
        </p:nvSpPr>
        <p:spPr>
          <a:xfrm>
            <a:off x="3223260" y="952500"/>
            <a:ext cx="5920740" cy="5314716"/>
          </a:xfrm>
          <a:prstGeom prst="rect">
            <a:avLst/>
          </a:prstGeom>
          <a:solidFill>
            <a:srgbClr val="05BC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l-PL" sz="1600" i="1" dirty="0"/>
          </a:p>
        </p:txBody>
      </p:sp>
      <p:sp>
        <p:nvSpPr>
          <p:cNvPr id="5" name="Tytuł 2"/>
          <p:cNvSpPr txBox="1">
            <a:spLocks noGrp="1"/>
          </p:cNvSpPr>
          <p:nvPr>
            <p:ph type="title"/>
          </p:nvPr>
        </p:nvSpPr>
        <p:spPr>
          <a:xfrm>
            <a:off x="588816" y="129371"/>
            <a:ext cx="7449688" cy="631857"/>
          </a:xfrm>
        </p:spPr>
        <p:txBody>
          <a:bodyPr/>
          <a:lstStyle/>
          <a:p>
            <a:pPr lvl="0"/>
            <a:r>
              <a:rPr lang="pl-PL" dirty="0" err="1"/>
              <a:t>Kubernetes</a:t>
            </a:r>
            <a:endParaRPr lang="en-US" dirty="0"/>
          </a:p>
        </p:txBody>
      </p:sp>
      <p:sp>
        <p:nvSpPr>
          <p:cNvPr id="2" name="pole tekstowe 1">
            <a:extLst>
              <a:ext uri="{FF2B5EF4-FFF2-40B4-BE49-F238E27FC236}">
                <a16:creationId xmlns:a16="http://schemas.microsoft.com/office/drawing/2014/main" id="{B13FBA51-6935-43B0-A6D2-9DBDBDF8059D}"/>
              </a:ext>
            </a:extLst>
          </p:cNvPr>
          <p:cNvSpPr txBox="1"/>
          <p:nvPr/>
        </p:nvSpPr>
        <p:spPr>
          <a:xfrm>
            <a:off x="3500065" y="1163034"/>
            <a:ext cx="5367130" cy="4893647"/>
          </a:xfrm>
          <a:prstGeom prst="rect">
            <a:avLst/>
          </a:prstGeom>
          <a:noFill/>
        </p:spPr>
        <p:txBody>
          <a:bodyPr wrap="square" rtlCol="0">
            <a:spAutoFit/>
          </a:bodyPr>
          <a:lstStyle/>
          <a:p>
            <a:pPr marL="742950" lvl="1" indent="-285750">
              <a:lnSpc>
                <a:spcPct val="150000"/>
              </a:lnSpc>
              <a:buClr>
                <a:srgbClr val="C00000"/>
              </a:buClr>
              <a:buSzPct val="80000"/>
              <a:buBlip>
                <a:blip r:embed="rId4"/>
              </a:buBlip>
            </a:pPr>
            <a:r>
              <a:rPr lang="pl-PL" sz="2400" i="1" dirty="0">
                <a:solidFill>
                  <a:schemeClr val="bg1"/>
                </a:solidFill>
              </a:rPr>
              <a:t>Pod</a:t>
            </a:r>
            <a:endParaRPr lang="en-US" sz="2400" i="1" dirty="0">
              <a:solidFill>
                <a:schemeClr val="bg1"/>
              </a:solidFill>
            </a:endParaRPr>
          </a:p>
          <a:p>
            <a:pPr marL="742950" lvl="1" indent="-285750">
              <a:lnSpc>
                <a:spcPct val="150000"/>
              </a:lnSpc>
              <a:buClr>
                <a:srgbClr val="C00000"/>
              </a:buClr>
              <a:buSzPct val="80000"/>
              <a:buBlip>
                <a:blip r:embed="rId4"/>
              </a:buBlip>
            </a:pPr>
            <a:r>
              <a:rPr lang="pl-PL" sz="2400" i="1" dirty="0" err="1">
                <a:solidFill>
                  <a:schemeClr val="bg1"/>
                </a:solidFill>
              </a:rPr>
              <a:t>Controllers</a:t>
            </a:r>
            <a:r>
              <a:rPr lang="pl-PL" sz="2400" i="1" dirty="0">
                <a:solidFill>
                  <a:schemeClr val="bg1"/>
                </a:solidFill>
              </a:rPr>
              <a:t>:</a:t>
            </a:r>
          </a:p>
          <a:p>
            <a:pPr marL="1200150" lvl="2" indent="-285750">
              <a:lnSpc>
                <a:spcPct val="150000"/>
              </a:lnSpc>
              <a:buClr>
                <a:srgbClr val="C00000"/>
              </a:buClr>
              <a:buSzPct val="80000"/>
              <a:buBlip>
                <a:blip r:embed="rId4"/>
              </a:buBlip>
            </a:pPr>
            <a:r>
              <a:rPr lang="pl-PL" sz="2400" i="1" dirty="0" err="1">
                <a:solidFill>
                  <a:schemeClr val="bg1"/>
                </a:solidFill>
              </a:rPr>
              <a:t>ReplicationController</a:t>
            </a:r>
            <a:endParaRPr lang="pl-PL" sz="2400" i="1" dirty="0">
              <a:solidFill>
                <a:schemeClr val="bg1"/>
              </a:solidFill>
            </a:endParaRPr>
          </a:p>
          <a:p>
            <a:pPr marL="1200150" lvl="2" indent="-285750">
              <a:lnSpc>
                <a:spcPct val="150000"/>
              </a:lnSpc>
              <a:buClr>
                <a:srgbClr val="C00000"/>
              </a:buClr>
              <a:buSzPct val="80000"/>
              <a:buBlip>
                <a:blip r:embed="rId4"/>
              </a:buBlip>
            </a:pPr>
            <a:r>
              <a:rPr lang="pl-PL" sz="2400" i="1" dirty="0" err="1">
                <a:solidFill>
                  <a:schemeClr val="bg1"/>
                </a:solidFill>
              </a:rPr>
              <a:t>Deployments</a:t>
            </a:r>
            <a:endParaRPr lang="pl-PL" sz="2400" i="1" dirty="0">
              <a:solidFill>
                <a:schemeClr val="bg1"/>
              </a:solidFill>
            </a:endParaRPr>
          </a:p>
          <a:p>
            <a:pPr marL="1200150" lvl="2" indent="-285750">
              <a:lnSpc>
                <a:spcPct val="150000"/>
              </a:lnSpc>
              <a:buClr>
                <a:srgbClr val="C00000"/>
              </a:buClr>
              <a:buSzPct val="80000"/>
              <a:buBlip>
                <a:blip r:embed="rId4"/>
              </a:buBlip>
            </a:pPr>
            <a:r>
              <a:rPr lang="pl-PL" sz="2400" i="1" dirty="0" err="1">
                <a:solidFill>
                  <a:schemeClr val="bg1"/>
                </a:solidFill>
              </a:rPr>
              <a:t>StatefulSets</a:t>
            </a:r>
            <a:endParaRPr lang="pl-PL" sz="2400" i="1" dirty="0">
              <a:solidFill>
                <a:schemeClr val="bg1"/>
              </a:solidFill>
            </a:endParaRPr>
          </a:p>
          <a:p>
            <a:pPr marL="1200150" lvl="2" indent="-285750">
              <a:lnSpc>
                <a:spcPct val="150000"/>
              </a:lnSpc>
              <a:buClr>
                <a:srgbClr val="C00000"/>
              </a:buClr>
              <a:buSzPct val="80000"/>
              <a:buBlip>
                <a:blip r:embed="rId4"/>
              </a:buBlip>
            </a:pPr>
            <a:r>
              <a:rPr lang="pl-PL" sz="2400" i="1" dirty="0">
                <a:solidFill>
                  <a:schemeClr val="bg1"/>
                </a:solidFill>
              </a:rPr>
              <a:t>…</a:t>
            </a:r>
            <a:endParaRPr lang="en-US" sz="2400" i="1" dirty="0">
              <a:solidFill>
                <a:schemeClr val="bg1"/>
              </a:solidFill>
            </a:endParaRPr>
          </a:p>
          <a:p>
            <a:pPr marL="742950" lvl="1" indent="-285750">
              <a:lnSpc>
                <a:spcPct val="150000"/>
              </a:lnSpc>
              <a:buClr>
                <a:srgbClr val="C00000"/>
              </a:buClr>
              <a:buSzPct val="80000"/>
              <a:buBlip>
                <a:blip r:embed="rId4"/>
              </a:buBlip>
            </a:pPr>
            <a:r>
              <a:rPr lang="pl-PL" sz="2400" i="1" dirty="0">
                <a:solidFill>
                  <a:schemeClr val="bg1"/>
                </a:solidFill>
              </a:rPr>
              <a:t>Services</a:t>
            </a:r>
          </a:p>
          <a:p>
            <a:pPr marL="742950" lvl="1" indent="-285750">
              <a:lnSpc>
                <a:spcPct val="150000"/>
              </a:lnSpc>
              <a:buClr>
                <a:srgbClr val="C00000"/>
              </a:buClr>
              <a:buSzPct val="80000"/>
              <a:buBlip>
                <a:blip r:embed="rId4"/>
              </a:buBlip>
            </a:pPr>
            <a:r>
              <a:rPr lang="pl-PL" sz="2400" i="1" dirty="0">
                <a:solidFill>
                  <a:schemeClr val="bg1"/>
                </a:solidFill>
              </a:rPr>
              <a:t>…</a:t>
            </a:r>
            <a:endParaRPr lang="pl-PL" sz="2400" dirty="0"/>
          </a:p>
          <a:p>
            <a:endParaRPr lang="pl-PL" sz="2400" dirty="0"/>
          </a:p>
        </p:txBody>
      </p:sp>
    </p:spTree>
    <p:extLst>
      <p:ext uri="{BB962C8B-B14F-4D97-AF65-F5344CB8AC3E}">
        <p14:creationId xmlns:p14="http://schemas.microsoft.com/office/powerpoint/2010/main" val="3067565197"/>
      </p:ext>
    </p:extLst>
  </p:cSld>
  <p:clrMapOvr>
    <a:masterClrMapping/>
  </p:clrMapOvr>
</p:sld>
</file>

<file path=ppt/theme/theme1.xml><?xml version="1.0" encoding="utf-8"?>
<a:theme xmlns:a="http://schemas.openxmlformats.org/drawingml/2006/main" name="Motyw pakietu Office">
  <a:themeElements>
    <a:clrScheme name="Motyw pakietu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tyw pakietu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otyw pakietu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wic_System_Copyright xmlns="http://schemas.microsoft.com/sharepoint/v3/fields" xsi:nil="true"/>
    <ImageCreateDate xmlns="F2B70428-8B27-4FB4-9FEA-757857CF339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Element zawartości obrazu" ma:contentTypeID="0x0101009148F5A04DDD49CBA7127AADA5FB792B00AADE34325A8B49CDA8BB4DB53328F21400D2D8D2648C170E46ADA94F587BFE5BAE" ma:contentTypeVersion="2" ma:contentTypeDescription="Upload an image." ma:contentTypeScope="" ma:versionID="510a2189d81f2006dbe4127b2d9927b8">
  <xsd:schema xmlns:xsd="http://www.w3.org/2001/XMLSchema" xmlns:xs="http://www.w3.org/2001/XMLSchema" xmlns:p="http://schemas.microsoft.com/office/2006/metadata/properties" xmlns:ns1="http://schemas.microsoft.com/sharepoint/v3" xmlns:ns2="F2B70428-8B27-4FB4-9FEA-757857CF339D" xmlns:ns3="http://schemas.microsoft.com/sharepoint/v3/fields" xmlns:ns4="673086d5-f25f-4352-bdd9-07382592e426" targetNamespace="http://schemas.microsoft.com/office/2006/metadata/properties" ma:root="true" ma:fieldsID="662d9cf7fad25ef9c4c8a26381debd8a" ns1:_="" ns2:_="" ns3:_="" ns4:_="">
    <xsd:import namespace="http://schemas.microsoft.com/sharepoint/v3"/>
    <xsd:import namespace="F2B70428-8B27-4FB4-9FEA-757857CF339D"/>
    <xsd:import namespace="http://schemas.microsoft.com/sharepoint/v3/fields"/>
    <xsd:import namespace="673086d5-f25f-4352-bdd9-07382592e426"/>
    <xsd:element name="properties">
      <xsd:complexType>
        <xsd:sequence>
          <xsd:element name="documentManagement">
            <xsd:complexType>
              <xsd:all>
                <xsd:element ref="ns1:File_x0020_Type" minOccurs="0"/>
                <xsd:element ref="ns1:HTML_x0020_File_x0020_Type" minOccurs="0"/>
                <xsd:element ref="ns2:ImageWidth" minOccurs="0"/>
                <xsd:element ref="ns2:ImageHeight" minOccurs="0"/>
                <xsd:element ref="ns2:ImageCreateDate" minOccurs="0"/>
                <xsd:element ref="ns2:ThumbnailExists" minOccurs="0"/>
                <xsd:element ref="ns2:PreviewExists" minOccurs="0"/>
                <xsd:element ref="ns3:wic_System_Copyright" minOccurs="0"/>
                <xsd:element ref="ns1:FileRef" minOccurs="0"/>
                <xsd:element ref="ns1:FSObjType" minOccurs="0"/>
                <xsd:element ref="ns4: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File_x0020_Type" ma:index="3" nillable="true" ma:displayName="Typ plików" ma:hidden="true" ma:internalName="File_x0020_Type" ma:readOnly="true">
      <xsd:simpleType>
        <xsd:restriction base="dms:Text"/>
      </xsd:simpleType>
    </xsd:element>
    <xsd:element name="HTML_x0020_File_x0020_Type" ma:index="4" nillable="true" ma:displayName="Typ pliku HTML" ma:hidden="true" ma:internalName="HTML_x0020_File_x0020_Type" ma:readOnly="true">
      <xsd:simpleType>
        <xsd:restriction base="dms:Text"/>
      </xsd:simpleType>
    </xsd:element>
    <xsd:element name="FileRef" ma:index="23" nillable="true" ma:displayName="Ścieżka adresu URL" ma:hidden="true" ma:list="Docs" ma:internalName="FileRef" ma:readOnly="true" ma:showField="FullUrl">
      <xsd:simpleType>
        <xsd:restriction base="dms:Lookup"/>
      </xsd:simpleType>
    </xsd:element>
    <xsd:element name="FSObjType" ma:index="24" nillable="true" ma:displayName="Typ elementu" ma:hidden="true" ma:list="Docs" ma:internalName="FSObjType" ma:readOnly="true" ma:showField="FSType">
      <xsd:simpleType>
        <xsd:restriction base="dms:Lookup"/>
      </xsd:simpleType>
    </xsd:element>
  </xsd:schema>
  <xsd:schema xmlns:xsd="http://www.w3.org/2001/XMLSchema" xmlns:xs="http://www.w3.org/2001/XMLSchema" xmlns:dms="http://schemas.microsoft.com/office/2006/documentManagement/types" xmlns:pc="http://schemas.microsoft.com/office/infopath/2007/PartnerControls" targetNamespace="F2B70428-8B27-4FB4-9FEA-757857CF339D" elementFormDefault="qualified">
    <xsd:import namespace="http://schemas.microsoft.com/office/2006/documentManagement/types"/>
    <xsd:import namespace="http://schemas.microsoft.com/office/infopath/2007/PartnerControls"/>
    <xsd:element name="ImageWidth" ma:index="10" nillable="true" ma:displayName="Szerokość" ma:internalName="ImageWidth" ma:readOnly="true">
      <xsd:simpleType>
        <xsd:restriction base="dms:Unknown"/>
      </xsd:simpleType>
    </xsd:element>
    <xsd:element name="ImageHeight" ma:index="11" nillable="true" ma:displayName="Wysokość" ma:internalName="ImageHeight" ma:readOnly="true">
      <xsd:simpleType>
        <xsd:restriction base="dms:Unknown"/>
      </xsd:simpleType>
    </xsd:element>
    <xsd:element name="ImageCreateDate" ma:index="12" nillable="true" ma:displayName="Data zrobienia zdjęcia" ma:format="DateTime" ma:hidden="true" ma:internalName="ImageCreateDate">
      <xsd:simpleType>
        <xsd:restriction base="dms:DateTime"/>
      </xsd:simpleType>
    </xsd:element>
    <xsd:element name="ThumbnailExists" ma:index="14" nillable="true" ma:displayName="Istnieje miniatura" ma:default="FALSE" ma:hidden="true" ma:internalName="ThumbnailExists" ma:readOnly="true">
      <xsd:simpleType>
        <xsd:restriction base="dms:Boolean"/>
      </xsd:simpleType>
    </xsd:element>
    <xsd:element name="PreviewExists" ma:index="15" nillable="true" ma:displayName="Istnieje podgląd" ma:default="FALSE" ma:hidden="true" ma:internalName="PreviewExists"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wic_System_Copyright" ma:index="19" nillable="true" ma:displayName="Prawa autorskie" ma:internalName="wic_System_Copyright">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73086d5-f25f-4352-bdd9-07382592e426" elementFormDefault="qualified">
    <xsd:import namespace="http://schemas.microsoft.com/office/2006/documentManagement/types"/>
    <xsd:import namespace="http://schemas.microsoft.com/office/infopath/2007/PartnerControls"/>
    <xsd:element name="SharedWithUsers" ma:index="27" nillable="true" ma:displayName="Udostępnianie"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7" ma:displayName="Autor"/>
        <xsd:element ref="dcterms:created" minOccurs="0" maxOccurs="1"/>
        <xsd:element ref="dc:identifier" minOccurs="0" maxOccurs="1"/>
        <xsd:element name="contentType" minOccurs="0" maxOccurs="1" type="xsd:string" ma:index="20" ma:displayName="Typ zawartości"/>
        <xsd:element ref="dc:title" minOccurs="0" maxOccurs="1" ma:index="9" ma:displayName="Tytuł"/>
        <xsd:element ref="dc:subject" minOccurs="0" maxOccurs="1"/>
        <xsd:element ref="dc:description" minOccurs="0" maxOccurs="1" ma:index="13" ma:displayName="Komentarze"/>
        <xsd:element name="keywords" minOccurs="0" maxOccurs="1" type="xsd:string" ma:index="18" ma:displayName="Słowa kluczowe"/>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5A2AED-3922-4EEB-8B42-92C3EFF5D4C6}">
  <ds:schemaRefs>
    <ds:schemaRef ds:uri="http://schemas.microsoft.com/office/2006/metadata/properties"/>
    <ds:schemaRef ds:uri="http://schemas.microsoft.com/office/infopath/2007/PartnerControls"/>
    <ds:schemaRef ds:uri="http://schemas.microsoft.com/sharepoint/v3/fields"/>
    <ds:schemaRef ds:uri="F2B70428-8B27-4FB4-9FEA-757857CF339D"/>
  </ds:schemaRefs>
</ds:datastoreItem>
</file>

<file path=customXml/itemProps2.xml><?xml version="1.0" encoding="utf-8"?>
<ds:datastoreItem xmlns:ds="http://schemas.openxmlformats.org/officeDocument/2006/customXml" ds:itemID="{C26AE273-8744-455D-8970-1B672C2453C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B70428-8B27-4FB4-9FEA-757857CF339D"/>
    <ds:schemaRef ds:uri="http://schemas.microsoft.com/sharepoint/v3/fields"/>
    <ds:schemaRef ds:uri="673086d5-f25f-4352-bdd9-07382592e4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152585A-1388-4F05-B23C-2A92F53C56D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310</TotalTime>
  <Words>335</Words>
  <Application>Microsoft Office PowerPoint</Application>
  <PresentationFormat>Pokaz na ekranie (4:3)</PresentationFormat>
  <Paragraphs>78</Paragraphs>
  <Slides>13</Slides>
  <Notes>9</Notes>
  <HiddenSlides>0</HiddenSlides>
  <MMClips>0</MMClips>
  <ScaleCrop>false</ScaleCrop>
  <HeadingPairs>
    <vt:vector size="6" baseType="variant">
      <vt:variant>
        <vt:lpstr>Używane czcionki</vt:lpstr>
      </vt:variant>
      <vt:variant>
        <vt:i4>3</vt:i4>
      </vt:variant>
      <vt:variant>
        <vt:lpstr>Motyw</vt:lpstr>
      </vt:variant>
      <vt:variant>
        <vt:i4>1</vt:i4>
      </vt:variant>
      <vt:variant>
        <vt:lpstr>Tytuły slajdów</vt:lpstr>
      </vt:variant>
      <vt:variant>
        <vt:i4>13</vt:i4>
      </vt:variant>
    </vt:vector>
  </HeadingPairs>
  <TitlesOfParts>
    <vt:vector size="17" baseType="lpstr">
      <vt:lpstr>Arial</vt:lpstr>
      <vt:lpstr>Calibri</vt:lpstr>
      <vt:lpstr>Calibri Light</vt:lpstr>
      <vt:lpstr>Motyw pakietu Office</vt:lpstr>
      <vt:lpstr>Prezentacja programu PowerPoint</vt:lpstr>
      <vt:lpstr>introduction of presenter</vt:lpstr>
      <vt:lpstr>What are microservices?</vt:lpstr>
      <vt:lpstr>Presentation objectives</vt:lpstr>
      <vt:lpstr>Docker</vt:lpstr>
      <vt:lpstr>Main docker objects</vt:lpstr>
      <vt:lpstr>Prezentacja programu PowerPoint</vt:lpstr>
      <vt:lpstr>Kubernetes</vt:lpstr>
      <vt:lpstr>Kubernetes</vt:lpstr>
      <vt:lpstr>Prezentacja programu PowerPoint</vt:lpstr>
      <vt:lpstr>Time to take it on your own</vt:lpstr>
      <vt:lpstr>Keep in touch</vt:lpstr>
      <vt:lpstr>Prezentacja programu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Natalia Szostakowska</dc:creator>
  <cp:keywords/>
  <dc:description/>
  <cp:lastModifiedBy>prucinskiadm</cp:lastModifiedBy>
  <cp:revision>33</cp:revision>
  <dcterms:created xsi:type="dcterms:W3CDTF">2018-03-28T05:18:04Z</dcterms:created>
  <dcterms:modified xsi:type="dcterms:W3CDTF">2018-12-11T16:58:09Z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0x0101009148F5A04DDD49CBA7127AADA5FB792B00AADE34325A8B49CDA8BB4DB53328F21400D2D8D2648C170E46ADA94F587BFE5BAE</vt:lpwstr>
  </property>
</Properties>
</file>