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1" r:id="rId4"/>
    <p:sldId id="258" r:id="rId5"/>
    <p:sldId id="264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60" r:id="rId16"/>
  </p:sldIdLst>
  <p:sldSz cx="18288000" cy="10287000"/>
  <p:notesSz cx="6858000" cy="9144000"/>
  <p:embeddedFontLst>
    <p:embeddedFont>
      <p:font typeface="TDTD고딕 Bold" panose="020B0600000101010101" charset="-127"/>
      <p:regular r:id="rId18"/>
    </p:embeddedFont>
    <p:embeddedFont>
      <p:font typeface="나눔스퀘어 네오 Light" panose="00000400000000000000" pitchFamily="2" charset="-127"/>
      <p:regular r:id="rId19"/>
    </p:embeddedFont>
    <p:embeddedFont>
      <p:font typeface="맑은 고딕 Semilight" panose="020B0502040204020203" pitchFamily="50" charset="-127"/>
      <p:regular r:id="rId20"/>
    </p:embeddedFont>
    <p:embeddedFont>
      <p:font typeface="Cambria Math" panose="02040503050406030204" pitchFamily="18" charset="0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9477"/>
    <a:srgbClr val="AB8A66"/>
    <a:srgbClr val="C2AE98"/>
    <a:srgbClr val="F1EB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2384" autoAdjust="0"/>
  </p:normalViewPr>
  <p:slideViewPr>
    <p:cSldViewPr>
      <p:cViewPr varScale="1">
        <p:scale>
          <a:sx n="67" d="100"/>
          <a:sy n="67" d="100"/>
        </p:scale>
        <p:origin x="128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8EA3B-3BE6-48B4-AEB4-32D0FE86450E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4CD7B-990F-4D1A-8AEF-7B1434416F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715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먼저 논문에서 </a:t>
            </a:r>
            <a:r>
              <a:rPr lang="ko-KR" altLang="en-US" dirty="0" err="1"/>
              <a:t>풀고자하는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  <a:r>
              <a:rPr lang="ko-KR" altLang="en-US" dirty="0"/>
              <a:t>인 </a:t>
            </a:r>
            <a:r>
              <a:rPr lang="en-US" altLang="ko-KR" dirty="0"/>
              <a:t>KBQA</a:t>
            </a:r>
            <a:r>
              <a:rPr lang="ko-KR" altLang="en-US" dirty="0"/>
              <a:t>에 대해서 간단하게 설명한다</a:t>
            </a:r>
            <a:r>
              <a:rPr lang="en-US" altLang="ko-KR" dirty="0"/>
              <a:t>. KBQA</a:t>
            </a:r>
            <a:r>
              <a:rPr lang="ko-KR" altLang="en-US" dirty="0"/>
              <a:t>는 </a:t>
            </a:r>
            <a:r>
              <a:rPr lang="en-US" altLang="ko-KR" dirty="0"/>
              <a:t>knowledge base question </a:t>
            </a:r>
            <a:r>
              <a:rPr lang="en-US" altLang="ko-KR" dirty="0" err="1"/>
              <a:t>asnwering</a:t>
            </a:r>
            <a:r>
              <a:rPr lang="ko-KR" altLang="en-US" dirty="0"/>
              <a:t>의 약자로</a:t>
            </a:r>
            <a:r>
              <a:rPr lang="en-US" altLang="ko-KR" dirty="0"/>
              <a:t>, knowledge Graph question answering, </a:t>
            </a:r>
            <a:r>
              <a:rPr lang="ko-KR" altLang="en-US" dirty="0"/>
              <a:t>줄여서 </a:t>
            </a:r>
            <a:r>
              <a:rPr lang="en-US" altLang="ko-KR" dirty="0"/>
              <a:t>KGQA</a:t>
            </a:r>
            <a:r>
              <a:rPr lang="ko-KR" altLang="en-US" dirty="0"/>
              <a:t>로도 불린다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Question answering task</a:t>
            </a:r>
            <a:r>
              <a:rPr lang="ko-KR" altLang="en-US" dirty="0"/>
              <a:t>를 풀 때 </a:t>
            </a:r>
            <a:r>
              <a:rPr lang="en-US" altLang="ko-KR" dirty="0"/>
              <a:t>knowledge graph</a:t>
            </a:r>
            <a:r>
              <a:rPr lang="ko-KR" altLang="en-US" dirty="0"/>
              <a:t>를 활용하여 해결하는 문제이다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위의 예시에서 </a:t>
            </a:r>
            <a:r>
              <a:rPr lang="en-US" altLang="ko-KR" dirty="0"/>
              <a:t>“What is the period of the author of Off on a Comet?”</a:t>
            </a:r>
            <a:r>
              <a:rPr lang="ko-KR" altLang="en-US" dirty="0"/>
              <a:t>이라는 질문과 같이</a:t>
            </a:r>
            <a:r>
              <a:rPr lang="en-US" altLang="ko-KR" dirty="0"/>
              <a:t>, </a:t>
            </a:r>
            <a:r>
              <a:rPr lang="ko-KR" altLang="en-US" dirty="0"/>
              <a:t>입력으로 </a:t>
            </a:r>
            <a:r>
              <a:rPr lang="en-US" altLang="ko-KR" dirty="0"/>
              <a:t>text</a:t>
            </a:r>
            <a:r>
              <a:rPr lang="ko-KR" altLang="en-US" dirty="0"/>
              <a:t>로 된 질문과 </a:t>
            </a:r>
            <a:r>
              <a:rPr lang="en-US" altLang="ko-KR" dirty="0"/>
              <a:t>KG</a:t>
            </a:r>
            <a:r>
              <a:rPr lang="ko-KR" altLang="en-US" dirty="0"/>
              <a:t>를 </a:t>
            </a:r>
            <a:r>
              <a:rPr lang="ko-KR" altLang="en-US" dirty="0" err="1"/>
              <a:t>입력받는다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그러면 모델은 </a:t>
            </a:r>
            <a:r>
              <a:rPr lang="en-US" altLang="ko-KR" dirty="0"/>
              <a:t>1828-1905</a:t>
            </a:r>
            <a:r>
              <a:rPr lang="ko-KR" altLang="en-US" dirty="0"/>
              <a:t>와 같이 </a:t>
            </a:r>
            <a:r>
              <a:rPr lang="en-US" altLang="ko-KR" dirty="0"/>
              <a:t>KG</a:t>
            </a:r>
            <a:r>
              <a:rPr lang="ko-KR" altLang="en-US" dirty="0"/>
              <a:t>에서 </a:t>
            </a:r>
            <a:r>
              <a:rPr lang="ko-KR" altLang="en-US" dirty="0" err="1"/>
              <a:t>정답이되는</a:t>
            </a:r>
            <a:r>
              <a:rPr lang="ko-KR" altLang="en-US" dirty="0"/>
              <a:t> </a:t>
            </a:r>
            <a:r>
              <a:rPr lang="en-US" altLang="ko-KR" dirty="0"/>
              <a:t>entity</a:t>
            </a:r>
            <a:r>
              <a:rPr lang="ko-KR" altLang="en-US" dirty="0"/>
              <a:t>를 혹은 </a:t>
            </a:r>
            <a:r>
              <a:rPr lang="en-US" altLang="ko-KR" dirty="0"/>
              <a:t>relation</a:t>
            </a:r>
            <a:r>
              <a:rPr lang="ko-KR" altLang="en-US" dirty="0"/>
              <a:t>을 출력한다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4CD7B-990F-4D1A-8AEF-7B1434416F9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68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54CD7B-990F-4D1A-8AEF-7B1434416F9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233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54CD7B-990F-4D1A-8AEF-7B1434416F9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086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모델은 그림과 같이 </a:t>
            </a:r>
            <a:r>
              <a:rPr lang="en-US" altLang="ko-KR" dirty="0"/>
              <a:t>Knowledge Injection, Knowledge Adaptation, Curriculum </a:t>
            </a:r>
            <a:r>
              <a:rPr lang="en-US" altLang="ko-KR" dirty="0" err="1"/>
              <a:t>reasonin</a:t>
            </a:r>
            <a:r>
              <a:rPr lang="ko-KR" altLang="en-US" dirty="0"/>
              <a:t>의 세 모듈로 구성된다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먼저</a:t>
            </a:r>
            <a:r>
              <a:rPr lang="en-US" altLang="ko-KR" dirty="0"/>
              <a:t>, KG</a:t>
            </a:r>
            <a:r>
              <a:rPr lang="ko-KR" altLang="en-US" dirty="0"/>
              <a:t>를 </a:t>
            </a:r>
            <a:r>
              <a:rPr lang="ko-KR" altLang="en-US" dirty="0" err="1"/>
              <a:t>입력받으면</a:t>
            </a:r>
            <a:r>
              <a:rPr lang="ko-KR" altLang="en-US" dirty="0"/>
              <a:t> </a:t>
            </a:r>
            <a:r>
              <a:rPr lang="en-US" altLang="ko-KR" dirty="0"/>
              <a:t>KI</a:t>
            </a:r>
            <a:r>
              <a:rPr lang="ko-KR" altLang="en-US" dirty="0"/>
              <a:t>모듈에서 트리플을 세단계에 걸쳐 </a:t>
            </a:r>
            <a:r>
              <a:rPr lang="en-US" altLang="ko-KR" dirty="0"/>
              <a:t>LM</a:t>
            </a:r>
            <a:r>
              <a:rPr lang="ko-KR" altLang="en-US" dirty="0"/>
              <a:t>에 </a:t>
            </a:r>
            <a:r>
              <a:rPr lang="ko-KR" altLang="en-US" dirty="0" err="1"/>
              <a:t>넣어주기위한</a:t>
            </a:r>
            <a:r>
              <a:rPr lang="ko-KR" altLang="en-US" dirty="0"/>
              <a:t> 입력으로 변형한다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54CD7B-990F-4D1A-8AEF-7B1434416F9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1640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E1 = </a:t>
            </a:r>
            <a:r>
              <a:rPr lang="ko-KR" altLang="en-US" dirty="0"/>
              <a:t>쥘 베른</a:t>
            </a:r>
            <a:r>
              <a:rPr lang="en-US" altLang="ko-KR" dirty="0"/>
              <a:t>(80</a:t>
            </a:r>
            <a:r>
              <a:rPr lang="ko-KR" altLang="en-US" dirty="0"/>
              <a:t>일간의 세계일주 저자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KI </a:t>
            </a:r>
            <a:r>
              <a:rPr lang="ko-KR" altLang="en-US" dirty="0"/>
              <a:t>모듈은 다양한 지식 그래프</a:t>
            </a:r>
            <a:r>
              <a:rPr lang="en-US" altLang="ko-KR" dirty="0"/>
              <a:t>(KG) </a:t>
            </a:r>
            <a:r>
              <a:rPr lang="ko-KR" altLang="en-US" dirty="0"/>
              <a:t>트리플을 문장으로 변환하는 과정을 일반화하고</a:t>
            </a:r>
            <a:r>
              <a:rPr lang="en-US" altLang="ko-KR" dirty="0"/>
              <a:t>, </a:t>
            </a:r>
            <a:r>
              <a:rPr lang="ko-KR" altLang="en-US" dirty="0"/>
              <a:t>고품질 </a:t>
            </a:r>
            <a:r>
              <a:rPr lang="en-US" altLang="ko-KR" dirty="0"/>
              <a:t>KG</a:t>
            </a:r>
            <a:r>
              <a:rPr lang="ko-KR" altLang="en-US" dirty="0"/>
              <a:t>의 메타데이터를 효과적으로 활용할 수 있도록 설계되었다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이를 통해 사전 학습된 생성 모델과 고정된 템플릿의 한계를 극복할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KI</a:t>
            </a:r>
            <a:r>
              <a:rPr lang="ko-KR" altLang="en-US" dirty="0"/>
              <a:t>모듈은 세 가지 단계를 거쳐서 </a:t>
            </a:r>
            <a:r>
              <a:rPr lang="en-US" altLang="ko-KR" dirty="0"/>
              <a:t>KG</a:t>
            </a:r>
            <a:r>
              <a:rPr lang="ko-KR" altLang="en-US" dirty="0"/>
              <a:t>의 트리플을 언어모델에 입력시킬 수 있는 형태로 가공한다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첫 번째로 </a:t>
            </a:r>
            <a:r>
              <a:rPr lang="en-US" altLang="ko-KR" dirty="0"/>
              <a:t>Text characterization</a:t>
            </a:r>
            <a:r>
              <a:rPr lang="ko-KR" altLang="en-US" dirty="0"/>
              <a:t>이다</a:t>
            </a:r>
            <a:r>
              <a:rPr lang="en-US" altLang="ko-KR" dirty="0"/>
              <a:t>. KG</a:t>
            </a:r>
            <a:r>
              <a:rPr lang="ko-KR" altLang="en-US" dirty="0"/>
              <a:t>에 존재하는 </a:t>
            </a:r>
            <a:r>
              <a:rPr lang="ko-KR" altLang="en-US" dirty="0" err="1"/>
              <a:t>트리플의</a:t>
            </a:r>
            <a:r>
              <a:rPr lang="ko-KR" altLang="en-US" dirty="0"/>
              <a:t> 엔티티와 릴레이션은 보통 </a:t>
            </a:r>
            <a:r>
              <a:rPr lang="en-US" altLang="ko-KR" dirty="0"/>
              <a:t>id</a:t>
            </a:r>
            <a:r>
              <a:rPr lang="ko-KR" altLang="en-US" dirty="0"/>
              <a:t>로 매핑이 되어있다</a:t>
            </a:r>
            <a:r>
              <a:rPr lang="en-US" altLang="ko-KR" dirty="0"/>
              <a:t>. </a:t>
            </a:r>
            <a:r>
              <a:rPr lang="ko-KR" altLang="en-US" dirty="0"/>
              <a:t>이는 자연어로써 아무 </a:t>
            </a:r>
            <a:r>
              <a:rPr lang="ko-KR" altLang="en-US" dirty="0" err="1"/>
              <a:t>의미없는</a:t>
            </a:r>
            <a:r>
              <a:rPr lang="ko-KR" altLang="en-US" dirty="0"/>
              <a:t> 정보이기 때문에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KI </a:t>
            </a:r>
            <a:r>
              <a:rPr lang="ko-KR" altLang="en-US" dirty="0"/>
              <a:t>모듈은 </a:t>
            </a:r>
            <a:r>
              <a:rPr lang="en-US" altLang="ko-KR" dirty="0"/>
              <a:t>text </a:t>
            </a:r>
            <a:r>
              <a:rPr lang="en-US" altLang="ko-KR" dirty="0" err="1"/>
              <a:t>characterziation</a:t>
            </a:r>
            <a:r>
              <a:rPr lang="ko-KR" altLang="en-US" dirty="0"/>
              <a:t>을 통해 언어 모델이 학습하기 용이하게 </a:t>
            </a:r>
            <a:r>
              <a:rPr lang="ko-KR" altLang="en-US" dirty="0" err="1"/>
              <a:t>맵핑된</a:t>
            </a:r>
            <a:r>
              <a:rPr lang="ko-KR" altLang="en-US" dirty="0"/>
              <a:t> 아이디를 다시 </a:t>
            </a:r>
            <a:r>
              <a:rPr lang="ko-KR" altLang="en-US" dirty="0" err="1"/>
              <a:t>의미있는</a:t>
            </a:r>
            <a:r>
              <a:rPr lang="ko-KR" altLang="en-US" dirty="0"/>
              <a:t> 자연어</a:t>
            </a:r>
            <a:r>
              <a:rPr lang="en-US" altLang="ko-KR" dirty="0"/>
              <a:t>, entity name</a:t>
            </a:r>
            <a:r>
              <a:rPr lang="ko-KR" altLang="en-US" dirty="0"/>
              <a:t>으로 변환시킨다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두번째로</a:t>
            </a:r>
            <a:r>
              <a:rPr lang="en-US" altLang="ko-KR" dirty="0"/>
              <a:t>, triple format</a:t>
            </a:r>
            <a:r>
              <a:rPr lang="ko-KR" altLang="en-US" dirty="0"/>
              <a:t>의 자연어를 일반적인 문장에 해당하는 </a:t>
            </a:r>
            <a:r>
              <a:rPr lang="en-US" altLang="ko-KR" dirty="0"/>
              <a:t>free form sentence</a:t>
            </a:r>
            <a:r>
              <a:rPr lang="ko-KR" altLang="en-US" dirty="0"/>
              <a:t>형태로 바꾼다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자연스러운 문장이 되도록 </a:t>
            </a:r>
            <a:r>
              <a:rPr lang="ko-KR" altLang="en-US" dirty="0" err="1"/>
              <a:t>불용어</a:t>
            </a:r>
            <a:r>
              <a:rPr lang="ko-KR" altLang="en-US" dirty="0"/>
              <a:t> 등을 추가하는 과정이다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마지막으로 완성된 문장에서 특정 단어를 </a:t>
            </a:r>
            <a:r>
              <a:rPr lang="ko-KR" altLang="en-US" dirty="0" err="1"/>
              <a:t>마스킹한다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모델이 이를 예측하도록 하여 주어진 문맥에서 누락된 정보를 예측하는 능력을 학습할 수 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54CD7B-990F-4D1A-8AEF-7B1434416F9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299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명백히</a:t>
            </a:r>
            <a:r>
              <a:rPr lang="en-US" altLang="ko-KR" dirty="0"/>
              <a:t>, KI</a:t>
            </a:r>
            <a:r>
              <a:rPr lang="ko-KR" altLang="en-US" dirty="0"/>
              <a:t>에 의해 생성된 코퍼스는 문장들이 문법을 엄격히 따르지 않을 수 있으므로</a:t>
            </a:r>
            <a:r>
              <a:rPr lang="en-US" altLang="ko-KR" dirty="0"/>
              <a:t>(</a:t>
            </a:r>
            <a:r>
              <a:rPr lang="ko-KR" altLang="en-US" dirty="0"/>
              <a:t>특히 간단한 𝜏의 경우</a:t>
            </a:r>
            <a:r>
              <a:rPr lang="en-US" altLang="ko-KR" dirty="0"/>
              <a:t>), </a:t>
            </a:r>
            <a:r>
              <a:rPr lang="ko-KR" altLang="en-US" dirty="0"/>
              <a:t>자연스러운 코퍼스와 다릅니다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코퍼스의 다양성도 제한적입니다</a:t>
            </a:r>
            <a:r>
              <a:rPr lang="en-US" altLang="ko-KR" dirty="0"/>
              <a:t>. LM</a:t>
            </a:r>
            <a:r>
              <a:rPr lang="ko-KR" altLang="en-US" dirty="0"/>
              <a:t>을 이 코퍼스에 사전 학습시키는 것은 자연어 이해</a:t>
            </a:r>
            <a:r>
              <a:rPr lang="en-US" altLang="ko-KR" dirty="0"/>
              <a:t>(NLU) </a:t>
            </a:r>
            <a:r>
              <a:rPr lang="ko-KR" altLang="en-US" dirty="0"/>
              <a:t>능력을 저하시킬 수 있으며</a:t>
            </a:r>
            <a:r>
              <a:rPr lang="en-US" altLang="ko-KR" dirty="0"/>
              <a:t>, </a:t>
            </a:r>
            <a:r>
              <a:rPr lang="ko-KR" altLang="en-US" dirty="0"/>
              <a:t>자연스러운 텍스트에서의 성능을 저하시킬 수 있습니다</a:t>
            </a:r>
            <a:r>
              <a:rPr lang="en-US" altLang="ko-KR" dirty="0"/>
              <a:t>. </a:t>
            </a:r>
            <a:r>
              <a:rPr lang="ko-KR" altLang="en-US" dirty="0"/>
              <a:t>더 나아가</a:t>
            </a:r>
            <a:r>
              <a:rPr lang="en-US" altLang="ko-KR" dirty="0"/>
              <a:t>, </a:t>
            </a:r>
            <a:r>
              <a:rPr lang="ko-KR" altLang="en-US" dirty="0"/>
              <a:t>제안된 일반 프레임워크에서 문장 생성 기술은 임의적이므로</a:t>
            </a:r>
            <a:r>
              <a:rPr lang="en-US" altLang="ko-KR" dirty="0"/>
              <a:t>, </a:t>
            </a:r>
            <a:r>
              <a:rPr lang="ko-KR" altLang="en-US" dirty="0"/>
              <a:t>기존 연구 </a:t>
            </a:r>
            <a:r>
              <a:rPr lang="en-US" altLang="ko-KR" dirty="0"/>
              <a:t>[2, 20]</a:t>
            </a:r>
            <a:r>
              <a:rPr lang="ko-KR" altLang="en-US" dirty="0"/>
              <a:t>처럼 특정 생성 기술과 관련된 방법을 사용할 수 없습니다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KA(Knowledge Adaptation)</a:t>
            </a:r>
            <a:r>
              <a:rPr lang="ko-KR" altLang="en-US" dirty="0"/>
              <a:t>에서는 지식 사전 학습 동안 </a:t>
            </a:r>
            <a:r>
              <a:rPr lang="en-US" altLang="ko-KR" dirty="0"/>
              <a:t>LM</a:t>
            </a:r>
            <a:r>
              <a:rPr lang="ko-KR" altLang="en-US" dirty="0"/>
              <a:t>의 </a:t>
            </a:r>
            <a:r>
              <a:rPr lang="en-US" altLang="ko-KR" dirty="0"/>
              <a:t>NLU </a:t>
            </a:r>
            <a:r>
              <a:rPr lang="ko-KR" altLang="en-US" dirty="0"/>
              <a:t>능력을 유지하는 것을 목표로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KI </a:t>
            </a:r>
            <a:r>
              <a:rPr lang="ko-KR" altLang="en-US" dirty="0"/>
              <a:t>모듈을 통해 만들어진 문장들은 특히 두번째 </a:t>
            </a:r>
            <a:r>
              <a:rPr lang="en-US" altLang="ko-KR" dirty="0"/>
              <a:t>step</a:t>
            </a:r>
            <a:r>
              <a:rPr lang="ko-KR" altLang="en-US" dirty="0"/>
              <a:t>인 </a:t>
            </a:r>
            <a:r>
              <a:rPr lang="en-US" altLang="ko-KR" dirty="0"/>
              <a:t>sentence construction</a:t>
            </a:r>
            <a:r>
              <a:rPr lang="ko-KR" altLang="en-US" dirty="0"/>
              <a:t>이 간단할 경우 문법을 엄격히 따르지 않을 수 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natural</a:t>
            </a:r>
            <a:r>
              <a:rPr lang="ko-KR" altLang="en-US" dirty="0"/>
              <a:t>한 코퍼스와는 차이가 존재하며</a:t>
            </a:r>
            <a:r>
              <a:rPr lang="en-US" altLang="ko-KR" dirty="0"/>
              <a:t>, KI</a:t>
            </a:r>
            <a:r>
              <a:rPr lang="ko-KR" altLang="en-US" dirty="0"/>
              <a:t>가 만드는 코퍼스의 다양성도 제한될 수 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KI </a:t>
            </a:r>
            <a:r>
              <a:rPr lang="ko-KR" altLang="en-US" dirty="0"/>
              <a:t>모듈을 통해 만들어진 문장들을 그대로 </a:t>
            </a:r>
            <a:r>
              <a:rPr lang="en-US" altLang="ko-KR" dirty="0"/>
              <a:t>LM</a:t>
            </a:r>
            <a:r>
              <a:rPr lang="ko-KR" altLang="en-US" dirty="0"/>
              <a:t>을 통해 </a:t>
            </a:r>
            <a:r>
              <a:rPr lang="en-US" altLang="ko-KR" dirty="0"/>
              <a:t>fine-tuning</a:t>
            </a:r>
            <a:r>
              <a:rPr lang="ko-KR" altLang="en-US" dirty="0"/>
              <a:t>하게 되면 언어 모델이 문장의 문맥적 의미를 학습하는 </a:t>
            </a:r>
            <a:r>
              <a:rPr lang="en-US" altLang="ko-KR" dirty="0"/>
              <a:t>Natural language Understanding(NLU) </a:t>
            </a:r>
            <a:r>
              <a:rPr lang="ko-KR" altLang="en-US" dirty="0"/>
              <a:t>능력이 저하될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 이 </a:t>
            </a:r>
            <a:r>
              <a:rPr lang="en-US" altLang="ko-KR" dirty="0"/>
              <a:t>NLU </a:t>
            </a:r>
            <a:r>
              <a:rPr lang="ko-KR" altLang="en-US" dirty="0"/>
              <a:t>능력을 보존하고자</a:t>
            </a:r>
            <a:r>
              <a:rPr lang="en-US" altLang="ko-KR" dirty="0"/>
              <a:t>, adapter</a:t>
            </a:r>
            <a:r>
              <a:rPr lang="ko-KR" altLang="en-US" dirty="0"/>
              <a:t>를 도입해 모든 레이어의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en-US" altLang="ko-KR" dirty="0"/>
              <a:t>adapter</a:t>
            </a:r>
            <a:r>
              <a:rPr lang="ko-KR" altLang="en-US" dirty="0"/>
              <a:t>가 학습하도록 하게 만든다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중요한 것은 어댑터의 </a:t>
            </a:r>
            <a:r>
              <a:rPr lang="ko-KR" altLang="en-US" dirty="0" err="1"/>
              <a:t>레이어수는</a:t>
            </a:r>
            <a:r>
              <a:rPr lang="ko-KR" altLang="en-US" dirty="0"/>
              <a:t> </a:t>
            </a:r>
            <a:r>
              <a:rPr lang="en-US" altLang="ko-KR" dirty="0"/>
              <a:t>fixed</a:t>
            </a:r>
            <a:r>
              <a:rPr lang="ko-KR" altLang="en-US" dirty="0"/>
              <a:t> </a:t>
            </a:r>
            <a:r>
              <a:rPr lang="en-US" altLang="ko-KR" dirty="0"/>
              <a:t>LM</a:t>
            </a:r>
            <a:r>
              <a:rPr lang="ko-KR" altLang="en-US" dirty="0"/>
              <a:t>의 </a:t>
            </a:r>
            <a:r>
              <a:rPr lang="ko-KR" altLang="en-US" dirty="0" err="1"/>
              <a:t>레이어수와</a:t>
            </a:r>
            <a:r>
              <a:rPr lang="ko-KR" altLang="en-US" dirty="0"/>
              <a:t> 동일하며</a:t>
            </a:r>
            <a:r>
              <a:rPr lang="en-US" altLang="ko-KR" dirty="0"/>
              <a:t>, hidden</a:t>
            </a:r>
            <a:r>
              <a:rPr lang="ko-KR" altLang="en-US" dirty="0"/>
              <a:t> </a:t>
            </a:r>
            <a:r>
              <a:rPr lang="en-US" altLang="ko-KR" dirty="0"/>
              <a:t>size</a:t>
            </a:r>
            <a:r>
              <a:rPr lang="ko-KR" altLang="en-US" dirty="0"/>
              <a:t>만 </a:t>
            </a:r>
            <a:r>
              <a:rPr lang="en-US" altLang="ko-KR" dirty="0"/>
              <a:t>LM</a:t>
            </a:r>
            <a:r>
              <a:rPr lang="ko-KR" altLang="en-US" dirty="0"/>
              <a:t>의 절반이다</a:t>
            </a:r>
            <a:r>
              <a:rPr lang="en-US" altLang="ko-KR" dirty="0"/>
              <a:t>. </a:t>
            </a:r>
            <a:r>
              <a:rPr lang="ko-KR" altLang="en-US" dirty="0"/>
              <a:t>최종 출력 차원은 </a:t>
            </a:r>
            <a:r>
              <a:rPr lang="en-US" altLang="ko-KR" dirty="0"/>
              <a:t>LM</a:t>
            </a:r>
            <a:r>
              <a:rPr lang="ko-KR" altLang="en-US" dirty="0"/>
              <a:t>과 동일하다</a:t>
            </a:r>
            <a:r>
              <a:rPr lang="en-US" altLang="ko-KR" dirty="0"/>
              <a:t>. </a:t>
            </a:r>
            <a:r>
              <a:rPr lang="ko-KR" altLang="en-US" dirty="0"/>
              <a:t>어댑터의 </a:t>
            </a:r>
            <a:r>
              <a:rPr lang="en-US" altLang="ko-KR" dirty="0"/>
              <a:t>i</a:t>
            </a:r>
            <a:r>
              <a:rPr lang="ko-KR" altLang="en-US" dirty="0"/>
              <a:t>번째 레이어는 </a:t>
            </a:r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 err="1"/>
              <a:t>fiexed</a:t>
            </a:r>
            <a:r>
              <a:rPr lang="en-US" altLang="ko-KR" dirty="0"/>
              <a:t> LM</a:t>
            </a:r>
            <a:r>
              <a:rPr lang="ko-KR" altLang="en-US" dirty="0"/>
              <a:t>이 </a:t>
            </a:r>
            <a:r>
              <a:rPr lang="en-US" altLang="ko-KR" dirty="0"/>
              <a:t>6</a:t>
            </a:r>
            <a:r>
              <a:rPr lang="ko-KR" altLang="en-US" dirty="0"/>
              <a:t>개의 레이어로 </a:t>
            </a:r>
            <a:r>
              <a:rPr lang="ko-KR" altLang="en-US" dirty="0" err="1"/>
              <a:t>구성되어있으면</a:t>
            </a:r>
            <a:r>
              <a:rPr lang="en-US" altLang="ko-KR" dirty="0"/>
              <a:t>, adapter</a:t>
            </a:r>
            <a:r>
              <a:rPr lang="ko-KR" altLang="en-US" dirty="0"/>
              <a:t>역시 </a:t>
            </a:r>
            <a:r>
              <a:rPr lang="en-US" altLang="ko-KR" dirty="0"/>
              <a:t>6</a:t>
            </a:r>
            <a:r>
              <a:rPr lang="ko-KR" altLang="en-US" dirty="0"/>
              <a:t>개의 레이어로 구성되지만</a:t>
            </a:r>
            <a:r>
              <a:rPr lang="en-US" altLang="ko-KR" dirty="0"/>
              <a:t>, </a:t>
            </a:r>
            <a:r>
              <a:rPr lang="ko-KR" altLang="en-US" dirty="0"/>
              <a:t>마지막 레이어를 제외한 중간 레이어의 </a:t>
            </a:r>
            <a:r>
              <a:rPr lang="ko-KR" altLang="en-US" dirty="0" err="1"/>
              <a:t>히든</a:t>
            </a:r>
            <a:r>
              <a:rPr lang="ko-KR" altLang="en-US" dirty="0"/>
              <a:t> 사이즈는 </a:t>
            </a:r>
            <a:r>
              <a:rPr lang="en-US" altLang="ko-KR" dirty="0"/>
              <a:t>LM</a:t>
            </a:r>
            <a:r>
              <a:rPr lang="ko-KR" altLang="en-US" dirty="0"/>
              <a:t>의 </a:t>
            </a:r>
            <a:r>
              <a:rPr lang="ko-KR" altLang="en-US" dirty="0" err="1"/>
              <a:t>절반이된다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어댑터의 레이어들은 이전 어댑터의 </a:t>
            </a:r>
            <a:r>
              <a:rPr lang="ko-KR" altLang="en-US" dirty="0" err="1"/>
              <a:t>히든</a:t>
            </a:r>
            <a:r>
              <a:rPr lang="ko-KR" altLang="en-US" dirty="0"/>
              <a:t> </a:t>
            </a:r>
            <a:r>
              <a:rPr lang="en-US" altLang="ko-KR" dirty="0"/>
              <a:t>representation</a:t>
            </a:r>
            <a:r>
              <a:rPr lang="ko-KR" altLang="en-US" dirty="0"/>
              <a:t>과 동일 층의 </a:t>
            </a:r>
            <a:r>
              <a:rPr lang="en-US" altLang="ko-KR" dirty="0"/>
              <a:t>fixed LM</a:t>
            </a:r>
            <a:r>
              <a:rPr lang="ko-KR" altLang="en-US" dirty="0"/>
              <a:t>의 출력 벡터를 </a:t>
            </a:r>
            <a:r>
              <a:rPr lang="en-US" altLang="ko-KR" dirty="0"/>
              <a:t>concatenation</a:t>
            </a:r>
            <a:r>
              <a:rPr lang="ko-KR" altLang="en-US" dirty="0"/>
              <a:t>해서 </a:t>
            </a:r>
            <a:r>
              <a:rPr lang="ko-KR" altLang="en-US" dirty="0" err="1"/>
              <a:t>입력받는다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54CD7B-990F-4D1A-8AEF-7B1434416F9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240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ko-KR" b="1" dirty="0"/>
              <a:t>What for?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복잡한 추론 능력을 향상시키기 위해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Why?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Knowledge Injection(KI)</a:t>
            </a:r>
            <a:r>
              <a:rPr lang="ko-KR" altLang="en-US" dirty="0"/>
              <a:t>에서 생성된 코퍼스는 문법을 엄격하게 따르지 않을 수 있으며 다양성이 제한적임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 코퍼스로 언어 모델을 사전 학습하면 자연어 텍스트에 대한 </a:t>
            </a:r>
            <a:r>
              <a:rPr lang="en-US" altLang="ko-KR" dirty="0"/>
              <a:t>NLU </a:t>
            </a:r>
            <a:r>
              <a:rPr lang="ko-KR" altLang="en-US" dirty="0"/>
              <a:t>능력이 저하될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Lesson 1. Knowledge Learning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K</a:t>
            </a:r>
            <a:r>
              <a:rPr lang="ko-KR" altLang="en-US" dirty="0"/>
              <a:t>개의 </a:t>
            </a:r>
            <a:r>
              <a:rPr lang="en-US" altLang="ko-KR" dirty="0"/>
              <a:t>triple</a:t>
            </a:r>
            <a:r>
              <a:rPr lang="ko-KR" altLang="en-US" dirty="0"/>
              <a:t>을 </a:t>
            </a:r>
            <a:r>
              <a:rPr lang="en-US" altLang="ko-KR" dirty="0"/>
              <a:t>KI </a:t>
            </a:r>
            <a:r>
              <a:rPr lang="ko-KR" altLang="en-US" dirty="0"/>
              <a:t>모듈을 거쳐 </a:t>
            </a:r>
            <a:r>
              <a:rPr lang="ko-KR" altLang="en-US" dirty="0" err="1"/>
              <a:t>추출후</a:t>
            </a:r>
            <a:r>
              <a:rPr lang="ko-KR" altLang="en-US" dirty="0"/>
              <a:t> 학습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KG</a:t>
            </a:r>
            <a:r>
              <a:rPr lang="ko-KR" altLang="en-US" dirty="0"/>
              <a:t>의 지식을 </a:t>
            </a:r>
            <a:r>
              <a:rPr lang="en-US" altLang="ko-KR" dirty="0"/>
              <a:t>memorizing</a:t>
            </a:r>
            <a:r>
              <a:rPr lang="ko-KR" altLang="en-US" dirty="0"/>
              <a:t>시킴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Lesson 2. </a:t>
            </a:r>
            <a:r>
              <a:rPr lang="en-US" altLang="ko-KR" dirty="0" err="1"/>
              <a:t>CoT</a:t>
            </a:r>
            <a:r>
              <a:rPr lang="en-US" altLang="ko-KR" dirty="0"/>
              <a:t> Learning 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Lesson 1</a:t>
            </a:r>
            <a:r>
              <a:rPr lang="ko-KR" altLang="en-US" dirty="0"/>
              <a:t>을 통해 기본적인 </a:t>
            </a:r>
            <a:r>
              <a:rPr lang="en-US" altLang="ko-KR" dirty="0"/>
              <a:t>KG</a:t>
            </a:r>
            <a:r>
              <a:rPr lang="ko-KR" altLang="en-US" dirty="0"/>
              <a:t>의 </a:t>
            </a:r>
            <a:r>
              <a:rPr lang="en-US" altLang="ko-KR" dirty="0"/>
              <a:t>knowledge fact</a:t>
            </a:r>
            <a:r>
              <a:rPr lang="ko-KR" altLang="en-US" dirty="0"/>
              <a:t>를 학습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dirty="0" err="1"/>
              <a:t>CoT</a:t>
            </a:r>
            <a:r>
              <a:rPr lang="ko-KR" altLang="en-US" dirty="0"/>
              <a:t>에 영감을 받아</a:t>
            </a:r>
            <a:r>
              <a:rPr lang="en-US" altLang="ko-KR" dirty="0"/>
              <a:t>, </a:t>
            </a:r>
            <a:r>
              <a:rPr lang="ko-KR" altLang="en-US" dirty="0"/>
              <a:t>특정 추론 패턴과 관련 지식을 </a:t>
            </a:r>
            <a:r>
              <a:rPr lang="en-US" altLang="ko-KR" dirty="0"/>
              <a:t>KI</a:t>
            </a:r>
            <a:r>
              <a:rPr lang="ko-KR" altLang="en-US" dirty="0"/>
              <a:t>를 통해 조합하여 </a:t>
            </a:r>
            <a:r>
              <a:rPr lang="en-US" altLang="ko-KR" dirty="0"/>
              <a:t>corpus</a:t>
            </a:r>
            <a:r>
              <a:rPr lang="ko-KR" altLang="en-US" dirty="0"/>
              <a:t>를 구성하고 학습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엔티티등</a:t>
            </a:r>
            <a:r>
              <a:rPr lang="ko-KR" altLang="en-US" dirty="0"/>
              <a:t> 동일한 요소를 최종 구성과 추론 단계에서 모두 </a:t>
            </a:r>
            <a:r>
              <a:rPr lang="ko-KR" altLang="en-US" dirty="0" err="1"/>
              <a:t>마스킹하여</a:t>
            </a:r>
            <a:r>
              <a:rPr lang="ko-KR" altLang="en-US" dirty="0"/>
              <a:t> 정보 누출을 방지 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dirty="0"/>
              <a:t>충분한 양의 복잡한 추론이 필요한 코퍼스를 모든 </a:t>
            </a:r>
            <a:r>
              <a:rPr lang="en-US" altLang="ko-KR" dirty="0"/>
              <a:t>KG</a:t>
            </a:r>
            <a:r>
              <a:rPr lang="ko-KR" altLang="en-US" dirty="0"/>
              <a:t>에서 수집하는 것은 어려운 일이다</a:t>
            </a:r>
            <a:r>
              <a:rPr lang="en-US" altLang="ko-KR" dirty="0"/>
              <a:t>. </a:t>
            </a:r>
            <a:r>
              <a:rPr lang="ko-KR" altLang="en-US" dirty="0"/>
              <a:t>따라서 우리는 </a:t>
            </a:r>
            <a:r>
              <a:rPr lang="en-US" altLang="ko-KR" dirty="0"/>
              <a:t>KG</a:t>
            </a:r>
            <a:r>
              <a:rPr lang="ko-KR" altLang="en-US" dirty="0"/>
              <a:t>를 기반으로 코퍼스를 구축한다</a:t>
            </a:r>
            <a:r>
              <a:rPr lang="en-US" altLang="ko-KR" dirty="0"/>
              <a:t>. </a:t>
            </a:r>
            <a:r>
              <a:rPr lang="ko-KR" altLang="en-US" dirty="0"/>
              <a:t>사람들은 종종 특정 패턴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다중 홉 추론</a:t>
            </a:r>
            <a:r>
              <a:rPr lang="en-US" altLang="ko-KR" dirty="0"/>
              <a:t>)</a:t>
            </a:r>
            <a:r>
              <a:rPr lang="ko-KR" altLang="en-US" dirty="0"/>
              <a:t>을 따라 복잡한 추론을 수행하며</a:t>
            </a:r>
            <a:r>
              <a:rPr lang="en-US" altLang="ko-KR" dirty="0"/>
              <a:t>, </a:t>
            </a:r>
            <a:r>
              <a:rPr lang="ko-KR" altLang="en-US" dirty="0"/>
              <a:t>이는 참여하는 삼중항에 제약을 가한다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연쇄형 </a:t>
            </a:r>
            <a:r>
              <a:rPr lang="ko-KR" altLang="en-US" dirty="0" err="1"/>
              <a:t>삼중항</a:t>
            </a:r>
            <a:r>
              <a:rPr lang="en-US" altLang="ko-KR" dirty="0"/>
              <a:t>). </a:t>
            </a:r>
            <a:r>
              <a:rPr lang="ko-KR" altLang="en-US" dirty="0"/>
              <a:t>따라서 이러한 패턴을 따르며 코퍼스를 구축한다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"</a:t>
            </a:r>
            <a:r>
              <a:rPr lang="ko-KR" altLang="en-US" dirty="0"/>
              <a:t>혜성에서 온 작가의 기간은 </a:t>
            </a:r>
            <a:r>
              <a:rPr lang="en-US" altLang="ko-KR" dirty="0"/>
              <a:t>1828-1905</a:t>
            </a:r>
            <a:r>
              <a:rPr lang="ko-KR" altLang="en-US" dirty="0"/>
              <a:t>입니다</a:t>
            </a:r>
            <a:r>
              <a:rPr lang="en-US" altLang="ko-KR" dirty="0"/>
              <a:t>"). </a:t>
            </a:r>
            <a:r>
              <a:rPr lang="ko-KR" altLang="en-US" dirty="0"/>
              <a:t>먼저 </a:t>
            </a:r>
            <a:r>
              <a:rPr lang="en-US" altLang="ko-KR" dirty="0"/>
              <a:t>KG</a:t>
            </a:r>
            <a:r>
              <a:rPr lang="ko-KR" altLang="en-US" dirty="0"/>
              <a:t>에서 제약 조건을 만족하는 여러 삼중항을 샘플링하고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en-US" altLang="ko-KR" dirty="0"/>
              <a:t>KI</a:t>
            </a:r>
            <a:r>
              <a:rPr lang="ko-KR" altLang="en-US" dirty="0"/>
              <a:t>와 유사한 파이프라인을 통해 복잡한 구성으로 변환한다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Lesson 3. Composition Learning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모델이 실제 </a:t>
            </a:r>
            <a:r>
              <a:rPr lang="en-US" altLang="ko-KR" dirty="0"/>
              <a:t>QA task</a:t>
            </a:r>
            <a:r>
              <a:rPr lang="ko-KR" altLang="en-US" dirty="0"/>
              <a:t>에서 암기된 지식을 사용하여 추론하도록 사전 학습함</a:t>
            </a:r>
            <a:r>
              <a:rPr lang="en-US" altLang="ko-KR" dirty="0"/>
              <a:t>.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관련 추론 없이</a:t>
            </a:r>
            <a:r>
              <a:rPr lang="en-US" altLang="ko-KR" dirty="0"/>
              <a:t>, </a:t>
            </a:r>
            <a:r>
              <a:rPr lang="ko-KR" altLang="en-US" dirty="0"/>
              <a:t>최종 구성만을 제공하여 코퍼스를 구성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코퍼스는 사전 학습에서 무작위로 </a:t>
            </a:r>
            <a:r>
              <a:rPr lang="ko-KR" altLang="en-US" dirty="0" err="1"/>
              <a:t>샘플링된</a:t>
            </a:r>
            <a:r>
              <a:rPr lang="ko-KR" altLang="en-US" dirty="0"/>
              <a:t> 삼중항을 사용하여 동적으로 생성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54CD7B-990F-4D1A-8AEF-7B1434416F9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364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/>
              <a:t>평가 지표로는 </a:t>
            </a:r>
            <a:r>
              <a:rPr lang="en-US" altLang="ko-KR" dirty="0"/>
              <a:t>F1-score</a:t>
            </a:r>
            <a:r>
              <a:rPr lang="ko-KR" altLang="en-US" dirty="0"/>
              <a:t>와 </a:t>
            </a:r>
            <a:r>
              <a:rPr lang="en-US" altLang="ko-KR" dirty="0"/>
              <a:t>Exact Match(= Hits@1)</a:t>
            </a:r>
            <a:r>
              <a:rPr lang="ko-KR" altLang="en-US" dirty="0"/>
              <a:t>을 사용하였다</a:t>
            </a:r>
            <a:r>
              <a:rPr lang="en-US" altLang="ko-KR" dirty="0"/>
              <a:t>. KICP</a:t>
            </a:r>
            <a:r>
              <a:rPr lang="ko-KR" altLang="en-US" dirty="0"/>
              <a:t>가 여러 데이터셋에서 </a:t>
            </a:r>
            <a:r>
              <a:rPr lang="en-US" altLang="ko-KR" dirty="0"/>
              <a:t>SOTA</a:t>
            </a:r>
            <a:r>
              <a:rPr lang="ko-KR" altLang="en-US" dirty="0"/>
              <a:t>를 달성하였으며</a:t>
            </a:r>
            <a:r>
              <a:rPr lang="en-US" altLang="ko-KR" dirty="0"/>
              <a:t>, </a:t>
            </a:r>
            <a:r>
              <a:rPr lang="ko-KR" altLang="en-US" dirty="0"/>
              <a:t>특히 지식의 논리적 구조가 좀 더 중요시되는 </a:t>
            </a:r>
            <a:r>
              <a:rPr lang="en-US" altLang="ko-KR" dirty="0"/>
              <a:t>Math23K</a:t>
            </a:r>
            <a:r>
              <a:rPr lang="ko-KR" altLang="en-US" dirty="0"/>
              <a:t>에서 높게 나왔다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또한 </a:t>
            </a:r>
            <a:r>
              <a:rPr lang="en-US" altLang="ko-KR" dirty="0"/>
              <a:t>Ablation Study</a:t>
            </a:r>
            <a:r>
              <a:rPr lang="ko-KR" altLang="en-US" dirty="0"/>
              <a:t>도 진행하였다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KICP-KA</a:t>
            </a:r>
            <a:r>
              <a:rPr lang="ko-KR" altLang="en-US" dirty="0"/>
              <a:t>는 </a:t>
            </a:r>
            <a:r>
              <a:rPr lang="en-US" altLang="ko-KR" dirty="0"/>
              <a:t>KICP</a:t>
            </a:r>
            <a:r>
              <a:rPr lang="ko-KR" altLang="en-US" dirty="0"/>
              <a:t>에서 </a:t>
            </a:r>
            <a:r>
              <a:rPr lang="en-US" altLang="ko-KR" dirty="0"/>
              <a:t>KA</a:t>
            </a:r>
            <a:r>
              <a:rPr lang="ko-KR" altLang="en-US" dirty="0"/>
              <a:t>모듈을 제거한 것이다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어댑터를 제거하고</a:t>
            </a:r>
            <a:r>
              <a:rPr lang="en-US" altLang="ko-KR" dirty="0"/>
              <a:t>, fixed LM</a:t>
            </a:r>
            <a:r>
              <a:rPr lang="ko-KR" altLang="en-US" dirty="0"/>
              <a:t>을 </a:t>
            </a:r>
            <a:r>
              <a:rPr lang="en-US" altLang="ko-KR" dirty="0"/>
              <a:t>tuning</a:t>
            </a:r>
            <a:r>
              <a:rPr lang="ko-KR" altLang="en-US" dirty="0"/>
              <a:t>했을 때의 실험결과이다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KICP-ATT</a:t>
            </a:r>
            <a:r>
              <a:rPr lang="ko-KR" altLang="en-US" dirty="0"/>
              <a:t>는 </a:t>
            </a:r>
            <a:r>
              <a:rPr lang="en-US" altLang="ko-KR" dirty="0"/>
              <a:t>KG</a:t>
            </a:r>
            <a:r>
              <a:rPr lang="ko-KR" altLang="en-US" dirty="0"/>
              <a:t>에서 엔티티의 </a:t>
            </a:r>
            <a:r>
              <a:rPr lang="en-US" altLang="ko-KR" dirty="0"/>
              <a:t>attribute</a:t>
            </a:r>
            <a:r>
              <a:rPr lang="ko-KR" altLang="en-US" dirty="0"/>
              <a:t>를 사용하지 않는다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</a:pPr>
            <a:r>
              <a:rPr lang="ko-KR" altLang="en-US" dirty="0"/>
              <a:t>예를 들어</a:t>
            </a:r>
            <a:r>
              <a:rPr lang="en-US" altLang="ko-KR" dirty="0"/>
              <a:t>,  Temporal Knowledge Graph</a:t>
            </a:r>
            <a:r>
              <a:rPr lang="ko-KR" altLang="en-US" dirty="0"/>
              <a:t>의 경우 시간이라는 정보가 </a:t>
            </a:r>
            <a:r>
              <a:rPr lang="en-US" altLang="ko-KR" dirty="0"/>
              <a:t>metadata</a:t>
            </a:r>
            <a:r>
              <a:rPr lang="ko-KR" altLang="en-US" dirty="0"/>
              <a:t>로 포함되어 있다</a:t>
            </a:r>
            <a:r>
              <a:rPr lang="en-US" altLang="ko-KR" dirty="0"/>
              <a:t>. KICP-ATT</a:t>
            </a:r>
            <a:r>
              <a:rPr lang="ko-KR" altLang="en-US" dirty="0"/>
              <a:t>는 엔티티와 릴레이션의 이름</a:t>
            </a:r>
            <a:r>
              <a:rPr lang="en-US" altLang="ko-KR" dirty="0"/>
              <a:t>, description</a:t>
            </a:r>
            <a:r>
              <a:rPr lang="ko-KR" altLang="en-US" dirty="0"/>
              <a:t>을 제외한 모든 정보를 사용하지 않는 것이다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실험결과가 </a:t>
            </a:r>
            <a:r>
              <a:rPr lang="en-US" altLang="ko-KR" dirty="0"/>
              <a:t>CN-QA</a:t>
            </a:r>
            <a:r>
              <a:rPr lang="ko-KR" altLang="en-US" dirty="0"/>
              <a:t>에만 있는 이유는</a:t>
            </a:r>
            <a:r>
              <a:rPr lang="en-US" altLang="ko-KR" dirty="0"/>
              <a:t>, </a:t>
            </a:r>
            <a:r>
              <a:rPr lang="ko-KR" altLang="en-US" dirty="0"/>
              <a:t>다른 데이터셋은 </a:t>
            </a:r>
            <a:r>
              <a:rPr lang="en-US" altLang="ko-KR" dirty="0"/>
              <a:t>metadata</a:t>
            </a:r>
            <a:r>
              <a:rPr lang="ko-KR" altLang="en-US" dirty="0"/>
              <a:t>를 포함하지 않기 때문이다</a:t>
            </a:r>
            <a:r>
              <a:rPr lang="en-US" altLang="ko-KR" dirty="0"/>
              <a:t>. CN-QA</a:t>
            </a:r>
            <a:r>
              <a:rPr lang="ko-KR" altLang="en-US" dirty="0"/>
              <a:t>에는 엔티티와 엔티티에 대한 추가정보</a:t>
            </a:r>
            <a:r>
              <a:rPr lang="en-US" altLang="ko-KR" dirty="0"/>
              <a:t>, </a:t>
            </a:r>
            <a:r>
              <a:rPr lang="ko-KR" altLang="en-US" dirty="0"/>
              <a:t>예를 들어 </a:t>
            </a:r>
            <a:r>
              <a:rPr lang="ko-KR" altLang="en-US" dirty="0" err="1"/>
              <a:t>생년월인</a:t>
            </a:r>
            <a:r>
              <a:rPr lang="en-US" altLang="ko-KR" dirty="0"/>
              <a:t>, </a:t>
            </a:r>
            <a:r>
              <a:rPr lang="ko-KR" altLang="en-US" dirty="0"/>
              <a:t>국적</a:t>
            </a:r>
            <a:r>
              <a:rPr lang="en-US" altLang="ko-KR" dirty="0"/>
              <a:t>, </a:t>
            </a:r>
            <a:r>
              <a:rPr lang="ko-KR" altLang="en-US" dirty="0"/>
              <a:t>직업 등이 속성정보로 들어있다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54CD7B-990F-4D1A-8AEF-7B1434416F9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7561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ko-KR" altLang="en-US" dirty="0"/>
              <a:t>위의 두 </a:t>
            </a:r>
            <a:r>
              <a:rPr lang="en-US" altLang="ko-KR" dirty="0"/>
              <a:t>figure</a:t>
            </a:r>
            <a:r>
              <a:rPr lang="ko-KR" altLang="en-US" dirty="0"/>
              <a:t>는 </a:t>
            </a:r>
            <a:r>
              <a:rPr lang="en-US" altLang="ko-KR" dirty="0"/>
              <a:t>Curriculum reasoning </a:t>
            </a:r>
            <a:r>
              <a:rPr lang="ko-KR" altLang="en-US" dirty="0"/>
              <a:t>모듈에 대한 실험 결과이다</a:t>
            </a:r>
            <a:r>
              <a:rPr lang="en-US" altLang="ko-KR" dirty="0"/>
              <a:t>. CR</a:t>
            </a:r>
            <a:r>
              <a:rPr lang="ko-KR" altLang="en-US" dirty="0"/>
              <a:t>은 </a:t>
            </a:r>
            <a:r>
              <a:rPr lang="en-US" altLang="ko-KR" dirty="0"/>
              <a:t>Lesson 3</a:t>
            </a:r>
            <a:r>
              <a:rPr lang="ko-KR" altLang="en-US" dirty="0"/>
              <a:t>에서 복잡한 추론을 위한 </a:t>
            </a:r>
            <a:r>
              <a:rPr lang="en-US" altLang="ko-KR" dirty="0"/>
              <a:t>LM </a:t>
            </a:r>
            <a:r>
              <a:rPr lang="ko-KR" altLang="en-US" dirty="0"/>
              <a:t>사전 학습의 난이도를 줄이는 것을 목표로 한다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ko-KR" altLang="en-US" dirty="0"/>
              <a:t>먼저 </a:t>
            </a:r>
            <a:r>
              <a:rPr lang="en-US" altLang="ko-KR" dirty="0"/>
              <a:t>Figure 4</a:t>
            </a:r>
            <a:r>
              <a:rPr lang="ko-KR" altLang="en-US" dirty="0"/>
              <a:t>에서 </a:t>
            </a:r>
            <a:r>
              <a:rPr lang="en-US" altLang="ko-KR" dirty="0"/>
              <a:t>CR-03</a:t>
            </a:r>
            <a:r>
              <a:rPr lang="ko-KR" altLang="en-US" dirty="0"/>
              <a:t>은 </a:t>
            </a:r>
            <a:r>
              <a:rPr lang="en-US" altLang="ko-KR" dirty="0"/>
              <a:t>Lesson 1</a:t>
            </a:r>
            <a:r>
              <a:rPr lang="ko-KR" altLang="en-US" dirty="0"/>
              <a:t>과 </a:t>
            </a:r>
            <a:r>
              <a:rPr lang="en-US" altLang="ko-KR" dirty="0"/>
              <a:t>Lesson2</a:t>
            </a:r>
            <a:r>
              <a:rPr lang="ko-KR" altLang="en-US" dirty="0"/>
              <a:t>를 건너뛰고 바로 </a:t>
            </a:r>
            <a:r>
              <a:rPr lang="en-US" altLang="ko-KR" dirty="0"/>
              <a:t>Lesson3</a:t>
            </a:r>
            <a:r>
              <a:rPr lang="ko-KR" altLang="en-US" dirty="0"/>
              <a:t>만 진행했을 때를 나타내고</a:t>
            </a:r>
            <a:r>
              <a:rPr lang="en-US" altLang="ko-KR" dirty="0"/>
              <a:t>, CR-13</a:t>
            </a:r>
            <a:r>
              <a:rPr lang="ko-KR" altLang="en-US" dirty="0"/>
              <a:t>은 </a:t>
            </a:r>
            <a:r>
              <a:rPr lang="en-US" altLang="ko-KR" dirty="0"/>
              <a:t>Lesson 2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건너뛴 모델을 나타낸다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손실 감소 추세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  CR</a:t>
            </a:r>
            <a:r>
              <a:rPr lang="en-US" altLang="ko-KR" dirty="0"/>
              <a:t>: </a:t>
            </a:r>
            <a:r>
              <a:rPr lang="ko-KR" altLang="en-US" dirty="0"/>
              <a:t>손실이 가장 빠르게 감소하고 최종적으로 가장 낮은 수준에 도달합니다</a:t>
            </a:r>
            <a:r>
              <a:rPr lang="en-US" altLang="ko-KR" dirty="0"/>
              <a:t>. </a:t>
            </a:r>
            <a:r>
              <a:rPr lang="ko-KR" altLang="en-US" dirty="0"/>
              <a:t>이는 커리큘럼 설정이 모델 학습을 더 효율적으로 만든다는 것을 의미합니다</a:t>
            </a:r>
            <a:r>
              <a:rPr lang="en-US" altLang="ko-KR" dirty="0"/>
              <a:t>.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  CR-03</a:t>
            </a:r>
            <a:r>
              <a:rPr lang="en-US" altLang="ko-KR" dirty="0"/>
              <a:t>: </a:t>
            </a:r>
            <a:r>
              <a:rPr lang="ko-KR" altLang="en-US" dirty="0"/>
              <a:t>손실 감소가 느리며</a:t>
            </a:r>
            <a:r>
              <a:rPr lang="en-US" altLang="ko-KR" dirty="0"/>
              <a:t>, </a:t>
            </a:r>
            <a:r>
              <a:rPr lang="ko-KR" altLang="en-US" dirty="0"/>
              <a:t>이는 모델이 처음부터 어려운 과제를 수행하려고 하므로 학습 효율이 낮아진다는 것을 보여줍니다</a:t>
            </a:r>
            <a:r>
              <a:rPr lang="en-US" altLang="ko-KR" dirty="0"/>
              <a:t>. </a:t>
            </a:r>
            <a:r>
              <a:rPr lang="ko-KR" altLang="en-US" dirty="0"/>
              <a:t>이 설정은 </a:t>
            </a:r>
            <a:r>
              <a:rPr lang="en-US" altLang="ko-KR" dirty="0"/>
              <a:t>Lesson 1</a:t>
            </a:r>
            <a:r>
              <a:rPr lang="ko-KR" altLang="en-US" dirty="0"/>
              <a:t>에서 기본 지식을 먼저 학습하지 않았기 때문입니다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  CR-13</a:t>
            </a:r>
            <a:r>
              <a:rPr lang="en-US" altLang="ko-KR" dirty="0"/>
              <a:t>: CR</a:t>
            </a:r>
            <a:r>
              <a:rPr lang="ko-KR" altLang="en-US" dirty="0"/>
              <a:t>보다 손실 감소가 느리지만</a:t>
            </a:r>
            <a:r>
              <a:rPr lang="en-US" altLang="ko-KR" dirty="0"/>
              <a:t>, CR-03</a:t>
            </a:r>
            <a:r>
              <a:rPr lang="ko-KR" altLang="en-US" dirty="0"/>
              <a:t>보다는 빠릅니다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Lesson 1</a:t>
            </a:r>
            <a:r>
              <a:rPr lang="ko-KR" altLang="en-US" dirty="0"/>
              <a:t>에서 기본 지식을 학습했지만 </a:t>
            </a:r>
            <a:r>
              <a:rPr lang="en-US" altLang="ko-KR" dirty="0"/>
              <a:t>Lesson 2</a:t>
            </a:r>
            <a:r>
              <a:rPr lang="ko-KR" altLang="en-US" dirty="0"/>
              <a:t>의 체계적인 학습 단계를 건너뛴 영향입니다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초기 손실 증가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  CR</a:t>
            </a:r>
            <a:r>
              <a:rPr lang="ko-KR" altLang="en-US" dirty="0"/>
              <a:t>과 </a:t>
            </a:r>
            <a:r>
              <a:rPr lang="en-US" altLang="ko-KR" dirty="0"/>
              <a:t>CR-13 </a:t>
            </a:r>
            <a:r>
              <a:rPr lang="ko-KR" altLang="en-US" dirty="0"/>
              <a:t>설정 모두에서 초기 손실이 약간 증가하는 현상이 관찰됩니다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Lesson 3</a:t>
            </a:r>
            <a:r>
              <a:rPr lang="ko-KR" altLang="en-US" dirty="0"/>
              <a:t>의 높은 난이도와 이전 </a:t>
            </a:r>
            <a:r>
              <a:rPr lang="ko-KR" altLang="en-US" dirty="0" err="1"/>
              <a:t>레슨들과의</a:t>
            </a:r>
            <a:r>
              <a:rPr lang="ko-KR" altLang="en-US" dirty="0"/>
              <a:t> 분포 차이 때문입니다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설정 간 비교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  CN-KG </a:t>
            </a:r>
            <a:r>
              <a:rPr lang="ko-KR" altLang="en-US" b="1" dirty="0"/>
              <a:t>및 </a:t>
            </a:r>
            <a:r>
              <a:rPr lang="en-US" altLang="ko-KR" b="1" dirty="0" err="1"/>
              <a:t>Wikidata</a:t>
            </a:r>
            <a:r>
              <a:rPr lang="en-US" altLang="ko-KR" dirty="0"/>
              <a:t>: CR-13</a:t>
            </a:r>
            <a:r>
              <a:rPr lang="ko-KR" altLang="en-US" dirty="0"/>
              <a:t>이 </a:t>
            </a:r>
            <a:r>
              <a:rPr lang="en-US" altLang="ko-KR" dirty="0"/>
              <a:t>CR-03</a:t>
            </a:r>
            <a:r>
              <a:rPr lang="ko-KR" altLang="en-US" dirty="0"/>
              <a:t>보다 더 좋은 성능을 보입니다</a:t>
            </a:r>
            <a:r>
              <a:rPr lang="en-US" altLang="ko-KR" dirty="0"/>
              <a:t>. </a:t>
            </a:r>
            <a:r>
              <a:rPr lang="ko-KR" altLang="en-US" dirty="0"/>
              <a:t>이는 기본 지식을 먼저 학습한 후</a:t>
            </a:r>
            <a:r>
              <a:rPr lang="en-US" altLang="ko-KR" dirty="0"/>
              <a:t>, </a:t>
            </a:r>
            <a:r>
              <a:rPr lang="ko-KR" altLang="en-US" dirty="0"/>
              <a:t>추가적인 학습 단계를 건너뛴 것이 효과적임을 시사합니다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  </a:t>
            </a:r>
            <a:r>
              <a:rPr lang="en-US" altLang="ko-KR" b="1" dirty="0" err="1"/>
              <a:t>HowNet</a:t>
            </a:r>
            <a:r>
              <a:rPr lang="en-US" altLang="ko-KR" dirty="0"/>
              <a:t>: CR-13</a:t>
            </a:r>
            <a:r>
              <a:rPr lang="ko-KR" altLang="en-US" dirty="0"/>
              <a:t>이 특별히 더 나은 성능을 보이지 않는데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 err="1"/>
              <a:t>HowNet</a:t>
            </a:r>
            <a:r>
              <a:rPr lang="ko-KR" altLang="en-US" dirty="0"/>
              <a:t>이 주로 의미적 정보를 포함하고 있어 기존 </a:t>
            </a:r>
            <a:r>
              <a:rPr lang="en-US" altLang="ko-KR" dirty="0"/>
              <a:t>LM</a:t>
            </a:r>
            <a:r>
              <a:rPr lang="ko-KR" altLang="en-US" dirty="0"/>
              <a:t>이 이미 이 정보를 부분적으로 포함하고 있기 때문입니다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r>
              <a:rPr lang="ko-KR" altLang="en-US" b="1" dirty="0"/>
              <a:t>성능 향상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ko-KR" dirty="0"/>
              <a:t>Figure 5</a:t>
            </a:r>
            <a:r>
              <a:rPr lang="ko-KR" altLang="en-US" dirty="0"/>
              <a:t>는 각 레슨 및 변형된 설정에 따른 </a:t>
            </a:r>
            <a:r>
              <a:rPr lang="en-US" altLang="ko-KR" dirty="0"/>
              <a:t>F1 score</a:t>
            </a:r>
            <a:r>
              <a:rPr lang="ko-KR" altLang="en-US" dirty="0"/>
              <a:t>와 </a:t>
            </a:r>
            <a:r>
              <a:rPr lang="en-US" altLang="ko-KR" dirty="0"/>
              <a:t>ACC</a:t>
            </a:r>
            <a:r>
              <a:rPr lang="ko-KR" altLang="en-US" dirty="0"/>
              <a:t>를 보여준다</a:t>
            </a:r>
            <a:r>
              <a:rPr lang="en-US" altLang="ko-KR" dirty="0"/>
              <a:t>. L1</a:t>
            </a:r>
            <a:r>
              <a:rPr lang="ko-KR" altLang="en-US" dirty="0"/>
              <a:t>은 </a:t>
            </a:r>
            <a:r>
              <a:rPr lang="en-US" altLang="ko-KR" dirty="0"/>
              <a:t>lesson 1</a:t>
            </a:r>
            <a:r>
              <a:rPr lang="ko-KR" altLang="en-US" dirty="0"/>
              <a:t>만 완료한 모델</a:t>
            </a:r>
            <a:r>
              <a:rPr lang="en-US" altLang="ko-KR" dirty="0"/>
              <a:t>, L2</a:t>
            </a:r>
            <a:r>
              <a:rPr lang="ko-KR" altLang="en-US" dirty="0"/>
              <a:t>는 </a:t>
            </a:r>
            <a:r>
              <a:rPr lang="en-US" altLang="ko-KR" dirty="0"/>
              <a:t>Lesson 2</a:t>
            </a:r>
            <a:r>
              <a:rPr lang="ko-KR" altLang="en-US" dirty="0"/>
              <a:t>만 완료한 모델</a:t>
            </a:r>
            <a:r>
              <a:rPr lang="en-US" altLang="ko-KR" dirty="0"/>
              <a:t>, L3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/>
              <a:t>을 포함해 전체 </a:t>
            </a:r>
            <a:r>
              <a:rPr lang="en-US" altLang="ko-KR" dirty="0"/>
              <a:t>lesson</a:t>
            </a:r>
            <a:r>
              <a:rPr lang="ko-KR" altLang="en-US" dirty="0"/>
              <a:t>을 완료한 모델이고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L03</a:t>
            </a:r>
            <a:r>
              <a:rPr lang="ko-KR" altLang="en-US" dirty="0"/>
              <a:t>과 </a:t>
            </a:r>
            <a:r>
              <a:rPr lang="en-US" altLang="ko-KR" dirty="0"/>
              <a:t>L13</a:t>
            </a:r>
            <a:r>
              <a:rPr lang="ko-KR" altLang="en-US" dirty="0"/>
              <a:t>은 각각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를 </a:t>
            </a:r>
            <a:r>
              <a:rPr lang="ko-KR" altLang="en-US" dirty="0" err="1"/>
              <a:t>건너띄고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만 완료한 모델과 </a:t>
            </a:r>
            <a:r>
              <a:rPr lang="en-US" altLang="ko-KR" dirty="0"/>
              <a:t>2</a:t>
            </a:r>
            <a:r>
              <a:rPr lang="ko-KR" altLang="en-US" dirty="0"/>
              <a:t>를 건너뛴 모델이다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결론적으로 모든 </a:t>
            </a:r>
            <a:r>
              <a:rPr lang="en-US" altLang="ko-KR" dirty="0" err="1"/>
              <a:t>lesso</a:t>
            </a:r>
            <a:r>
              <a:rPr lang="ko-KR" altLang="en-US" dirty="0"/>
              <a:t>을 완료한 </a:t>
            </a:r>
            <a:r>
              <a:rPr lang="en-US" altLang="ko-KR" dirty="0"/>
              <a:t>L3</a:t>
            </a:r>
            <a:r>
              <a:rPr lang="ko-KR" altLang="en-US" dirty="0"/>
              <a:t>가 가장 높은 성능을 보여준다</a:t>
            </a:r>
            <a:r>
              <a:rPr lang="en-US" altLang="ko-KR" dirty="0"/>
              <a:t>. </a:t>
            </a:r>
            <a:r>
              <a:rPr lang="ko-KR" altLang="en-US" dirty="0"/>
              <a:t>또한 </a:t>
            </a:r>
            <a:r>
              <a:rPr lang="en-US" altLang="ko-KR" dirty="0"/>
              <a:t>Lesson2</a:t>
            </a:r>
            <a:r>
              <a:rPr lang="ko-KR" altLang="en-US" dirty="0"/>
              <a:t>가 </a:t>
            </a:r>
            <a:r>
              <a:rPr lang="en-US" altLang="ko-KR" dirty="0"/>
              <a:t>lesson1</a:t>
            </a:r>
            <a:r>
              <a:rPr lang="ko-KR" altLang="en-US" dirty="0"/>
              <a:t>보다는 좀 더 중요하다는 것을 </a:t>
            </a:r>
            <a:r>
              <a:rPr lang="en-US" altLang="ko-KR" dirty="0"/>
              <a:t>L1</a:t>
            </a:r>
            <a:r>
              <a:rPr lang="ko-KR" altLang="en-US" dirty="0"/>
              <a:t>과 </a:t>
            </a:r>
            <a:r>
              <a:rPr lang="en-US" altLang="ko-KR" dirty="0"/>
              <a:t>L2</a:t>
            </a:r>
            <a:r>
              <a:rPr lang="ko-KR" altLang="en-US" dirty="0"/>
              <a:t>의 비교를 통해 알 수 있다</a:t>
            </a:r>
            <a:r>
              <a:rPr lang="en-US" altLang="ko-KR" dirty="0"/>
              <a:t>. </a:t>
            </a:r>
          </a:p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그리고 </a:t>
            </a:r>
            <a:r>
              <a:rPr lang="en-US" altLang="ko-KR" dirty="0"/>
              <a:t>lesson1</a:t>
            </a:r>
            <a:r>
              <a:rPr lang="ko-KR" altLang="en-US" dirty="0"/>
              <a:t>과 </a:t>
            </a:r>
            <a:r>
              <a:rPr lang="en-US" altLang="ko-KR" dirty="0"/>
              <a:t>lesson3</a:t>
            </a:r>
            <a:r>
              <a:rPr lang="ko-KR" altLang="en-US" dirty="0"/>
              <a:t>만 진행한 </a:t>
            </a:r>
            <a:r>
              <a:rPr lang="en-US" altLang="ko-KR" dirty="0"/>
              <a:t>L13</a:t>
            </a:r>
            <a:r>
              <a:rPr lang="ko-KR" altLang="en-US" dirty="0"/>
              <a:t>이 </a:t>
            </a:r>
            <a:r>
              <a:rPr lang="en-US" altLang="ko-KR" dirty="0"/>
              <a:t>L2</a:t>
            </a:r>
            <a:r>
              <a:rPr lang="ko-KR" altLang="en-US" dirty="0"/>
              <a:t>보다 낮은 것으로 보아</a:t>
            </a:r>
            <a:r>
              <a:rPr lang="en-US" altLang="ko-KR" dirty="0"/>
              <a:t>, lesson3</a:t>
            </a:r>
            <a:r>
              <a:rPr lang="ko-KR" altLang="en-US" dirty="0"/>
              <a:t>이 성능에 주는 영향이 가장 낮은 것을 알 수 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r>
              <a:rPr lang="en-US" altLang="ko-KR" b="1" dirty="0"/>
              <a:t>CR-03</a:t>
            </a:r>
            <a:r>
              <a:rPr lang="ko-KR" altLang="en-US" b="1" dirty="0"/>
              <a:t>과 </a:t>
            </a:r>
            <a:r>
              <a:rPr lang="en-US" altLang="ko-KR" b="1" dirty="0"/>
              <a:t>CR-13</a:t>
            </a:r>
            <a:r>
              <a:rPr lang="ko-KR" altLang="en-US" b="1" dirty="0"/>
              <a:t>의 비교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  L3</a:t>
            </a:r>
            <a:r>
              <a:rPr lang="ko-KR" altLang="en-US" b="1" dirty="0"/>
              <a:t>이 </a:t>
            </a:r>
            <a:r>
              <a:rPr lang="en-US" altLang="ko-KR" b="1" dirty="0"/>
              <a:t>L03</a:t>
            </a:r>
            <a:r>
              <a:rPr lang="ko-KR" altLang="en-US" b="1" dirty="0"/>
              <a:t>과 </a:t>
            </a:r>
            <a:r>
              <a:rPr lang="en-US" altLang="ko-KR" b="1" dirty="0"/>
              <a:t>L13</a:t>
            </a:r>
            <a:r>
              <a:rPr lang="ko-KR" altLang="en-US" b="1" dirty="0"/>
              <a:t>보다 성능이 뛰어남</a:t>
            </a:r>
            <a:r>
              <a:rPr lang="en-US" altLang="ko-KR" dirty="0"/>
              <a:t>: </a:t>
            </a:r>
            <a:r>
              <a:rPr lang="ko-KR" altLang="en-US" dirty="0"/>
              <a:t>모든 레슨을 완료한 설정이 더 나은 성능을 보여줍니다</a:t>
            </a:r>
            <a:r>
              <a:rPr lang="en-US" altLang="ko-KR" dirty="0"/>
              <a:t>. </a:t>
            </a:r>
            <a:r>
              <a:rPr lang="ko-KR" altLang="en-US" dirty="0"/>
              <a:t>이는 커리큘럼 설정이 수렴과 최종 결과 모두에서 도움이 됨을 나타냅니다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  L13</a:t>
            </a:r>
            <a:r>
              <a:rPr lang="ko-KR" altLang="en-US" b="1" dirty="0"/>
              <a:t>이 </a:t>
            </a:r>
            <a:r>
              <a:rPr lang="en-US" altLang="ko-KR" b="1" dirty="0"/>
              <a:t>L03</a:t>
            </a:r>
            <a:r>
              <a:rPr lang="ko-KR" altLang="en-US" b="1" dirty="0"/>
              <a:t>보다 나음</a:t>
            </a:r>
            <a:r>
              <a:rPr lang="en-US" altLang="ko-KR" dirty="0"/>
              <a:t>: L13</a:t>
            </a:r>
            <a:r>
              <a:rPr lang="ko-KR" altLang="en-US" dirty="0"/>
              <a:t>이 </a:t>
            </a:r>
            <a:r>
              <a:rPr lang="en-US" altLang="ko-KR" dirty="0"/>
              <a:t>L03</a:t>
            </a:r>
            <a:r>
              <a:rPr lang="ko-KR" altLang="en-US" dirty="0"/>
              <a:t>보다 더 나은 성능을 보이며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/>
              <a:t>Lesson 1</a:t>
            </a:r>
            <a:r>
              <a:rPr lang="ko-KR" altLang="en-US" dirty="0"/>
              <a:t>에서 기본 지식을 먼저 학습한 후 추가 학습 단계를 거친 것이 효과적임을 시사합니다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데이터셋 간 차이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  CN-QA, </a:t>
            </a:r>
            <a:r>
              <a:rPr lang="en-US" altLang="ko-KR" b="1" dirty="0" err="1"/>
              <a:t>ComplexWebQuestions</a:t>
            </a:r>
            <a:r>
              <a:rPr lang="en-US" altLang="ko-KR" b="1" dirty="0"/>
              <a:t>, </a:t>
            </a:r>
            <a:r>
              <a:rPr lang="en-US" altLang="ko-KR" b="1" dirty="0" err="1"/>
              <a:t>FreebaseQA</a:t>
            </a:r>
            <a:r>
              <a:rPr lang="en-US" altLang="ko-KR" dirty="0"/>
              <a:t>: </a:t>
            </a:r>
            <a:r>
              <a:rPr lang="ko-KR" altLang="en-US" dirty="0"/>
              <a:t>각 데이터셋에서 커리큘럼 설정을 따른 모델이 꾸준히 높은 성능을 보입니다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  Math23K</a:t>
            </a:r>
            <a:r>
              <a:rPr lang="en-US" altLang="ko-KR" dirty="0"/>
              <a:t>: </a:t>
            </a:r>
            <a:r>
              <a:rPr lang="ko-KR" altLang="en-US" dirty="0"/>
              <a:t>성능 차이가 크게 나지 않습니다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en-US" altLang="ko-KR" dirty="0"/>
              <a:t>Math23K </a:t>
            </a:r>
            <a:r>
              <a:rPr lang="ko-KR" altLang="en-US" dirty="0"/>
              <a:t>데이터셋이 지식보다는 자연어 이해</a:t>
            </a:r>
            <a:r>
              <a:rPr lang="en-US" altLang="ko-KR" dirty="0"/>
              <a:t>(NLU)</a:t>
            </a:r>
            <a:r>
              <a:rPr lang="ko-KR" altLang="en-US" dirty="0"/>
              <a:t>를 더 많이 요구하기 때문에</a:t>
            </a:r>
            <a:r>
              <a:rPr lang="en-US" altLang="ko-KR" dirty="0"/>
              <a:t>, </a:t>
            </a:r>
            <a:r>
              <a:rPr lang="ko-KR" altLang="en-US" dirty="0"/>
              <a:t>사전 학습의 효과가 제한적일 수 있음을 시사합니다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결론적으로 커리큘럼 설정</a:t>
            </a:r>
            <a:r>
              <a:rPr lang="en-US" altLang="ko-KR" dirty="0"/>
              <a:t>(CR)</a:t>
            </a:r>
            <a:r>
              <a:rPr lang="ko-KR" altLang="en-US" dirty="0"/>
              <a:t>은 모델 학습의 효율성을 크게 향상시키며</a:t>
            </a:r>
            <a:r>
              <a:rPr lang="en-US" altLang="ko-KR" dirty="0"/>
              <a:t>, </a:t>
            </a:r>
            <a:r>
              <a:rPr lang="ko-KR" altLang="en-US" dirty="0"/>
              <a:t>각 레슨이 모델 성능 향상에 중요한 기여를 한다는 것을 보여준다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None/>
            </a:pPr>
            <a:r>
              <a:rPr lang="ko-KR" altLang="en-US" dirty="0"/>
              <a:t>특히 </a:t>
            </a:r>
            <a:r>
              <a:rPr lang="en-US" altLang="ko-KR" dirty="0"/>
              <a:t>Lesson 1</a:t>
            </a:r>
            <a:r>
              <a:rPr lang="ko-KR" altLang="en-US" dirty="0"/>
              <a:t>에서 기본 지식을 먼저 학습한 후 추가적인 학습 단계를 거치는 것이 모델 성능에 긍정적인 영향을 미친다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54CD7B-990F-4D1A-8AEF-7B1434416F9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2423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ko-KR" dirty="0"/>
              <a:t>Limitations</a:t>
            </a:r>
          </a:p>
          <a:p>
            <a:pPr marL="0" indent="0">
              <a:buFontTx/>
              <a:buNone/>
            </a:pPr>
            <a:r>
              <a:rPr lang="en-US" altLang="ko-KR" dirty="0"/>
              <a:t>1. KICP</a:t>
            </a:r>
            <a:r>
              <a:rPr lang="ko-KR" altLang="en-US" dirty="0"/>
              <a:t>에 의해 생성되는 코퍼스의 다양성이 부족하다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</a:pPr>
            <a:r>
              <a:rPr lang="en-US" altLang="ko-KR" dirty="0"/>
              <a:t>2. </a:t>
            </a:r>
            <a:r>
              <a:rPr lang="ko-KR" altLang="en-US" dirty="0"/>
              <a:t>주로 언어 이해를 위한 언어 모델</a:t>
            </a:r>
            <a:r>
              <a:rPr lang="en-US" altLang="ko-KR" dirty="0"/>
              <a:t>(LM)</a:t>
            </a:r>
            <a:r>
              <a:rPr lang="ko-KR" altLang="en-US" dirty="0"/>
              <a:t>에 초점을 맞췄다 </a:t>
            </a:r>
            <a:r>
              <a:rPr lang="en-US" altLang="ko-KR" dirty="0"/>
              <a:t>sLM, LLM </a:t>
            </a:r>
            <a:r>
              <a:rPr lang="ko-KR" altLang="en-US" dirty="0"/>
              <a:t>등의 생성형 언어 모델</a:t>
            </a:r>
            <a:r>
              <a:rPr lang="en-US" altLang="ko-KR" dirty="0"/>
              <a:t>(generative LM)</a:t>
            </a:r>
            <a:r>
              <a:rPr lang="ko-KR" altLang="en-US" dirty="0"/>
              <a:t>로 확장할 필요가 있다</a:t>
            </a:r>
            <a:r>
              <a:rPr lang="en-US" altLang="ko-KR" dirty="0"/>
              <a:t>. </a:t>
            </a:r>
          </a:p>
          <a:p>
            <a:pPr marL="0" indent="0">
              <a:buFontTx/>
              <a:buNone/>
            </a:pPr>
            <a:r>
              <a:rPr lang="en-US" altLang="ko-KR" dirty="0"/>
              <a:t>3. KICP</a:t>
            </a:r>
            <a:r>
              <a:rPr lang="ko-KR" altLang="en-US" dirty="0"/>
              <a:t>는 지식 소스로서 지식 그래프</a:t>
            </a:r>
            <a:r>
              <a:rPr lang="en-US" altLang="ko-KR" dirty="0"/>
              <a:t>(KG)</a:t>
            </a:r>
            <a:r>
              <a:rPr lang="ko-KR" altLang="en-US" dirty="0"/>
              <a:t>만을 활용했다</a:t>
            </a:r>
            <a:r>
              <a:rPr lang="en-US" altLang="ko-KR" dirty="0"/>
              <a:t>. </a:t>
            </a:r>
            <a:r>
              <a:rPr lang="ko-KR" altLang="en-US" dirty="0" err="1"/>
              <a:t>추론시</a:t>
            </a:r>
            <a:r>
              <a:rPr lang="ko-KR" altLang="en-US" dirty="0"/>
              <a:t> 검색 등 직접적으로 이용하지 않는다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54CD7B-990F-4D1A-8AEF-7B1434416F9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98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868790" y="7621046"/>
            <a:ext cx="6559945" cy="1395371"/>
            <a:chOff x="0" y="0"/>
            <a:chExt cx="382115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>
                <a:latin typeface="나눔스퀘어 네오 Light" panose="00000400000000000000" pitchFamily="2" charset="-127"/>
                <a:ea typeface="나눔스퀘어 네오 Light" panose="00000400000000000000" pitchFamily="2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나눔스퀘어 네오 Light" panose="00000400000000000000" pitchFamily="2" charset="-127"/>
                <a:ea typeface="나눔스퀘어 네오 Light" panose="00000400000000000000" pitchFamily="2" charset="-127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68790" y="7867187"/>
            <a:ext cx="6559945" cy="1395371"/>
            <a:chOff x="0" y="0"/>
            <a:chExt cx="382115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>
                <a:latin typeface="나눔스퀘어 네오 Light" panose="00000400000000000000" pitchFamily="2" charset="-127"/>
                <a:ea typeface="나눔스퀘어 네오 Light" panose="00000400000000000000" pitchFamily="2" charset="-127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나눔스퀘어 네오 Light" panose="00000400000000000000" pitchFamily="2" charset="-127"/>
                <a:ea typeface="나눔스퀘어 네오 Light" panose="00000400000000000000" pitchFamily="2" charset="-127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0" y="3600750"/>
            <a:ext cx="18288000" cy="26368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b="1" dirty="0">
                <a:solidFill>
                  <a:srgbClr val="795635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A Knowledge-Injected Curriculum Pretraining Framework for Question Answering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487237" y="8318732"/>
            <a:ext cx="3313526" cy="492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2804" dirty="0">
                <a:solidFill>
                  <a:srgbClr val="795635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WWW,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>
            <a:extLst>
              <a:ext uri="{FF2B5EF4-FFF2-40B4-BE49-F238E27FC236}">
                <a16:creationId xmlns:a16="http://schemas.microsoft.com/office/drawing/2014/main" id="{61A3C2E6-68ED-575C-89F4-0C939ADDB9AB}"/>
              </a:ext>
            </a:extLst>
          </p:cNvPr>
          <p:cNvGrpSpPr/>
          <p:nvPr/>
        </p:nvGrpSpPr>
        <p:grpSpPr>
          <a:xfrm>
            <a:off x="147939" y="45327"/>
            <a:ext cx="2325757" cy="1028235"/>
            <a:chOff x="0" y="0"/>
            <a:chExt cx="2025253" cy="812800"/>
          </a:xfrm>
        </p:grpSpPr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822E787B-4261-D0EE-21FD-F1D258BC6235}"/>
                </a:ext>
              </a:extLst>
            </p:cNvPr>
            <p:cNvSpPr/>
            <p:nvPr/>
          </p:nvSpPr>
          <p:spPr>
            <a:xfrm>
              <a:off x="0" y="0"/>
              <a:ext cx="2025253" cy="812800"/>
            </a:xfrm>
            <a:custGeom>
              <a:avLst/>
              <a:gdLst/>
              <a:ahLst/>
              <a:cxnLst/>
              <a:rect l="l" t="t" r="r" b="b"/>
              <a:pathLst>
                <a:path w="2025253" h="812800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</a:endParaRPr>
            </a:p>
          </p:txBody>
        </p: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54E6103E-992C-3D78-C48E-D2C04A430E60}"/>
                </a:ext>
              </a:extLst>
            </p:cNvPr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</a:endParaRPr>
            </a:p>
          </p:txBody>
        </p:sp>
      </p:grpSp>
      <p:sp>
        <p:nvSpPr>
          <p:cNvPr id="28" name="AutoShape 5">
            <a:extLst>
              <a:ext uri="{FF2B5EF4-FFF2-40B4-BE49-F238E27FC236}">
                <a16:creationId xmlns:a16="http://schemas.microsoft.com/office/drawing/2014/main" id="{97D1AA01-925E-050B-FA30-3FEB65984186}"/>
              </a:ext>
            </a:extLst>
          </p:cNvPr>
          <p:cNvSpPr/>
          <p:nvPr/>
        </p:nvSpPr>
        <p:spPr>
          <a:xfrm flipV="1">
            <a:off x="2590800" y="81476"/>
            <a:ext cx="0" cy="1028235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+mn-cs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A71D4EBD-7CBD-7967-7119-A6157302C742}"/>
              </a:ext>
            </a:extLst>
          </p:cNvPr>
          <p:cNvSpPr txBox="1"/>
          <p:nvPr/>
        </p:nvSpPr>
        <p:spPr>
          <a:xfrm>
            <a:off x="385427" y="292748"/>
            <a:ext cx="1870228" cy="473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2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4" b="1" i="0" u="none" strike="noStrike" kern="1200" cap="none" spc="0" normalizeH="0" baseline="0" noProof="0" dirty="0">
                <a:ln>
                  <a:noFill/>
                </a:ln>
                <a:solidFill>
                  <a:srgbClr val="AB8A66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Method 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E080FA14-7C17-EE58-031D-77746289A6D3}"/>
              </a:ext>
            </a:extLst>
          </p:cNvPr>
          <p:cNvSpPr txBox="1"/>
          <p:nvPr/>
        </p:nvSpPr>
        <p:spPr>
          <a:xfrm>
            <a:off x="2971800" y="277839"/>
            <a:ext cx="10668000" cy="499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63" b="1" i="0" u="none" strike="noStrike" kern="1200" cap="none" spc="0" normalizeH="0" baseline="0" noProof="0" dirty="0">
                <a:ln>
                  <a:noFill/>
                </a:ln>
                <a:solidFill>
                  <a:srgbClr val="795635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Module 3. Curriculum Reasoning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C59B32-6D01-E255-B965-B30E420C4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39" y="3712503"/>
            <a:ext cx="8538861" cy="33916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B11B9E5-B55A-381C-90E7-8421D49B01EB}"/>
              </a:ext>
            </a:extLst>
          </p:cNvPr>
          <p:cNvSpPr txBox="1"/>
          <p:nvPr/>
        </p:nvSpPr>
        <p:spPr>
          <a:xfrm>
            <a:off x="147939" y="1417630"/>
            <a:ext cx="8538861" cy="1986954"/>
          </a:xfrm>
          <a:prstGeom prst="rect">
            <a:avLst/>
          </a:prstGeom>
          <a:noFill/>
          <a:ln w="28575">
            <a:solidFill>
              <a:srgbClr val="AE9477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  <a:sym typeface="TDTD고딕 Bold"/>
              </a:rPr>
              <a:t>What for?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+mn-cs"/>
              <a:sym typeface="TDTD고딕 Bold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  <a:sym typeface="TDTD고딕 Bold"/>
              </a:rPr>
              <a:t>To enhance complex reasoning abilities.</a:t>
            </a: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  <a:sym typeface="TDTD고딕 Bold"/>
              </a:rPr>
              <a:t>KI-generated corpus may not follow grammar and lacks diversity, impacting NLU ability and performance on natural texts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058187-0E07-8911-8CDB-2FB51FADEEA8}"/>
              </a:ext>
            </a:extLst>
          </p:cNvPr>
          <p:cNvSpPr txBox="1"/>
          <p:nvPr/>
        </p:nvSpPr>
        <p:spPr>
          <a:xfrm>
            <a:off x="9182750" y="1174441"/>
            <a:ext cx="8991599" cy="9112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Lesson 2. </a:t>
            </a:r>
            <a:r>
              <a:rPr lang="en-US" altLang="ko-KR" sz="2000" b="1" dirty="0" err="1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CoT</a:t>
            </a:r>
            <a:r>
              <a:rPr lang="en-US" altLang="ko-KR" sz="2000" b="1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 Learning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  <a:sym typeface="TDTD고딕 Bold"/>
              </a:rPr>
              <a:t>Learn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  <a:sym typeface="TDTD고딕 Bold"/>
              </a:rPr>
              <a:t>basic knowledge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  <a:sym typeface="TDTD고딕 Bold"/>
              </a:rPr>
              <a:t> facts of the KG through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  <a:sym typeface="TDTD고딕 Bold"/>
              </a:rPr>
              <a:t>Lesson 1.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Use KI to combine reasoning patterns and knowledge, inspired by </a:t>
            </a:r>
            <a:r>
              <a:rPr lang="en-US" altLang="ko-KR" b="1" dirty="0" err="1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CoT</a:t>
            </a:r>
            <a:r>
              <a:rPr lang="en-US" altLang="ko-KR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Mask the same elements in both reasoning steps and final composition to prevent information leakage</a:t>
            </a:r>
          </a:p>
          <a:p>
            <a:pPr>
              <a:lnSpc>
                <a:spcPct val="150000"/>
              </a:lnSpc>
              <a:defRPr/>
            </a:pPr>
            <a:endParaRPr lang="en-US" altLang="ko-KR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sym typeface="TDTD고딕 Bold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Pretrain the LM on the MLM task as follows: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sym typeface="TDTD고딕 Bold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sym typeface="TDTD고딕 Bold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sym typeface="TDTD고딕 Bold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sym typeface="TDTD고딕 Bold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050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sym typeface="TDTD고딕 Bold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Lesson 3. Composition Learning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Pretrain the model to use memorized knowledge for reasoning in actual QA tasks.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Construct the corpus by providing only the final composition without related reasoning.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The corpus is dynamically generated using randomly sampled triples in pretraining. 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Pretrain the LM on the MLM task as follows: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endParaRPr lang="en-US" altLang="ko-KR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sym typeface="TDTD고딕 Bold"/>
            </a:endParaRPr>
          </a:p>
          <a:p>
            <a:pPr>
              <a:lnSpc>
                <a:spcPct val="150000"/>
              </a:lnSpc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+mn-cs"/>
              <a:sym typeface="TDTD고딕 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4978DB-91F5-9F2C-02FF-61124E705A8C}"/>
                  </a:ext>
                </a:extLst>
              </p:cNvPr>
              <p:cNvSpPr txBox="1"/>
              <p:nvPr/>
            </p:nvSpPr>
            <p:spPr>
              <a:xfrm>
                <a:off x="147939" y="7123157"/>
                <a:ext cx="6252861" cy="2176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cs typeface="+mn-cs"/>
                    <a:sym typeface="TDTD고딕 Bold"/>
                  </a:rPr>
                  <a:t>Lesson 1. Knowledge Learning</a:t>
                </a:r>
                <a:endParaRPr kumimoji="0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Light" panose="00000400000000000000" pitchFamily="2" charset="-127"/>
                  <a:ea typeface="나눔스퀘어 네오 Light" panose="00000400000000000000" pitchFamily="2" charset="-127"/>
                  <a:cs typeface="+mn-cs"/>
                  <a:sym typeface="TDTD고딕 Bold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Extract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 네오 Light" panose="00000400000000000000" pitchFamily="2" charset="-127"/>
                        <a:sym typeface="TDTD고딕 Bold"/>
                      </a:rPr>
                      <m:t>𝑘</m:t>
                    </m:r>
                  </m:oMath>
                </a14:m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 triples through the KI module for learning.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cs typeface="+mn-cs"/>
                    <a:sym typeface="TDTD고딕 Bold"/>
                  </a:rPr>
                  <a:t>Memorize the knowledge of the KG.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  <a:defRPr/>
                </a:pP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Pretrain the LM on the MLM task as follows:</a:t>
                </a:r>
              </a:p>
              <a:p>
                <a:pPr>
                  <a:lnSpc>
                    <a:spcPct val="150000"/>
                  </a:lnSpc>
                  <a:defRPr/>
                </a:pP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나눔스퀘어 네오 Light" panose="00000400000000000000" pitchFamily="2" charset="-127"/>
                  <a:ea typeface="나눔스퀘어 네오 Light" panose="00000400000000000000" pitchFamily="2" charset="-127"/>
                  <a:cs typeface="+mn-cs"/>
                  <a:sym typeface="TDTD고딕 Bold"/>
                </a:endParaRPr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B4978DB-91F5-9F2C-02FF-61124E705A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39" y="7123157"/>
                <a:ext cx="6252861" cy="2176045"/>
              </a:xfrm>
              <a:prstGeom prst="rect">
                <a:avLst/>
              </a:prstGeom>
              <a:blipFill>
                <a:blip r:embed="rId4"/>
                <a:stretch>
                  <a:fillRect l="-9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그림 31">
            <a:extLst>
              <a:ext uri="{FF2B5EF4-FFF2-40B4-BE49-F238E27FC236}">
                <a16:creationId xmlns:a16="http://schemas.microsoft.com/office/drawing/2014/main" id="{74129D2B-9EC0-1133-65A4-1A3C7F1F8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368" y="9047032"/>
            <a:ext cx="3668863" cy="54243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171FC40B-63E9-C202-EFAC-E79C1919F9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14627" y="4328106"/>
            <a:ext cx="5450346" cy="818045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A339BDEE-CC06-8EDF-015F-7ADBA6AF5B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4627" y="5189221"/>
            <a:ext cx="5450346" cy="861114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64460D43-D0B5-06FC-D025-52C66D8360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76019" y="9509602"/>
            <a:ext cx="5605063" cy="49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939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4">
            <a:extLst>
              <a:ext uri="{FF2B5EF4-FFF2-40B4-BE49-F238E27FC236}">
                <a16:creationId xmlns:a16="http://schemas.microsoft.com/office/drawing/2014/main" id="{4AE4465A-D5E6-7B04-D362-042327253A12}"/>
              </a:ext>
            </a:extLst>
          </p:cNvPr>
          <p:cNvSpPr txBox="1"/>
          <p:nvPr/>
        </p:nvSpPr>
        <p:spPr>
          <a:xfrm>
            <a:off x="2266950" y="3296840"/>
            <a:ext cx="13754100" cy="3693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795635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795635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Experiments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795635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</p:txBody>
      </p:sp>
    </p:spTree>
    <p:extLst>
      <p:ext uri="{BB962C8B-B14F-4D97-AF65-F5344CB8AC3E}">
        <p14:creationId xmlns:p14="http://schemas.microsoft.com/office/powerpoint/2010/main" val="171442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>
            <a:extLst>
              <a:ext uri="{FF2B5EF4-FFF2-40B4-BE49-F238E27FC236}">
                <a16:creationId xmlns:a16="http://schemas.microsoft.com/office/drawing/2014/main" id="{61A3C2E6-68ED-575C-89F4-0C939ADDB9AB}"/>
              </a:ext>
            </a:extLst>
          </p:cNvPr>
          <p:cNvGrpSpPr/>
          <p:nvPr/>
        </p:nvGrpSpPr>
        <p:grpSpPr>
          <a:xfrm>
            <a:off x="147939" y="45327"/>
            <a:ext cx="2325757" cy="1028235"/>
            <a:chOff x="0" y="0"/>
            <a:chExt cx="2025253" cy="812800"/>
          </a:xfrm>
        </p:grpSpPr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822E787B-4261-D0EE-21FD-F1D258BC6235}"/>
                </a:ext>
              </a:extLst>
            </p:cNvPr>
            <p:cNvSpPr/>
            <p:nvPr/>
          </p:nvSpPr>
          <p:spPr>
            <a:xfrm>
              <a:off x="0" y="0"/>
              <a:ext cx="2025253" cy="812800"/>
            </a:xfrm>
            <a:custGeom>
              <a:avLst/>
              <a:gdLst/>
              <a:ahLst/>
              <a:cxnLst/>
              <a:rect l="l" t="t" r="r" b="b"/>
              <a:pathLst>
                <a:path w="2025253" h="812800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</a:endParaRPr>
            </a:p>
          </p:txBody>
        </p: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54E6103E-992C-3D78-C48E-D2C04A430E60}"/>
                </a:ext>
              </a:extLst>
            </p:cNvPr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</a:endParaRPr>
            </a:p>
          </p:txBody>
        </p:sp>
      </p:grpSp>
      <p:sp>
        <p:nvSpPr>
          <p:cNvPr id="28" name="AutoShape 5">
            <a:extLst>
              <a:ext uri="{FF2B5EF4-FFF2-40B4-BE49-F238E27FC236}">
                <a16:creationId xmlns:a16="http://schemas.microsoft.com/office/drawing/2014/main" id="{97D1AA01-925E-050B-FA30-3FEB65984186}"/>
              </a:ext>
            </a:extLst>
          </p:cNvPr>
          <p:cNvSpPr/>
          <p:nvPr/>
        </p:nvSpPr>
        <p:spPr>
          <a:xfrm flipV="1">
            <a:off x="2590800" y="81476"/>
            <a:ext cx="0" cy="1028235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+mn-cs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A71D4EBD-7CBD-7967-7119-A6157302C742}"/>
              </a:ext>
            </a:extLst>
          </p:cNvPr>
          <p:cNvSpPr txBox="1"/>
          <p:nvPr/>
        </p:nvSpPr>
        <p:spPr>
          <a:xfrm>
            <a:off x="385427" y="292748"/>
            <a:ext cx="1870228" cy="460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2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B8A66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Experiments 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E080FA14-7C17-EE58-031D-77746289A6D3}"/>
              </a:ext>
            </a:extLst>
          </p:cNvPr>
          <p:cNvSpPr txBox="1"/>
          <p:nvPr/>
        </p:nvSpPr>
        <p:spPr>
          <a:xfrm>
            <a:off x="2971800" y="277839"/>
            <a:ext cx="10668000" cy="499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63" b="1" i="0" u="none" strike="noStrike" kern="1200" cap="none" spc="0" normalizeH="0" baseline="0" noProof="0" dirty="0">
                <a:ln>
                  <a:noFill/>
                </a:ln>
                <a:solidFill>
                  <a:srgbClr val="795635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Main Results &amp; Ablation Study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6175306-0B0A-C31D-AD59-25F2F61F9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7869" y="1709505"/>
            <a:ext cx="11152262" cy="686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938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684CE65-18C5-094E-2269-B33FBE9324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6212" b="68888"/>
          <a:stretch/>
        </p:blipFill>
        <p:spPr>
          <a:xfrm>
            <a:off x="2179408" y="1901192"/>
            <a:ext cx="13929184" cy="6484616"/>
          </a:xfrm>
          <a:prstGeom prst="rect">
            <a:avLst/>
          </a:prstGeom>
        </p:spPr>
      </p:pic>
      <p:grpSp>
        <p:nvGrpSpPr>
          <p:cNvPr id="25" name="Group 2">
            <a:extLst>
              <a:ext uri="{FF2B5EF4-FFF2-40B4-BE49-F238E27FC236}">
                <a16:creationId xmlns:a16="http://schemas.microsoft.com/office/drawing/2014/main" id="{61A3C2E6-68ED-575C-89F4-0C939ADDB9AB}"/>
              </a:ext>
            </a:extLst>
          </p:cNvPr>
          <p:cNvGrpSpPr/>
          <p:nvPr/>
        </p:nvGrpSpPr>
        <p:grpSpPr>
          <a:xfrm>
            <a:off x="147939" y="45327"/>
            <a:ext cx="2325757" cy="1028235"/>
            <a:chOff x="0" y="0"/>
            <a:chExt cx="2025253" cy="812800"/>
          </a:xfrm>
        </p:grpSpPr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822E787B-4261-D0EE-21FD-F1D258BC6235}"/>
                </a:ext>
              </a:extLst>
            </p:cNvPr>
            <p:cNvSpPr/>
            <p:nvPr/>
          </p:nvSpPr>
          <p:spPr>
            <a:xfrm>
              <a:off x="0" y="0"/>
              <a:ext cx="2025253" cy="812800"/>
            </a:xfrm>
            <a:custGeom>
              <a:avLst/>
              <a:gdLst/>
              <a:ahLst/>
              <a:cxnLst/>
              <a:rect l="l" t="t" r="r" b="b"/>
              <a:pathLst>
                <a:path w="2025253" h="812800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</a:endParaRPr>
            </a:p>
          </p:txBody>
        </p: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54E6103E-992C-3D78-C48E-D2C04A430E60}"/>
                </a:ext>
              </a:extLst>
            </p:cNvPr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</a:endParaRPr>
            </a:p>
          </p:txBody>
        </p:sp>
      </p:grpSp>
      <p:sp>
        <p:nvSpPr>
          <p:cNvPr id="28" name="AutoShape 5">
            <a:extLst>
              <a:ext uri="{FF2B5EF4-FFF2-40B4-BE49-F238E27FC236}">
                <a16:creationId xmlns:a16="http://schemas.microsoft.com/office/drawing/2014/main" id="{97D1AA01-925E-050B-FA30-3FEB65984186}"/>
              </a:ext>
            </a:extLst>
          </p:cNvPr>
          <p:cNvSpPr/>
          <p:nvPr/>
        </p:nvSpPr>
        <p:spPr>
          <a:xfrm flipV="1">
            <a:off x="2590800" y="81476"/>
            <a:ext cx="0" cy="1028235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+mn-cs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A71D4EBD-7CBD-7967-7119-A6157302C742}"/>
              </a:ext>
            </a:extLst>
          </p:cNvPr>
          <p:cNvSpPr txBox="1"/>
          <p:nvPr/>
        </p:nvSpPr>
        <p:spPr>
          <a:xfrm>
            <a:off x="385427" y="292748"/>
            <a:ext cx="1870228" cy="460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2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B8A66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Experiments 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E080FA14-7C17-EE58-031D-77746289A6D3}"/>
              </a:ext>
            </a:extLst>
          </p:cNvPr>
          <p:cNvSpPr txBox="1"/>
          <p:nvPr/>
        </p:nvSpPr>
        <p:spPr>
          <a:xfrm>
            <a:off x="2971800" y="277839"/>
            <a:ext cx="10668000" cy="499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63" b="1" dirty="0">
                <a:solidFill>
                  <a:srgbClr val="795635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Analysis</a:t>
            </a:r>
            <a:endParaRPr kumimoji="0" lang="en-US" sz="2963" b="1" i="0" u="none" strike="noStrike" kern="1200" cap="none" spc="0" normalizeH="0" baseline="0" noProof="0" dirty="0">
              <a:ln>
                <a:noFill/>
              </a:ln>
              <a:solidFill>
                <a:srgbClr val="795635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CCD7F7-A07E-5CE8-A9C4-6AFA6FF8F0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2652" y="5133677"/>
            <a:ext cx="6104149" cy="264436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8D66758-647D-09B5-C41C-EBBE8676A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445" y="2324100"/>
            <a:ext cx="6035563" cy="53878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C0F7960-C6A0-9933-2640-0E5F044B8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0555" y="2437878"/>
            <a:ext cx="6488342" cy="257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228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>
            <a:extLst>
              <a:ext uri="{FF2B5EF4-FFF2-40B4-BE49-F238E27FC236}">
                <a16:creationId xmlns:a16="http://schemas.microsoft.com/office/drawing/2014/main" id="{61A3C2E6-68ED-575C-89F4-0C939ADDB9AB}"/>
              </a:ext>
            </a:extLst>
          </p:cNvPr>
          <p:cNvGrpSpPr/>
          <p:nvPr/>
        </p:nvGrpSpPr>
        <p:grpSpPr>
          <a:xfrm>
            <a:off x="147939" y="45327"/>
            <a:ext cx="2325757" cy="1028235"/>
            <a:chOff x="0" y="0"/>
            <a:chExt cx="2025253" cy="812800"/>
          </a:xfrm>
        </p:grpSpPr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822E787B-4261-D0EE-21FD-F1D258BC6235}"/>
                </a:ext>
              </a:extLst>
            </p:cNvPr>
            <p:cNvSpPr/>
            <p:nvPr/>
          </p:nvSpPr>
          <p:spPr>
            <a:xfrm>
              <a:off x="0" y="0"/>
              <a:ext cx="2025253" cy="812800"/>
            </a:xfrm>
            <a:custGeom>
              <a:avLst/>
              <a:gdLst/>
              <a:ahLst/>
              <a:cxnLst/>
              <a:rect l="l" t="t" r="r" b="b"/>
              <a:pathLst>
                <a:path w="2025253" h="812800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</a:endParaRPr>
            </a:p>
          </p:txBody>
        </p: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54E6103E-992C-3D78-C48E-D2C04A430E60}"/>
                </a:ext>
              </a:extLst>
            </p:cNvPr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</a:endParaRPr>
            </a:p>
          </p:txBody>
        </p:sp>
      </p:grpSp>
      <p:sp>
        <p:nvSpPr>
          <p:cNvPr id="28" name="AutoShape 5">
            <a:extLst>
              <a:ext uri="{FF2B5EF4-FFF2-40B4-BE49-F238E27FC236}">
                <a16:creationId xmlns:a16="http://schemas.microsoft.com/office/drawing/2014/main" id="{97D1AA01-925E-050B-FA30-3FEB65984186}"/>
              </a:ext>
            </a:extLst>
          </p:cNvPr>
          <p:cNvSpPr/>
          <p:nvPr/>
        </p:nvSpPr>
        <p:spPr>
          <a:xfrm flipV="1">
            <a:off x="2590800" y="81476"/>
            <a:ext cx="0" cy="1028235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+mn-cs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A71D4EBD-7CBD-7967-7119-A6157302C742}"/>
              </a:ext>
            </a:extLst>
          </p:cNvPr>
          <p:cNvSpPr txBox="1"/>
          <p:nvPr/>
        </p:nvSpPr>
        <p:spPr>
          <a:xfrm>
            <a:off x="385427" y="292748"/>
            <a:ext cx="1870228" cy="4603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2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AB8A66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Summary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AB8A66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E080FA14-7C17-EE58-031D-77746289A6D3}"/>
              </a:ext>
            </a:extLst>
          </p:cNvPr>
          <p:cNvSpPr txBox="1"/>
          <p:nvPr/>
        </p:nvSpPr>
        <p:spPr>
          <a:xfrm>
            <a:off x="2971800" y="277839"/>
            <a:ext cx="10668000" cy="499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63" b="1" dirty="0">
                <a:solidFill>
                  <a:srgbClr val="795635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Limitations and Contributions</a:t>
            </a:r>
            <a:endParaRPr kumimoji="0" lang="en-US" sz="2963" b="1" i="0" u="none" strike="noStrike" kern="1200" cap="none" spc="0" normalizeH="0" baseline="0" noProof="0" dirty="0">
              <a:ln>
                <a:noFill/>
              </a:ln>
              <a:solidFill>
                <a:srgbClr val="795635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762C9-59F6-E54C-18A8-DF383B45C621}"/>
              </a:ext>
            </a:extLst>
          </p:cNvPr>
          <p:cNvSpPr txBox="1"/>
          <p:nvPr/>
        </p:nvSpPr>
        <p:spPr>
          <a:xfrm>
            <a:off x="228600" y="1284834"/>
            <a:ext cx="15562843" cy="3833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  <a:sym typeface="TDTD고딕 Bold"/>
              </a:rPr>
              <a:t>Limitations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The corpus generated by KICP lacks diversity.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sym typeface="TDTD고딕 Bold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The primary focus was on language models (LM) for language understanding. There is a need to extend the scope to include generative language models (LM) such as sLM and LLM.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sym typeface="TDTD고딕 Bold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KICP only utilized knowledge graphs (KG) as a knowledge source and did not directly use search or other methods during reasoning.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+mn-cs"/>
              <a:sym typeface="TDTD고딕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D8FAAF-F3CB-7657-982F-1D0AD06391CC}"/>
              </a:ext>
            </a:extLst>
          </p:cNvPr>
          <p:cNvSpPr txBox="1"/>
          <p:nvPr/>
        </p:nvSpPr>
        <p:spPr>
          <a:xfrm>
            <a:off x="365978" y="6362700"/>
            <a:ext cx="16017022" cy="2910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  <a:sym typeface="TDTD고딕 Bold"/>
              </a:rPr>
              <a:t>Contribution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Curriculum reasoning(CR) -&gt; Adjustable idea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Introduced the Curriculum Reasoning (CR) module to enhance complex reasoning capabilities in language models (LMs).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sym typeface="TDTD고딕 Bold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sym typeface="TDTD고딕 Bold"/>
            </a:endParaRP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sym typeface="TDTD고딕 Bold"/>
            </a:endParaRPr>
          </a:p>
        </p:txBody>
      </p:sp>
    </p:spTree>
    <p:extLst>
      <p:ext uri="{BB962C8B-B14F-4D97-AF65-F5344CB8AC3E}">
        <p14:creationId xmlns:p14="http://schemas.microsoft.com/office/powerpoint/2010/main" val="143427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934147" y="3295666"/>
            <a:ext cx="6559945" cy="1395371"/>
            <a:chOff x="0" y="0"/>
            <a:chExt cx="382115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AB8A66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864027" y="2827508"/>
            <a:ext cx="6559945" cy="1395371"/>
            <a:chOff x="0" y="0"/>
            <a:chExt cx="3821151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821151" cy="812800"/>
            </a:xfrm>
            <a:custGeom>
              <a:avLst/>
              <a:gdLst/>
              <a:ahLst/>
              <a:cxnLst/>
              <a:rect l="l" t="t" r="r" b="b"/>
              <a:pathLst>
                <a:path w="3821151" h="812800">
                  <a:moveTo>
                    <a:pt x="1910576" y="0"/>
                  </a:moveTo>
                  <a:cubicBezTo>
                    <a:pt x="855394" y="0"/>
                    <a:pt x="0" y="181951"/>
                    <a:pt x="0" y="406400"/>
                  </a:cubicBezTo>
                  <a:cubicBezTo>
                    <a:pt x="0" y="630849"/>
                    <a:pt x="855394" y="812800"/>
                    <a:pt x="1910576" y="812800"/>
                  </a:cubicBezTo>
                  <a:cubicBezTo>
                    <a:pt x="2965757" y="812800"/>
                    <a:pt x="3821151" y="630849"/>
                    <a:pt x="3821151" y="406400"/>
                  </a:cubicBezTo>
                  <a:cubicBezTo>
                    <a:pt x="3821151" y="181951"/>
                    <a:pt x="2965757" y="0"/>
                    <a:pt x="191057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358233" y="28575"/>
              <a:ext cx="3104685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793908" y="2945601"/>
            <a:ext cx="6700185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AB8A66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감사합니다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822108" y="5032890"/>
            <a:ext cx="12643785" cy="189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00"/>
              </a:lnSpc>
            </a:pPr>
            <a:r>
              <a:rPr lang="en-US" sz="11000">
                <a:solidFill>
                  <a:srgbClr val="795635"/>
                </a:solidFill>
                <a:latin typeface="TDTD고딕 Bold"/>
                <a:ea typeface="TDTD고딕 Bold"/>
                <a:cs typeface="TDTD고딕 Bold"/>
                <a:sym typeface="TDTD고딕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0"/>
          <p:cNvSpPr txBox="1"/>
          <p:nvPr/>
        </p:nvSpPr>
        <p:spPr>
          <a:xfrm>
            <a:off x="1371600" y="4359791"/>
            <a:ext cx="5389099" cy="1567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8800" dirty="0">
                <a:solidFill>
                  <a:srgbClr val="795635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Contents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4A8C23-FE16-64FC-96CE-ABF21B547032}"/>
              </a:ext>
            </a:extLst>
          </p:cNvPr>
          <p:cNvSpPr txBox="1"/>
          <p:nvPr/>
        </p:nvSpPr>
        <p:spPr>
          <a:xfrm>
            <a:off x="9448800" y="2373510"/>
            <a:ext cx="5389099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4000" dirty="0">
                <a:solidFill>
                  <a:srgbClr val="795635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1. Problem Statement</a:t>
            </a:r>
          </a:p>
          <a:p>
            <a:endParaRPr lang="en-US" sz="4000" dirty="0">
              <a:solidFill>
                <a:srgbClr val="795635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  <a:p>
            <a:r>
              <a:rPr lang="en-US" sz="4000" dirty="0">
                <a:solidFill>
                  <a:srgbClr val="795635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2. Methods</a:t>
            </a:r>
          </a:p>
          <a:p>
            <a:endParaRPr lang="en-US" sz="4000" dirty="0">
              <a:solidFill>
                <a:srgbClr val="795635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  <a:p>
            <a:r>
              <a:rPr lang="en-US" sz="4000" dirty="0">
                <a:solidFill>
                  <a:srgbClr val="795635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3. Experiments</a:t>
            </a:r>
          </a:p>
          <a:p>
            <a:endParaRPr lang="en-US" sz="4000" dirty="0">
              <a:solidFill>
                <a:srgbClr val="795635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  <a:p>
            <a:r>
              <a:rPr lang="en-US" sz="4000" dirty="0">
                <a:solidFill>
                  <a:srgbClr val="795635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4.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4">
            <a:extLst>
              <a:ext uri="{FF2B5EF4-FFF2-40B4-BE49-F238E27FC236}">
                <a16:creationId xmlns:a16="http://schemas.microsoft.com/office/drawing/2014/main" id="{4AE4465A-D5E6-7B04-D362-042327253A12}"/>
              </a:ext>
            </a:extLst>
          </p:cNvPr>
          <p:cNvSpPr txBox="1"/>
          <p:nvPr/>
        </p:nvSpPr>
        <p:spPr>
          <a:xfrm>
            <a:off x="2266950" y="3296840"/>
            <a:ext cx="13754100" cy="3693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endParaRPr lang="en-US" sz="8000" b="1" dirty="0">
              <a:solidFill>
                <a:srgbClr val="795635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  <a:p>
            <a:pPr algn="ctr"/>
            <a:r>
              <a:rPr lang="en-US" sz="8000" b="1" dirty="0">
                <a:solidFill>
                  <a:srgbClr val="795635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Problem Statement</a:t>
            </a:r>
          </a:p>
          <a:p>
            <a:pPr algn="ctr"/>
            <a:endParaRPr lang="en-US" sz="8000" b="1" dirty="0">
              <a:solidFill>
                <a:srgbClr val="795635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</p:txBody>
      </p:sp>
    </p:spTree>
    <p:extLst>
      <p:ext uri="{BB962C8B-B14F-4D97-AF65-F5344CB8AC3E}">
        <p14:creationId xmlns:p14="http://schemas.microsoft.com/office/powerpoint/2010/main" val="357695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>
            <a:extLst>
              <a:ext uri="{FF2B5EF4-FFF2-40B4-BE49-F238E27FC236}">
                <a16:creationId xmlns:a16="http://schemas.microsoft.com/office/drawing/2014/main" id="{61A3C2E6-68ED-575C-89F4-0C939ADDB9AB}"/>
              </a:ext>
            </a:extLst>
          </p:cNvPr>
          <p:cNvGrpSpPr/>
          <p:nvPr/>
        </p:nvGrpSpPr>
        <p:grpSpPr>
          <a:xfrm>
            <a:off x="147939" y="45327"/>
            <a:ext cx="2325757" cy="1028235"/>
            <a:chOff x="0" y="0"/>
            <a:chExt cx="2025253" cy="812800"/>
          </a:xfrm>
        </p:grpSpPr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822E787B-4261-D0EE-21FD-F1D258BC6235}"/>
                </a:ext>
              </a:extLst>
            </p:cNvPr>
            <p:cNvSpPr/>
            <p:nvPr/>
          </p:nvSpPr>
          <p:spPr>
            <a:xfrm>
              <a:off x="0" y="0"/>
              <a:ext cx="2025253" cy="812800"/>
            </a:xfrm>
            <a:custGeom>
              <a:avLst/>
              <a:gdLst/>
              <a:ahLst/>
              <a:cxnLst/>
              <a:rect l="l" t="t" r="r" b="b"/>
              <a:pathLst>
                <a:path w="2025253" h="812800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ko-KR" altLang="en-US" b="1">
                <a:latin typeface="나눔스퀘어 네오 Light" panose="00000400000000000000" pitchFamily="2" charset="-127"/>
                <a:ea typeface="나눔스퀘어 네오 Light" panose="00000400000000000000" pitchFamily="2" charset="-127"/>
              </a:endParaRPr>
            </a:p>
          </p:txBody>
        </p: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54E6103E-992C-3D78-C48E-D2C04A430E60}"/>
                </a:ext>
              </a:extLst>
            </p:cNvPr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b="1">
                <a:latin typeface="나눔스퀘어 네오 Light" panose="00000400000000000000" pitchFamily="2" charset="-127"/>
                <a:ea typeface="나눔스퀘어 네오 Light" panose="00000400000000000000" pitchFamily="2" charset="-127"/>
              </a:endParaRPr>
            </a:p>
          </p:txBody>
        </p:sp>
      </p:grpSp>
      <p:sp>
        <p:nvSpPr>
          <p:cNvPr id="28" name="AutoShape 5">
            <a:extLst>
              <a:ext uri="{FF2B5EF4-FFF2-40B4-BE49-F238E27FC236}">
                <a16:creationId xmlns:a16="http://schemas.microsoft.com/office/drawing/2014/main" id="{97D1AA01-925E-050B-FA30-3FEB65984186}"/>
              </a:ext>
            </a:extLst>
          </p:cNvPr>
          <p:cNvSpPr/>
          <p:nvPr/>
        </p:nvSpPr>
        <p:spPr>
          <a:xfrm flipV="1">
            <a:off x="2590800" y="81476"/>
            <a:ext cx="0" cy="1028235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A71D4EBD-7CBD-7967-7119-A6157302C742}"/>
              </a:ext>
            </a:extLst>
          </p:cNvPr>
          <p:cNvSpPr txBox="1"/>
          <p:nvPr/>
        </p:nvSpPr>
        <p:spPr>
          <a:xfrm>
            <a:off x="385427" y="292748"/>
            <a:ext cx="1870228" cy="473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6"/>
              </a:lnSpc>
            </a:pPr>
            <a:r>
              <a:rPr lang="en-US" sz="2804" b="1" dirty="0">
                <a:solidFill>
                  <a:srgbClr val="AB8A66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Task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E080FA14-7C17-EE58-031D-77746289A6D3}"/>
              </a:ext>
            </a:extLst>
          </p:cNvPr>
          <p:cNvSpPr txBox="1"/>
          <p:nvPr/>
        </p:nvSpPr>
        <p:spPr>
          <a:xfrm>
            <a:off x="2971800" y="277839"/>
            <a:ext cx="8839200" cy="498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149"/>
              </a:lnSpc>
            </a:pPr>
            <a:r>
              <a:rPr lang="en-US" sz="2963" b="1" dirty="0">
                <a:solidFill>
                  <a:srgbClr val="795635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Knowledge Base Question Answering(KBQA)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8F19B23-3A1C-E57C-34F6-C7513BC50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8708" y="1943100"/>
            <a:ext cx="9510584" cy="3795089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011BB69-0AA3-7C51-5F13-C18B603387CB}"/>
              </a:ext>
            </a:extLst>
          </p:cNvPr>
          <p:cNvSpPr txBox="1"/>
          <p:nvPr/>
        </p:nvSpPr>
        <p:spPr>
          <a:xfrm>
            <a:off x="3200400" y="5905500"/>
            <a:ext cx="4069492" cy="3409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Input</a:t>
            </a:r>
            <a:endParaRPr lang="en-US" altLang="ko-KR" sz="2000" b="1" dirty="0"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Question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KG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Output</a:t>
            </a:r>
            <a:endParaRPr lang="en-US" altLang="ko-KR" sz="1800" b="1" dirty="0"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Answer entity </a:t>
            </a:r>
            <a:endParaRPr lang="en-US" altLang="ko-KR" dirty="0"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4308945-75A4-56D3-34B3-924143C74C4C}"/>
              </a:ext>
            </a:extLst>
          </p:cNvPr>
          <p:cNvCxnSpPr>
            <a:cxnSpLocks/>
          </p:cNvCxnSpPr>
          <p:nvPr/>
        </p:nvCxnSpPr>
        <p:spPr>
          <a:xfrm>
            <a:off x="5486400" y="6896100"/>
            <a:ext cx="2895600" cy="0"/>
          </a:xfrm>
          <a:prstGeom prst="straightConnector1">
            <a:avLst/>
          </a:prstGeom>
          <a:ln w="28575">
            <a:solidFill>
              <a:srgbClr val="AB8A66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45C311CA-1A86-B665-7A14-C42B6F3A8FE5}"/>
              </a:ext>
            </a:extLst>
          </p:cNvPr>
          <p:cNvCxnSpPr>
            <a:cxnSpLocks/>
          </p:cNvCxnSpPr>
          <p:nvPr/>
        </p:nvCxnSpPr>
        <p:spPr>
          <a:xfrm>
            <a:off x="5486400" y="6896100"/>
            <a:ext cx="2895600" cy="1447800"/>
          </a:xfrm>
          <a:prstGeom prst="bentConnector3">
            <a:avLst/>
          </a:prstGeom>
          <a:ln w="28575">
            <a:solidFill>
              <a:srgbClr val="AE947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FF688D8-56DF-E52F-E5C1-FAC9FB358D0F}"/>
              </a:ext>
            </a:extLst>
          </p:cNvPr>
          <p:cNvSpPr txBox="1"/>
          <p:nvPr/>
        </p:nvSpPr>
        <p:spPr>
          <a:xfrm>
            <a:off x="8633254" y="6438900"/>
            <a:ext cx="9273746" cy="123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Triple Form Question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(Off on a Comet, author, Jules Verne), (Jules Verne, Period, ?)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2CCAC39-7293-5D31-26BB-7CE5CEDA5715}"/>
              </a:ext>
            </a:extLst>
          </p:cNvPr>
          <p:cNvSpPr txBox="1"/>
          <p:nvPr/>
        </p:nvSpPr>
        <p:spPr>
          <a:xfrm>
            <a:off x="8633254" y="7962900"/>
            <a:ext cx="9273746" cy="1239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Free Form Question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What is the period of the author of </a:t>
            </a:r>
            <a:r>
              <a:rPr lang="en-US" altLang="ko-KR" sz="2400" i="1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Off on a Comet</a:t>
            </a:r>
            <a:r>
              <a:rPr lang="en-US" altLang="ko-KR" sz="2400" dirty="0"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24">
            <a:extLst>
              <a:ext uri="{FF2B5EF4-FFF2-40B4-BE49-F238E27FC236}">
                <a16:creationId xmlns:a16="http://schemas.microsoft.com/office/drawing/2014/main" id="{4AE4465A-D5E6-7B04-D362-042327253A12}"/>
              </a:ext>
            </a:extLst>
          </p:cNvPr>
          <p:cNvSpPr txBox="1"/>
          <p:nvPr/>
        </p:nvSpPr>
        <p:spPr>
          <a:xfrm>
            <a:off x="2266950" y="3296840"/>
            <a:ext cx="13754100" cy="3693319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50000"/>
              </a:schemeClr>
            </a:solidFill>
          </a:ln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795635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795635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Method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795635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</p:txBody>
      </p:sp>
    </p:spTree>
    <p:extLst>
      <p:ext uri="{BB962C8B-B14F-4D97-AF65-F5344CB8AC3E}">
        <p14:creationId xmlns:p14="http://schemas.microsoft.com/office/powerpoint/2010/main" val="2903257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>
            <a:extLst>
              <a:ext uri="{FF2B5EF4-FFF2-40B4-BE49-F238E27FC236}">
                <a16:creationId xmlns:a16="http://schemas.microsoft.com/office/drawing/2014/main" id="{61A3C2E6-68ED-575C-89F4-0C939ADDB9AB}"/>
              </a:ext>
            </a:extLst>
          </p:cNvPr>
          <p:cNvGrpSpPr/>
          <p:nvPr/>
        </p:nvGrpSpPr>
        <p:grpSpPr>
          <a:xfrm>
            <a:off x="147939" y="45327"/>
            <a:ext cx="2325757" cy="1028235"/>
            <a:chOff x="0" y="0"/>
            <a:chExt cx="2025253" cy="812800"/>
          </a:xfrm>
        </p:grpSpPr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822E787B-4261-D0EE-21FD-F1D258BC6235}"/>
                </a:ext>
              </a:extLst>
            </p:cNvPr>
            <p:cNvSpPr/>
            <p:nvPr/>
          </p:nvSpPr>
          <p:spPr>
            <a:xfrm>
              <a:off x="0" y="0"/>
              <a:ext cx="2025253" cy="812800"/>
            </a:xfrm>
            <a:custGeom>
              <a:avLst/>
              <a:gdLst/>
              <a:ahLst/>
              <a:cxnLst/>
              <a:rect l="l" t="t" r="r" b="b"/>
              <a:pathLst>
                <a:path w="2025253" h="812800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</a:endParaRPr>
            </a:p>
          </p:txBody>
        </p: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54E6103E-992C-3D78-C48E-D2C04A430E60}"/>
                </a:ext>
              </a:extLst>
            </p:cNvPr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</a:endParaRPr>
            </a:p>
          </p:txBody>
        </p:sp>
      </p:grpSp>
      <p:sp>
        <p:nvSpPr>
          <p:cNvPr id="28" name="AutoShape 5">
            <a:extLst>
              <a:ext uri="{FF2B5EF4-FFF2-40B4-BE49-F238E27FC236}">
                <a16:creationId xmlns:a16="http://schemas.microsoft.com/office/drawing/2014/main" id="{97D1AA01-925E-050B-FA30-3FEB65984186}"/>
              </a:ext>
            </a:extLst>
          </p:cNvPr>
          <p:cNvSpPr/>
          <p:nvPr/>
        </p:nvSpPr>
        <p:spPr>
          <a:xfrm flipV="1">
            <a:off x="2590800" y="81476"/>
            <a:ext cx="0" cy="1028235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+mn-cs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A71D4EBD-7CBD-7967-7119-A6157302C742}"/>
              </a:ext>
            </a:extLst>
          </p:cNvPr>
          <p:cNvSpPr txBox="1"/>
          <p:nvPr/>
        </p:nvSpPr>
        <p:spPr>
          <a:xfrm>
            <a:off x="385427" y="292748"/>
            <a:ext cx="1870228" cy="473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2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4" b="1" i="0" u="none" strike="noStrike" kern="1200" cap="none" spc="0" normalizeH="0" baseline="0" noProof="0" dirty="0">
                <a:ln>
                  <a:noFill/>
                </a:ln>
                <a:solidFill>
                  <a:srgbClr val="AB8A66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Problem 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E080FA14-7C17-EE58-031D-77746289A6D3}"/>
              </a:ext>
            </a:extLst>
          </p:cNvPr>
          <p:cNvSpPr txBox="1"/>
          <p:nvPr/>
        </p:nvSpPr>
        <p:spPr>
          <a:xfrm>
            <a:off x="2971800" y="277839"/>
            <a:ext cx="10668000" cy="499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63" b="1" i="0" u="none" strike="noStrike" kern="1200" cap="none" spc="0" normalizeH="0" baseline="0" noProof="0" dirty="0">
                <a:ln>
                  <a:noFill/>
                </a:ln>
                <a:solidFill>
                  <a:srgbClr val="795635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Existing Several Nontrivial Technical Challenges of KBQA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F688D8-56DF-E52F-E5C1-FAC9FB358D0F}"/>
              </a:ext>
            </a:extLst>
          </p:cNvPr>
          <p:cNvSpPr txBox="1"/>
          <p:nvPr/>
        </p:nvSpPr>
        <p:spPr>
          <a:xfrm>
            <a:off x="365979" y="1643153"/>
            <a:ext cx="9768618" cy="2347374"/>
          </a:xfrm>
          <a:prstGeom prst="rect">
            <a:avLst/>
          </a:prstGeom>
          <a:noFill/>
          <a:ln w="28575">
            <a:solidFill>
              <a:srgbClr val="AE9477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Problem 1. Diversity of Sentence Generation Methods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Using pre-trained generative LMs.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Feeding fixed template to LLM and generate the QA pairs.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Cons</a:t>
            </a:r>
            <a:r>
              <a:rPr kumimoji="0" lang="en-US" altLang="ko-KR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: Fails to effectively utilize high-quality KG metadata.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620E86-831D-1BAC-74CB-94F2C3F35667}"/>
              </a:ext>
            </a:extLst>
          </p:cNvPr>
          <p:cNvSpPr txBox="1"/>
          <p:nvPr/>
        </p:nvSpPr>
        <p:spPr>
          <a:xfrm>
            <a:off x="385427" y="4470425"/>
            <a:ext cx="9749173" cy="1793376"/>
          </a:xfrm>
          <a:prstGeom prst="rect">
            <a:avLst/>
          </a:prstGeom>
          <a:noFill/>
          <a:ln w="28575">
            <a:solidFill>
              <a:srgbClr val="AE9477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Problem 2. Generated Sentences are Unnatural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PLMs often generate unnatural and distorted sentences.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Complexity of ensuring naturalness.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AA6CA-325E-0498-BBAB-C98E8E49D09E}"/>
              </a:ext>
            </a:extLst>
          </p:cNvPr>
          <p:cNvSpPr txBox="1"/>
          <p:nvPr/>
        </p:nvSpPr>
        <p:spPr>
          <a:xfrm>
            <a:off x="365978" y="6743700"/>
            <a:ext cx="9768618" cy="2347374"/>
          </a:xfrm>
          <a:prstGeom prst="rect">
            <a:avLst/>
          </a:prstGeom>
          <a:noFill/>
          <a:ln w="28575">
            <a:solidFill>
              <a:srgbClr val="AE9477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Problem 3. Lack of Complex Reasoning Ability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Hallucination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Lack of Up-to-Date Knowledge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4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Hard to perform multi-hop reasoning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F97F22C-D224-F2E0-7A46-46AB0BB951C4}"/>
              </a:ext>
            </a:extLst>
          </p:cNvPr>
          <p:cNvSpPr/>
          <p:nvPr/>
        </p:nvSpPr>
        <p:spPr>
          <a:xfrm>
            <a:off x="12192000" y="2083726"/>
            <a:ext cx="3044190" cy="1447800"/>
          </a:xfrm>
          <a:prstGeom prst="rect">
            <a:avLst/>
          </a:prstGeom>
          <a:solidFill>
            <a:srgbClr val="C2AE98"/>
          </a:solidFill>
          <a:ln>
            <a:solidFill>
              <a:srgbClr val="AE94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Knowledge Injective 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(KI)</a:t>
            </a:r>
            <a:endParaRPr lang="ko-KR" altLang="en-US" sz="2000" dirty="0">
              <a:solidFill>
                <a:schemeClr val="tx1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611D35-7C72-EF3C-6993-DA840D7C8FE4}"/>
              </a:ext>
            </a:extLst>
          </p:cNvPr>
          <p:cNvSpPr/>
          <p:nvPr/>
        </p:nvSpPr>
        <p:spPr>
          <a:xfrm>
            <a:off x="12192000" y="4634171"/>
            <a:ext cx="3044190" cy="1447800"/>
          </a:xfrm>
          <a:prstGeom prst="rect">
            <a:avLst/>
          </a:prstGeom>
          <a:solidFill>
            <a:srgbClr val="C2AE98"/>
          </a:solidFill>
          <a:ln>
            <a:solidFill>
              <a:srgbClr val="AE94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Knowledge Adaptive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(KA)</a:t>
            </a:r>
            <a:endParaRPr lang="ko-KR" altLang="en-US" sz="2000" dirty="0">
              <a:solidFill>
                <a:schemeClr val="tx1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88065C-D244-510F-B8BA-8546C264462C}"/>
              </a:ext>
            </a:extLst>
          </p:cNvPr>
          <p:cNvSpPr/>
          <p:nvPr/>
        </p:nvSpPr>
        <p:spPr>
          <a:xfrm>
            <a:off x="12195810" y="7184617"/>
            <a:ext cx="3044190" cy="1447800"/>
          </a:xfrm>
          <a:prstGeom prst="rect">
            <a:avLst/>
          </a:prstGeom>
          <a:solidFill>
            <a:srgbClr val="C2AE98"/>
          </a:solidFill>
          <a:ln>
            <a:solidFill>
              <a:srgbClr val="AE947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Curriculum Reasoning</a:t>
            </a:r>
          </a:p>
          <a:p>
            <a:pPr algn="ctr"/>
            <a:endParaRPr lang="en-US" altLang="ko-KR" sz="2000" dirty="0">
              <a:solidFill>
                <a:schemeClr val="tx1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  <a:p>
            <a:pPr algn="ctr"/>
            <a:r>
              <a:rPr lang="en-US" altLang="ko-KR" sz="2000" dirty="0">
                <a:solidFill>
                  <a:schemeClr val="tx1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</a:rPr>
              <a:t>(CR)</a:t>
            </a:r>
            <a:endParaRPr lang="ko-KR" altLang="en-US" sz="2000" dirty="0">
              <a:solidFill>
                <a:schemeClr val="tx1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84B4C7-157B-5173-5437-A705D7A0A5F2}"/>
              </a:ext>
            </a:extLst>
          </p:cNvPr>
          <p:cNvCxnSpPr>
            <a:cxnSpLocks/>
            <a:stCxn id="4" idx="1"/>
            <a:endCxn id="43" idx="3"/>
          </p:cNvCxnSpPr>
          <p:nvPr/>
        </p:nvCxnSpPr>
        <p:spPr>
          <a:xfrm flipH="1">
            <a:off x="10134597" y="2807626"/>
            <a:ext cx="2057403" cy="9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A74E7754-462D-FF52-E054-8A91B6B5D600}"/>
              </a:ext>
            </a:extLst>
          </p:cNvPr>
          <p:cNvCxnSpPr>
            <a:cxnSpLocks/>
            <a:stCxn id="5" idx="1"/>
            <a:endCxn id="2" idx="3"/>
          </p:cNvCxnSpPr>
          <p:nvPr/>
        </p:nvCxnSpPr>
        <p:spPr>
          <a:xfrm flipH="1">
            <a:off x="10134600" y="5358071"/>
            <a:ext cx="2057400" cy="90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3A16CDCF-F473-4922-4A98-1E9245C419F5}"/>
              </a:ext>
            </a:extLst>
          </p:cNvPr>
          <p:cNvCxnSpPr>
            <a:cxnSpLocks/>
            <a:stCxn id="6" idx="1"/>
            <a:endCxn id="3" idx="3"/>
          </p:cNvCxnSpPr>
          <p:nvPr/>
        </p:nvCxnSpPr>
        <p:spPr>
          <a:xfrm flipH="1">
            <a:off x="10134596" y="7908517"/>
            <a:ext cx="2061214" cy="88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9CFF83-E6C9-902C-A814-87B2867CE02D}"/>
              </a:ext>
            </a:extLst>
          </p:cNvPr>
          <p:cNvSpPr txBox="1"/>
          <p:nvPr/>
        </p:nvSpPr>
        <p:spPr>
          <a:xfrm>
            <a:off x="10363198" y="2371914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Solve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13C62E-4A32-6C0D-ECF9-19AF01ADF1BC}"/>
              </a:ext>
            </a:extLst>
          </p:cNvPr>
          <p:cNvSpPr txBox="1"/>
          <p:nvPr/>
        </p:nvSpPr>
        <p:spPr>
          <a:xfrm>
            <a:off x="10367008" y="4913145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Solve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5506972-9C98-4576-DB39-BDA564AB59D9}"/>
              </a:ext>
            </a:extLst>
          </p:cNvPr>
          <p:cNvSpPr txBox="1"/>
          <p:nvPr/>
        </p:nvSpPr>
        <p:spPr>
          <a:xfrm>
            <a:off x="10363198" y="7401673"/>
            <a:ext cx="1600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Solve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851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>
            <a:extLst>
              <a:ext uri="{FF2B5EF4-FFF2-40B4-BE49-F238E27FC236}">
                <a16:creationId xmlns:a16="http://schemas.microsoft.com/office/drawing/2014/main" id="{61A3C2E6-68ED-575C-89F4-0C939ADDB9AB}"/>
              </a:ext>
            </a:extLst>
          </p:cNvPr>
          <p:cNvGrpSpPr/>
          <p:nvPr/>
        </p:nvGrpSpPr>
        <p:grpSpPr>
          <a:xfrm>
            <a:off x="147939" y="45327"/>
            <a:ext cx="2325757" cy="1028235"/>
            <a:chOff x="0" y="0"/>
            <a:chExt cx="2025253" cy="812800"/>
          </a:xfrm>
        </p:grpSpPr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822E787B-4261-D0EE-21FD-F1D258BC6235}"/>
                </a:ext>
              </a:extLst>
            </p:cNvPr>
            <p:cNvSpPr/>
            <p:nvPr/>
          </p:nvSpPr>
          <p:spPr>
            <a:xfrm>
              <a:off x="0" y="0"/>
              <a:ext cx="2025253" cy="812800"/>
            </a:xfrm>
            <a:custGeom>
              <a:avLst/>
              <a:gdLst/>
              <a:ahLst/>
              <a:cxnLst/>
              <a:rect l="l" t="t" r="r" b="b"/>
              <a:pathLst>
                <a:path w="2025253" h="812800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</a:endParaRPr>
            </a:p>
          </p:txBody>
        </p: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54E6103E-992C-3D78-C48E-D2C04A430E60}"/>
                </a:ext>
              </a:extLst>
            </p:cNvPr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</a:endParaRPr>
            </a:p>
          </p:txBody>
        </p:sp>
      </p:grpSp>
      <p:sp>
        <p:nvSpPr>
          <p:cNvPr id="28" name="AutoShape 5">
            <a:extLst>
              <a:ext uri="{FF2B5EF4-FFF2-40B4-BE49-F238E27FC236}">
                <a16:creationId xmlns:a16="http://schemas.microsoft.com/office/drawing/2014/main" id="{97D1AA01-925E-050B-FA30-3FEB65984186}"/>
              </a:ext>
            </a:extLst>
          </p:cNvPr>
          <p:cNvSpPr/>
          <p:nvPr/>
        </p:nvSpPr>
        <p:spPr>
          <a:xfrm flipV="1">
            <a:off x="2590800" y="81476"/>
            <a:ext cx="0" cy="1028235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+mn-cs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A71D4EBD-7CBD-7967-7119-A6157302C742}"/>
              </a:ext>
            </a:extLst>
          </p:cNvPr>
          <p:cNvSpPr txBox="1"/>
          <p:nvPr/>
        </p:nvSpPr>
        <p:spPr>
          <a:xfrm>
            <a:off x="385427" y="292748"/>
            <a:ext cx="1870228" cy="473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2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4" b="1" i="0" u="none" strike="noStrike" kern="1200" cap="none" spc="0" normalizeH="0" baseline="0" noProof="0" dirty="0">
                <a:ln>
                  <a:noFill/>
                </a:ln>
                <a:solidFill>
                  <a:srgbClr val="AB8A66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Method 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E080FA14-7C17-EE58-031D-77746289A6D3}"/>
              </a:ext>
            </a:extLst>
          </p:cNvPr>
          <p:cNvSpPr txBox="1"/>
          <p:nvPr/>
        </p:nvSpPr>
        <p:spPr>
          <a:xfrm>
            <a:off x="2971800" y="277839"/>
            <a:ext cx="10668000" cy="499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63" b="1" dirty="0">
                <a:solidFill>
                  <a:srgbClr val="795635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Model Architecture</a:t>
            </a:r>
            <a:endParaRPr kumimoji="0" lang="en-US" sz="2963" b="1" i="0" u="none" strike="noStrike" kern="1200" cap="none" spc="0" normalizeH="0" baseline="0" noProof="0" dirty="0">
              <a:ln>
                <a:noFill/>
              </a:ln>
              <a:solidFill>
                <a:srgbClr val="795635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05ED7C-4E84-7C9C-689E-9DD7FF3EA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622" y="1485900"/>
            <a:ext cx="15396755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606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>
            <a:extLst>
              <a:ext uri="{FF2B5EF4-FFF2-40B4-BE49-F238E27FC236}">
                <a16:creationId xmlns:a16="http://schemas.microsoft.com/office/drawing/2014/main" id="{61A3C2E6-68ED-575C-89F4-0C939ADDB9AB}"/>
              </a:ext>
            </a:extLst>
          </p:cNvPr>
          <p:cNvGrpSpPr/>
          <p:nvPr/>
        </p:nvGrpSpPr>
        <p:grpSpPr>
          <a:xfrm>
            <a:off x="147939" y="45327"/>
            <a:ext cx="2325757" cy="1028235"/>
            <a:chOff x="0" y="0"/>
            <a:chExt cx="2025253" cy="812800"/>
          </a:xfrm>
        </p:grpSpPr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822E787B-4261-D0EE-21FD-F1D258BC6235}"/>
                </a:ext>
              </a:extLst>
            </p:cNvPr>
            <p:cNvSpPr/>
            <p:nvPr/>
          </p:nvSpPr>
          <p:spPr>
            <a:xfrm>
              <a:off x="0" y="0"/>
              <a:ext cx="2025253" cy="812800"/>
            </a:xfrm>
            <a:custGeom>
              <a:avLst/>
              <a:gdLst/>
              <a:ahLst/>
              <a:cxnLst/>
              <a:rect l="l" t="t" r="r" b="b"/>
              <a:pathLst>
                <a:path w="2025253" h="812800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</a:endParaRPr>
            </a:p>
          </p:txBody>
        </p: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54E6103E-992C-3D78-C48E-D2C04A430E60}"/>
                </a:ext>
              </a:extLst>
            </p:cNvPr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</a:endParaRPr>
            </a:p>
          </p:txBody>
        </p:sp>
      </p:grpSp>
      <p:sp>
        <p:nvSpPr>
          <p:cNvPr id="28" name="AutoShape 5">
            <a:extLst>
              <a:ext uri="{FF2B5EF4-FFF2-40B4-BE49-F238E27FC236}">
                <a16:creationId xmlns:a16="http://schemas.microsoft.com/office/drawing/2014/main" id="{97D1AA01-925E-050B-FA30-3FEB65984186}"/>
              </a:ext>
            </a:extLst>
          </p:cNvPr>
          <p:cNvSpPr/>
          <p:nvPr/>
        </p:nvSpPr>
        <p:spPr>
          <a:xfrm flipV="1">
            <a:off x="2590800" y="81476"/>
            <a:ext cx="0" cy="1028235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+mn-cs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A71D4EBD-7CBD-7967-7119-A6157302C742}"/>
              </a:ext>
            </a:extLst>
          </p:cNvPr>
          <p:cNvSpPr txBox="1"/>
          <p:nvPr/>
        </p:nvSpPr>
        <p:spPr>
          <a:xfrm>
            <a:off x="385427" y="292748"/>
            <a:ext cx="1870228" cy="473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2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4" b="1" i="0" u="none" strike="noStrike" kern="1200" cap="none" spc="0" normalizeH="0" baseline="0" noProof="0" dirty="0">
                <a:ln>
                  <a:noFill/>
                </a:ln>
                <a:solidFill>
                  <a:srgbClr val="AB8A66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Method 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E080FA14-7C17-EE58-031D-77746289A6D3}"/>
              </a:ext>
            </a:extLst>
          </p:cNvPr>
          <p:cNvSpPr txBox="1"/>
          <p:nvPr/>
        </p:nvSpPr>
        <p:spPr>
          <a:xfrm>
            <a:off x="2971800" y="277839"/>
            <a:ext cx="10668000" cy="499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963" b="1" dirty="0">
                <a:solidFill>
                  <a:srgbClr val="795635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Module 1. Knowledge Injection (KI)</a:t>
            </a:r>
            <a:endParaRPr kumimoji="0" lang="en-US" sz="2963" b="1" i="0" u="none" strike="noStrike" kern="1200" cap="none" spc="0" normalizeH="0" baseline="0" noProof="0" dirty="0">
              <a:ln>
                <a:noFill/>
              </a:ln>
              <a:solidFill>
                <a:srgbClr val="795635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10A3E2E-8A2A-FE13-9369-26150E986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78" y="2326802"/>
            <a:ext cx="8377571" cy="2542753"/>
          </a:xfrm>
          <a:prstGeom prst="rect">
            <a:avLst/>
          </a:prstGeom>
        </p:spPr>
      </p:pic>
      <p:sp>
        <p:nvSpPr>
          <p:cNvPr id="20" name="타원 19">
            <a:extLst>
              <a:ext uri="{FF2B5EF4-FFF2-40B4-BE49-F238E27FC236}">
                <a16:creationId xmlns:a16="http://schemas.microsoft.com/office/drawing/2014/main" id="{2B187ABC-EB6D-224B-427A-99E938A11DCB}"/>
              </a:ext>
            </a:extLst>
          </p:cNvPr>
          <p:cNvSpPr/>
          <p:nvPr/>
        </p:nvSpPr>
        <p:spPr>
          <a:xfrm>
            <a:off x="1516205" y="7734300"/>
            <a:ext cx="720000" cy="720000"/>
          </a:xfrm>
          <a:prstGeom prst="ellipse">
            <a:avLst/>
          </a:prstGeom>
          <a:noFill/>
          <a:ln w="19050" cap="flat" cmpd="sng" algn="ctr">
            <a:solidFill>
              <a:srgbClr val="AB8A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186405E-0F2E-0808-99E5-54EA3BF1DDAD}"/>
              </a:ext>
            </a:extLst>
          </p:cNvPr>
          <p:cNvCxnSpPr>
            <a:cxnSpLocks/>
            <a:stCxn id="20" idx="7"/>
            <a:endCxn id="45" idx="3"/>
          </p:cNvCxnSpPr>
          <p:nvPr/>
        </p:nvCxnSpPr>
        <p:spPr>
          <a:xfrm flipV="1">
            <a:off x="2130763" y="6734858"/>
            <a:ext cx="1466256" cy="1104884"/>
          </a:xfrm>
          <a:prstGeom prst="straightConnector1">
            <a:avLst/>
          </a:prstGeom>
          <a:ln>
            <a:solidFill>
              <a:srgbClr val="AB8A6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677331CF-8610-AB1C-4200-64F37788648D}"/>
              </a:ext>
            </a:extLst>
          </p:cNvPr>
          <p:cNvCxnSpPr>
            <a:cxnSpLocks/>
            <a:stCxn id="42" idx="6"/>
            <a:endCxn id="45" idx="2"/>
          </p:cNvCxnSpPr>
          <p:nvPr/>
        </p:nvCxnSpPr>
        <p:spPr>
          <a:xfrm>
            <a:off x="2236205" y="6480300"/>
            <a:ext cx="1255372" cy="0"/>
          </a:xfrm>
          <a:prstGeom prst="straightConnector1">
            <a:avLst/>
          </a:prstGeom>
          <a:ln>
            <a:solidFill>
              <a:srgbClr val="AB8A6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018E9AC-5F2F-BA04-7496-0FACB2D4ECE2}"/>
              </a:ext>
            </a:extLst>
          </p:cNvPr>
          <p:cNvSpPr/>
          <p:nvPr/>
        </p:nvSpPr>
        <p:spPr>
          <a:xfrm>
            <a:off x="5497430" y="6127920"/>
            <a:ext cx="720000" cy="720000"/>
          </a:xfrm>
          <a:prstGeom prst="rect">
            <a:avLst/>
          </a:prstGeom>
          <a:noFill/>
          <a:ln w="28575" cap="flat" cmpd="sng" algn="ctr">
            <a:solidFill>
              <a:srgbClr val="AB8A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56F5754-6155-303A-F04E-21902B6E6D68}"/>
              </a:ext>
            </a:extLst>
          </p:cNvPr>
          <p:cNvCxnSpPr>
            <a:cxnSpLocks/>
            <a:stCxn id="45" idx="6"/>
            <a:endCxn id="34" idx="1"/>
          </p:cNvCxnSpPr>
          <p:nvPr/>
        </p:nvCxnSpPr>
        <p:spPr>
          <a:xfrm>
            <a:off x="4211577" y="6480300"/>
            <a:ext cx="1285853" cy="7620"/>
          </a:xfrm>
          <a:prstGeom prst="straightConnector1">
            <a:avLst/>
          </a:prstGeom>
          <a:ln>
            <a:solidFill>
              <a:srgbClr val="AB8A66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8A845B7-E1C3-D2E3-9CBB-346B35B569DC}"/>
              </a:ext>
            </a:extLst>
          </p:cNvPr>
          <p:cNvSpPr/>
          <p:nvPr/>
        </p:nvSpPr>
        <p:spPr>
          <a:xfrm>
            <a:off x="1516205" y="6120300"/>
            <a:ext cx="720000" cy="720000"/>
          </a:xfrm>
          <a:prstGeom prst="ellipse">
            <a:avLst/>
          </a:prstGeom>
          <a:noFill/>
          <a:ln w="19050" cap="flat" cmpd="sng" algn="ctr">
            <a:solidFill>
              <a:srgbClr val="AB8A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94E5F80-A22C-D1CF-5169-D4154D10F15F}"/>
              </a:ext>
            </a:extLst>
          </p:cNvPr>
          <p:cNvSpPr/>
          <p:nvPr/>
        </p:nvSpPr>
        <p:spPr>
          <a:xfrm>
            <a:off x="3491577" y="6120300"/>
            <a:ext cx="720000" cy="720000"/>
          </a:xfrm>
          <a:prstGeom prst="ellipse">
            <a:avLst/>
          </a:prstGeom>
          <a:noFill/>
          <a:ln w="19050" cap="flat" cmpd="sng" algn="ctr">
            <a:solidFill>
              <a:srgbClr val="AB8A6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666EFDB-E174-902F-BA3E-BF6F6E9DD6CC}"/>
              </a:ext>
            </a:extLst>
          </p:cNvPr>
          <p:cNvSpPr txBox="1"/>
          <p:nvPr/>
        </p:nvSpPr>
        <p:spPr>
          <a:xfrm>
            <a:off x="1680364" y="6193637"/>
            <a:ext cx="50998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e4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51E719E-C1D3-4D10-C0AE-17FBB325069C}"/>
              </a:ext>
            </a:extLst>
          </p:cNvPr>
          <p:cNvSpPr txBox="1"/>
          <p:nvPr/>
        </p:nvSpPr>
        <p:spPr>
          <a:xfrm>
            <a:off x="1680364" y="7810500"/>
            <a:ext cx="50998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e3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F37608B-3006-011C-DF7B-E3BEFFE13D60}"/>
              </a:ext>
            </a:extLst>
          </p:cNvPr>
          <p:cNvSpPr txBox="1"/>
          <p:nvPr/>
        </p:nvSpPr>
        <p:spPr>
          <a:xfrm>
            <a:off x="3596584" y="6193636"/>
            <a:ext cx="50998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e1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937FB6-6CF4-F083-52F4-79B450B48ECC}"/>
              </a:ext>
            </a:extLst>
          </p:cNvPr>
          <p:cNvSpPr txBox="1"/>
          <p:nvPr/>
        </p:nvSpPr>
        <p:spPr>
          <a:xfrm>
            <a:off x="5602437" y="6193636"/>
            <a:ext cx="50998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e2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FB3242-79C9-7A3D-F92C-0085DC0C1F41}"/>
              </a:ext>
            </a:extLst>
          </p:cNvPr>
          <p:cNvSpPr txBox="1"/>
          <p:nvPr/>
        </p:nvSpPr>
        <p:spPr>
          <a:xfrm>
            <a:off x="2571350" y="6006069"/>
            <a:ext cx="50998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r1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F618F5C-BCEE-8599-6BF0-6AD295F3D33E}"/>
              </a:ext>
            </a:extLst>
          </p:cNvPr>
          <p:cNvSpPr txBox="1"/>
          <p:nvPr/>
        </p:nvSpPr>
        <p:spPr>
          <a:xfrm>
            <a:off x="2701425" y="7287300"/>
            <a:ext cx="50998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r1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CC60CE-3D2B-956B-3FE7-55C2A715BF01}"/>
              </a:ext>
            </a:extLst>
          </p:cNvPr>
          <p:cNvSpPr txBox="1"/>
          <p:nvPr/>
        </p:nvSpPr>
        <p:spPr>
          <a:xfrm>
            <a:off x="4612950" y="5981635"/>
            <a:ext cx="509986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r2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7A6C58-9682-FE00-6186-7CDA9037B395}"/>
              </a:ext>
            </a:extLst>
          </p:cNvPr>
          <p:cNvSpPr txBox="1"/>
          <p:nvPr/>
        </p:nvSpPr>
        <p:spPr>
          <a:xfrm>
            <a:off x="3491577" y="7207920"/>
            <a:ext cx="3543233" cy="1714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e</a:t>
            </a: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1 = Jules Verne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e2 = 1828-1905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e3</a:t>
            </a:r>
            <a:r>
              <a:rPr lang="ko-KR" altLang="en-US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 </a:t>
            </a:r>
            <a:r>
              <a:rPr lang="en-US" altLang="ko-KR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= </a:t>
            </a:r>
            <a:r>
              <a:rPr lang="en-US" altLang="ko-KR" i="1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Off on a Comet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e4 = </a:t>
            </a:r>
            <a:r>
              <a:rPr lang="en-US" altLang="ko-KR" i="1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Around the Moon</a:t>
            </a:r>
            <a:endParaRPr kumimoji="0" lang="en-US" altLang="ko-KR" sz="18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DD2149B-BC8E-098A-5105-4A4A93C9ABED}"/>
              </a:ext>
            </a:extLst>
          </p:cNvPr>
          <p:cNvSpPr txBox="1"/>
          <p:nvPr/>
        </p:nvSpPr>
        <p:spPr>
          <a:xfrm>
            <a:off x="6217431" y="7207920"/>
            <a:ext cx="1764120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8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r1 = author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r2 = period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E2838D5-799C-4CD1-279C-AFC42362C842}"/>
              </a:ext>
            </a:extLst>
          </p:cNvPr>
          <p:cNvSpPr txBox="1"/>
          <p:nvPr/>
        </p:nvSpPr>
        <p:spPr>
          <a:xfrm>
            <a:off x="365977" y="5905500"/>
            <a:ext cx="8377571" cy="2987485"/>
          </a:xfrm>
          <a:prstGeom prst="rect">
            <a:avLst/>
          </a:prstGeom>
          <a:noFill/>
          <a:ln w="28575">
            <a:solidFill>
              <a:srgbClr val="AB8A66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TDTD고딕 Bold"/>
              <a:sym typeface="TDTD고딕 Bol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147A70-53DD-1A24-3086-6F39557A4876}"/>
                  </a:ext>
                </a:extLst>
              </p:cNvPr>
              <p:cNvSpPr txBox="1"/>
              <p:nvPr/>
            </p:nvSpPr>
            <p:spPr>
              <a:xfrm>
                <a:off x="8907707" y="2326802"/>
                <a:ext cx="9360843" cy="1572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cs typeface="TDTD고딕 Bold"/>
                    <a:sym typeface="TDTD고딕 Bold"/>
                  </a:rPr>
                  <a:t>Step 1. Text  Characterization(</a:t>
                </a:r>
                <a14:m>
                  <m:oMath xmlns:m="http://schemas.openxmlformats.org/officeDocument/2006/math">
                    <m:r>
                      <a:rPr kumimoji="0" lang="en-US" altLang="ko-KR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 네오 Light" panose="00000400000000000000" pitchFamily="2" charset="-127"/>
                        <a:cs typeface="TDTD고딕 Bold"/>
                        <a:sym typeface="TDTD고딕 Bold"/>
                      </a:rPr>
                      <m:t>𝑻𝒙𝒕</m:t>
                    </m:r>
                  </m:oMath>
                </a14:m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cs typeface="TDTD고딕 Bold"/>
                    <a:sym typeface="TDTD고딕 Bold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4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Entity id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  <a:sym typeface="TDTD고딕 Bold"/>
                  </a:rPr>
                  <a:t>→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Entity name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  <a:sym typeface="TDTD고딕 Bold"/>
                  </a:rPr>
                  <a:t> </a:t>
                </a:r>
                <a:endParaRPr lang="en-US" altLang="ko-KR" sz="2400" dirty="0">
                  <a:solidFill>
                    <a:prstClr val="black"/>
                  </a:solidFill>
                  <a:latin typeface="나눔스퀘어 네오 Light" panose="00000400000000000000" pitchFamily="2" charset="-127"/>
                  <a:ea typeface="나눔스퀘어 네오 Light" panose="00000400000000000000" pitchFamily="2" charset="-127"/>
                  <a:cs typeface="맑은 고딕 Semilight" panose="020B0502040204020203" pitchFamily="50" charset="-127"/>
                  <a:sym typeface="TDTD고딕 Bold"/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e1</a:t>
                </a: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, r2,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e2</a:t>
                </a: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) </a:t>
                </a:r>
                <a:r>
                  <a:rPr lang="en-US" altLang="ko-KR" dirty="0">
                    <a:solidFill>
                      <a:prstClr val="black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  <a:sym typeface="TDTD고딕 Bold"/>
                  </a:rPr>
                  <a:t>→ </a:t>
                </a: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Jules Verne</a:t>
                </a: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, period,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1828-1905</a:t>
                </a: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) </a:t>
                </a:r>
              </a:p>
            </p:txBody>
          </p:sp>
        </mc:Choice>
        <mc:Fallback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147A70-53DD-1A24-3086-6F39557A4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707" y="2326802"/>
                <a:ext cx="9360843" cy="1572866"/>
              </a:xfrm>
              <a:prstGeom prst="rect">
                <a:avLst/>
              </a:prstGeom>
              <a:blipFill>
                <a:blip r:embed="rId4"/>
                <a:stretch>
                  <a:fillRect l="-977" b="-58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E1DB6A2-DBB6-B04D-0E76-B11399921882}"/>
                  </a:ext>
                </a:extLst>
              </p:cNvPr>
              <p:cNvSpPr txBox="1"/>
              <p:nvPr/>
            </p:nvSpPr>
            <p:spPr>
              <a:xfrm>
                <a:off x="8907706" y="4793362"/>
                <a:ext cx="9360843" cy="1617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cs typeface="TDTD고딕 Bold"/>
                    <a:sym typeface="TDTD고딕 Bold"/>
                  </a:rPr>
                  <a:t>Step 2. Sentence  Construction(</a:t>
                </a:r>
                <a14:m>
                  <m:oMath xmlns:m="http://schemas.openxmlformats.org/officeDocument/2006/math">
                    <m:r>
                      <a:rPr kumimoji="0" lang="ko-KR" alt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 네오 Light" panose="00000400000000000000" pitchFamily="2" charset="-127"/>
                        <a:cs typeface="TDTD고딕 Bold"/>
                        <a:sym typeface="TDTD고딕 Bold"/>
                      </a:rPr>
                      <m:t>𝜏</m:t>
                    </m:r>
                  </m:oMath>
                </a14:m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cs typeface="TDTD고딕 Bold"/>
                    <a:sym typeface="TDTD고딕 Bold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4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Triple format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  <a:sym typeface="TDTD고딕 Bold"/>
                  </a:rPr>
                  <a:t>→ </a:t>
                </a:r>
                <a:r>
                  <a:rPr lang="en-US" altLang="ko-KR" sz="24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Free Format Sentence</a:t>
                </a:r>
                <a:endParaRPr lang="en-US" altLang="ko-KR" sz="2400" dirty="0">
                  <a:solidFill>
                    <a:prstClr val="black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TDTD고딕 Bold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(</a:t>
                </a:r>
                <a:r>
                  <a:rPr lang="en-US" altLang="ko-KR" dirty="0">
                    <a:solidFill>
                      <a:srgbClr val="FF0000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Jules Verne</a:t>
                </a: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, period,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1828-1905</a:t>
                </a: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) </a:t>
                </a: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cs typeface="맑은 고딕 Semilight" panose="020B0502040204020203" pitchFamily="50" charset="-127"/>
                    <a:sym typeface="TDTD고딕 Bold"/>
                  </a:rPr>
                  <a:t>→ The period of </a:t>
                </a:r>
                <a:r>
                  <a:rPr lang="en-US" altLang="ko-KR" dirty="0">
                    <a:solidFill>
                      <a:srgbClr val="FF0000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Jules Verne</a:t>
                </a: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 is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1828-1905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 </a:t>
                </a:r>
              </a:p>
            </p:txBody>
          </p:sp>
        </mc:Choice>
        <mc:Fallback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3E1DB6A2-DBB6-B04D-0E76-B11399921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7706" y="4793362"/>
                <a:ext cx="9360843" cy="1617622"/>
              </a:xfrm>
              <a:prstGeom prst="rect">
                <a:avLst/>
              </a:prstGeom>
              <a:blipFill>
                <a:blip r:embed="rId5"/>
                <a:stretch>
                  <a:fillRect l="-977" b="-4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0968668-88A5-32FD-9E18-F5A87B4A0A65}"/>
                  </a:ext>
                </a:extLst>
              </p:cNvPr>
              <p:cNvSpPr txBox="1"/>
              <p:nvPr/>
            </p:nvSpPr>
            <p:spPr>
              <a:xfrm>
                <a:off x="8959379" y="7322498"/>
                <a:ext cx="9360842" cy="1617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cs typeface="TDTD고딕 Bold"/>
                    <a:sym typeface="TDTD고딕 Bold"/>
                  </a:rPr>
                  <a:t>Step 3. Sentence  Construction(</a:t>
                </a:r>
                <a14:m>
                  <m:oMath xmlns:m="http://schemas.openxmlformats.org/officeDocument/2006/math">
                    <m:r>
                      <a:rPr kumimoji="0" lang="en-US" altLang="ko-KR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나눔스퀘어 네오 Light" panose="00000400000000000000" pitchFamily="2" charset="-127"/>
                        <a:cs typeface="TDTD고딕 Bold"/>
                        <a:sym typeface="TDTD고딕 Bold"/>
                      </a:rPr>
                      <m:t>𝑴𝒔𝒌</m:t>
                    </m:r>
                  </m:oMath>
                </a14:m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cs typeface="TDTD고딕 Bold"/>
                    <a:sym typeface="TDTD고딕 Bold"/>
                  </a:rPr>
                  <a:t>)</a:t>
                </a: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sz="24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Masking Corpus</a:t>
                </a:r>
                <a:endParaRPr lang="en-US" altLang="ko-KR" dirty="0">
                  <a:solidFill>
                    <a:prstClr val="black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  <a:sym typeface="TDTD고딕 Bold"/>
                </a:endParaRPr>
              </a:p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cs typeface="맑은 고딕 Semilight" panose="020B0502040204020203" pitchFamily="50" charset="-127"/>
                    <a:sym typeface="TDTD고딕 Bold"/>
                  </a:rPr>
                  <a:t>The period of </a:t>
                </a:r>
                <a:r>
                  <a:rPr lang="en-US" altLang="ko-KR" dirty="0">
                    <a:solidFill>
                      <a:srgbClr val="FF0000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Jules Verne</a:t>
                </a: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 is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1828-1905</a:t>
                </a: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 </a:t>
                </a: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cs typeface="맑은 고딕 Semilight" panose="020B0502040204020203" pitchFamily="50" charset="-127"/>
                    <a:sym typeface="TDTD고딕 Bold"/>
                  </a:rPr>
                  <a:t>→ The period of [</a:t>
                </a:r>
                <a:r>
                  <a:rPr lang="en-US" altLang="ko-KR" b="1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cs typeface="맑은 고딕 Semilight" panose="020B0502040204020203" pitchFamily="50" charset="-127"/>
                    <a:sym typeface="TDTD고딕 Bold"/>
                  </a:rPr>
                  <a:t>MASK</a:t>
                </a:r>
                <a:r>
                  <a:rPr lang="en-US" altLang="ko-KR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cs typeface="맑은 고딕 Semilight" panose="020B0502040204020203" pitchFamily="50" charset="-127"/>
                    <a:sym typeface="TDTD고딕 Bold"/>
                  </a:rPr>
                  <a:t>] is </a:t>
                </a:r>
                <a:r>
                  <a:rPr lang="en-US" altLang="ko-KR" dirty="0">
                    <a:solidFill>
                      <a:schemeClr val="accent5">
                        <a:lumMod val="75000"/>
                      </a:schemeClr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cs typeface="맑은 고딕 Semilight" panose="020B0502040204020203" pitchFamily="50" charset="-127"/>
                    <a:sym typeface="TDTD고딕 Bold"/>
                  </a:rPr>
                  <a:t>1828-1905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cs typeface="맑은 고딕 Semilight" panose="020B0502040204020203" pitchFamily="50" charset="-127"/>
                    <a:sym typeface="TDTD고딕 Bold"/>
                  </a:rPr>
                  <a:t> </a:t>
                </a:r>
                <a:endParaRPr lang="en-US" altLang="ko-KR" sz="2000" dirty="0">
                  <a:solidFill>
                    <a:prstClr val="black"/>
                  </a:solidFill>
                  <a:latin typeface="나눔스퀘어 네오 Light" panose="00000400000000000000" pitchFamily="2" charset="-127"/>
                  <a:ea typeface="나눔스퀘어 네오 Light" panose="00000400000000000000" pitchFamily="2" charset="-127"/>
                  <a:sym typeface="TDTD고딕 Bold"/>
                </a:endParaRPr>
              </a:p>
            </p:txBody>
          </p:sp>
        </mc:Choice>
        <mc:Fallback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90968668-88A5-32FD-9E18-F5A87B4A0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379" y="7322498"/>
                <a:ext cx="9360842" cy="1617622"/>
              </a:xfrm>
              <a:prstGeom prst="rect">
                <a:avLst/>
              </a:prstGeom>
              <a:blipFill>
                <a:blip r:embed="rId6"/>
                <a:stretch>
                  <a:fillRect l="-1042" b="-45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1272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>
            <a:extLst>
              <a:ext uri="{FF2B5EF4-FFF2-40B4-BE49-F238E27FC236}">
                <a16:creationId xmlns:a16="http://schemas.microsoft.com/office/drawing/2014/main" id="{61A3C2E6-68ED-575C-89F4-0C939ADDB9AB}"/>
              </a:ext>
            </a:extLst>
          </p:cNvPr>
          <p:cNvGrpSpPr/>
          <p:nvPr/>
        </p:nvGrpSpPr>
        <p:grpSpPr>
          <a:xfrm>
            <a:off x="147939" y="45327"/>
            <a:ext cx="2325757" cy="1028235"/>
            <a:chOff x="0" y="0"/>
            <a:chExt cx="2025253" cy="812800"/>
          </a:xfrm>
        </p:grpSpPr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822E787B-4261-D0EE-21FD-F1D258BC6235}"/>
                </a:ext>
              </a:extLst>
            </p:cNvPr>
            <p:cNvSpPr/>
            <p:nvPr/>
          </p:nvSpPr>
          <p:spPr>
            <a:xfrm>
              <a:off x="0" y="0"/>
              <a:ext cx="2025253" cy="812800"/>
            </a:xfrm>
            <a:custGeom>
              <a:avLst/>
              <a:gdLst/>
              <a:ahLst/>
              <a:cxnLst/>
              <a:rect l="l" t="t" r="r" b="b"/>
              <a:pathLst>
                <a:path w="2025253" h="812800">
                  <a:moveTo>
                    <a:pt x="1012626" y="0"/>
                  </a:moveTo>
                  <a:cubicBezTo>
                    <a:pt x="453368" y="0"/>
                    <a:pt x="0" y="181951"/>
                    <a:pt x="0" y="406400"/>
                  </a:cubicBezTo>
                  <a:cubicBezTo>
                    <a:pt x="0" y="630849"/>
                    <a:pt x="453368" y="812800"/>
                    <a:pt x="1012626" y="812800"/>
                  </a:cubicBezTo>
                  <a:cubicBezTo>
                    <a:pt x="1571884" y="812800"/>
                    <a:pt x="2025253" y="630849"/>
                    <a:pt x="2025253" y="406400"/>
                  </a:cubicBezTo>
                  <a:cubicBezTo>
                    <a:pt x="2025253" y="181951"/>
                    <a:pt x="1571884" y="0"/>
                    <a:pt x="1012626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</a:endParaRPr>
            </a:p>
          </p:txBody>
        </p:sp>
        <p:sp>
          <p:nvSpPr>
            <p:cNvPr id="27" name="TextBox 4">
              <a:extLst>
                <a:ext uri="{FF2B5EF4-FFF2-40B4-BE49-F238E27FC236}">
                  <a16:creationId xmlns:a16="http://schemas.microsoft.com/office/drawing/2014/main" id="{54E6103E-992C-3D78-C48E-D2C04A430E60}"/>
                </a:ext>
              </a:extLst>
            </p:cNvPr>
            <p:cNvSpPr txBox="1"/>
            <p:nvPr/>
          </p:nvSpPr>
          <p:spPr>
            <a:xfrm>
              <a:off x="189867" y="28575"/>
              <a:ext cx="1645518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2659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</a:endParaRPr>
            </a:p>
          </p:txBody>
        </p:sp>
      </p:grpSp>
      <p:sp>
        <p:nvSpPr>
          <p:cNvPr id="28" name="AutoShape 5">
            <a:extLst>
              <a:ext uri="{FF2B5EF4-FFF2-40B4-BE49-F238E27FC236}">
                <a16:creationId xmlns:a16="http://schemas.microsoft.com/office/drawing/2014/main" id="{97D1AA01-925E-050B-FA30-3FEB65984186}"/>
              </a:ext>
            </a:extLst>
          </p:cNvPr>
          <p:cNvSpPr/>
          <p:nvPr/>
        </p:nvSpPr>
        <p:spPr>
          <a:xfrm flipV="1">
            <a:off x="2590800" y="81476"/>
            <a:ext cx="0" cy="1028235"/>
          </a:xfrm>
          <a:prstGeom prst="line">
            <a:avLst/>
          </a:prstGeom>
          <a:ln w="19050" cap="flat">
            <a:solidFill>
              <a:srgbClr val="AB8A66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+mn-cs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A71D4EBD-7CBD-7967-7119-A6157302C742}"/>
              </a:ext>
            </a:extLst>
          </p:cNvPr>
          <p:cNvSpPr txBox="1"/>
          <p:nvPr/>
        </p:nvSpPr>
        <p:spPr>
          <a:xfrm>
            <a:off x="385427" y="292748"/>
            <a:ext cx="1870228" cy="4731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92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4" b="1" i="0" u="none" strike="noStrike" kern="1200" cap="none" spc="0" normalizeH="0" baseline="0" noProof="0" dirty="0">
                <a:ln>
                  <a:noFill/>
                </a:ln>
                <a:solidFill>
                  <a:srgbClr val="AB8A66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Method </a:t>
            </a: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E080FA14-7C17-EE58-031D-77746289A6D3}"/>
              </a:ext>
            </a:extLst>
          </p:cNvPr>
          <p:cNvSpPr txBox="1"/>
          <p:nvPr/>
        </p:nvSpPr>
        <p:spPr>
          <a:xfrm>
            <a:off x="2971800" y="277839"/>
            <a:ext cx="10668000" cy="4995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14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63" b="1" i="0" u="none" strike="noStrike" kern="1200" cap="none" spc="0" normalizeH="0" baseline="0" noProof="0" dirty="0">
                <a:ln>
                  <a:noFill/>
                </a:ln>
                <a:solidFill>
                  <a:srgbClr val="795635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TDTD고딕 Bold"/>
                <a:sym typeface="TDTD고딕 Bold"/>
              </a:rPr>
              <a:t>Module 2. Knowledge Adaptive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0968668-88A5-32FD-9E18-F5A87B4A0A65}"/>
              </a:ext>
            </a:extLst>
          </p:cNvPr>
          <p:cNvSpPr txBox="1"/>
          <p:nvPr/>
        </p:nvSpPr>
        <p:spPr>
          <a:xfrm>
            <a:off x="6705600" y="1661716"/>
            <a:ext cx="9525000" cy="29102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네오 Light" panose="00000400000000000000" pitchFamily="2" charset="-127"/>
                <a:ea typeface="나눔스퀘어 네오 Light" panose="00000400000000000000" pitchFamily="2" charset="-127"/>
                <a:cs typeface="+mn-cs"/>
                <a:sym typeface="TDTD고딕 Bold"/>
              </a:rPr>
              <a:t>What for?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The corpus generated by KI may not strictly follow grammar and has limited diversity.</a:t>
            </a:r>
          </a:p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2000" dirty="0">
              <a:solidFill>
                <a:prstClr val="black"/>
              </a:solidFill>
              <a:latin typeface="나눔스퀘어 네오 Light" panose="00000400000000000000" pitchFamily="2" charset="-127"/>
              <a:ea typeface="나눔스퀘어 네오 Light" panose="00000400000000000000" pitchFamily="2" charset="-127"/>
              <a:sym typeface="TDTD고딕 Bold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20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Pretraining the LM on this corpus may hurt </a:t>
            </a:r>
            <a:r>
              <a:rPr lang="en-US" altLang="ko-KR" sz="2000" b="1" dirty="0">
                <a:solidFill>
                  <a:srgbClr val="FF0000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NLU ability </a:t>
            </a:r>
            <a:r>
              <a:rPr lang="en-US" altLang="ko-KR" sz="2000" dirty="0">
                <a:solidFill>
                  <a:prstClr val="black"/>
                </a:solidFill>
                <a:latin typeface="나눔스퀘어 네오 Light" panose="00000400000000000000" pitchFamily="2" charset="-127"/>
                <a:ea typeface="나눔스퀘어 네오 Light" panose="00000400000000000000" pitchFamily="2" charset="-127"/>
                <a:sym typeface="TDTD고딕 Bold"/>
              </a:rPr>
              <a:t>and degrade performance on natural texts.</a:t>
            </a:r>
            <a:endParaRPr kumimoji="0" lang="en-US" altLang="ko-KR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 네오 Light" panose="00000400000000000000" pitchFamily="2" charset="-127"/>
              <a:ea typeface="나눔스퀘어 네오 Light" panose="00000400000000000000" pitchFamily="2" charset="-127"/>
              <a:cs typeface="+mn-cs"/>
              <a:sym typeface="TDTD고딕 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EDA3B01-DB20-BC1A-95FF-ABC76F9004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725" t="1041" r="2983" b="22917"/>
          <a:stretch/>
        </p:blipFill>
        <p:spPr>
          <a:xfrm>
            <a:off x="1110119" y="2362200"/>
            <a:ext cx="3723362" cy="66294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7296C4-0F38-8257-D4FB-4C0600E1B2A2}"/>
                  </a:ext>
                </a:extLst>
              </p:cNvPr>
              <p:cNvSpPr txBox="1"/>
              <p:nvPr/>
            </p:nvSpPr>
            <p:spPr>
              <a:xfrm>
                <a:off x="6705600" y="5215927"/>
                <a:ext cx="9525000" cy="525490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cs typeface="+mn-cs"/>
                    <a:sym typeface="TDTD고딕 Bold"/>
                  </a:rPr>
                  <a:t>Process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Input Sentence 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  <a:sym typeface="TDTD고딕 Bold"/>
                  </a:rPr>
                  <a:t>→ 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Fixed LM 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맑은 고딕 Semilight" panose="020B0502040204020203" pitchFamily="50" charset="-127"/>
                    <a:ea typeface="맑은 고딕 Semilight" panose="020B0502040204020203" pitchFamily="50" charset="-127"/>
                    <a:cs typeface="맑은 고딕 Semilight" panose="020B0502040204020203" pitchFamily="50" charset="-127"/>
                    <a:sym typeface="TDTD고딕 Bold"/>
                  </a:rPr>
                  <a:t>→ </a:t>
                </a:r>
                <a:r>
                  <a:rPr lang="en-US" altLang="ko-KR" sz="20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Adapter [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 네오 Light" panose="00000400000000000000" pitchFamily="2" charset="-127"/>
                        <a:sym typeface="TDTD고딕 Bold"/>
                      </a:rPr>
                      <m:t>𝐾𝐴</m:t>
                    </m:r>
                    <m:d>
                      <m:d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 네오 Light" panose="00000400000000000000" pitchFamily="2" charset="-127"/>
                        <a:sym typeface="TDTD고딕 Bold"/>
                      </a:rPr>
                      <m:t>=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 네오 Light" panose="00000400000000000000" pitchFamily="2" charset="-127"/>
                        <a:sym typeface="TDTD고딕 Bold"/>
                      </a:rPr>
                      <m:t>𝐴𝑑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 네오 Light" panose="00000400000000000000" pitchFamily="2" charset="-127"/>
                        <a:sym typeface="TDTD고딕 Bold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 네오 Light" panose="00000400000000000000" pitchFamily="2" charset="-127"/>
                        <a:sym typeface="TDTD고딕 Bold"/>
                      </a:rPr>
                      <m:t>𝐿𝑀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 네오 Light" panose="00000400000000000000" pitchFamily="2" charset="-127"/>
                        <a:sym typeface="TDTD고딕 Bold"/>
                      </a:rPr>
                      <m:t>(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 네오 Light" panose="00000400000000000000" pitchFamily="2" charset="-127"/>
                        <a:sym typeface="TDTD고딕 Bold"/>
                      </a:rPr>
                      <m:t>𝑥</m:t>
                    </m:r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 네오 Light" panose="00000400000000000000" pitchFamily="2" charset="-127"/>
                        <a:sym typeface="TDTD고딕 Bold"/>
                      </a:rPr>
                      <m:t>))</m:t>
                    </m:r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 ]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Each layer of the fixed LM is fed into the adapter</a:t>
                </a:r>
              </a:p>
              <a:p>
                <a:pPr marR="0" lvl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lang="en-US" altLang="ko-KR" sz="2000" dirty="0">
                  <a:solidFill>
                    <a:prstClr val="black"/>
                  </a:solidFill>
                  <a:latin typeface="나눔스퀘어 네오 Light" panose="00000400000000000000" pitchFamily="2" charset="-127"/>
                  <a:ea typeface="나눔스퀘어 네오 Light" panose="00000400000000000000" pitchFamily="2" charset="-127"/>
                  <a:sym typeface="TDTD고딕 Bold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Only tune the adapter.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r>
                  <a:rPr lang="en-US" altLang="ko-KR" sz="20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It makes the model kipping the NLU ability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Char char="-"/>
                  <a:tabLst/>
                  <a:defRPr/>
                </a:pPr>
                <a:endParaRPr lang="en-US" altLang="ko-KR" sz="2000" dirty="0">
                  <a:solidFill>
                    <a:prstClr val="black"/>
                  </a:solidFill>
                  <a:latin typeface="나눔스퀘어 네오 Light" panose="00000400000000000000" pitchFamily="2" charset="-127"/>
                  <a:ea typeface="나눔스퀘어 네오 Light" panose="00000400000000000000" pitchFamily="2" charset="-127"/>
                  <a:sym typeface="TDTD고딕 Bold"/>
                </a:endParaRP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𝑙𝑎𝑦𝑒𝑟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(fixed LM)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𝑛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𝑙𝑎𝑦𝑒𝑟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(Adapter)</a:t>
                </a: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h𝑖𝑑𝑑𝑒𝑛</m:t>
                        </m:r>
                        <m:r>
                          <a:rPr lang="en-US" altLang="ko-KR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 </m:t>
                        </m:r>
                        <m:r>
                          <a:rPr lang="en-US" altLang="ko-KR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𝑠𝑖𝑧𝑒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(fixed LM) = </a:t>
                </a:r>
                <a14:m>
                  <m:oMath xmlns:m="http://schemas.openxmlformats.org/officeDocument/2006/math">
                    <m:r>
                      <a:rPr lang="en-US" altLang="ko-KR" sz="20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 네오 Light" panose="00000400000000000000" pitchFamily="2" charset="-127"/>
                        <a:sym typeface="TDTD고딕 Bold"/>
                      </a:rPr>
                      <m:t>2</m:t>
                    </m:r>
                    <m:r>
                      <a:rPr lang="en-US" altLang="ko-KR" sz="2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나눔스퀘어 네오 Light" panose="00000400000000000000" pitchFamily="2" charset="-127"/>
                        <a:sym typeface="TDTD고딕 Bold"/>
                      </a:rPr>
                      <m:t> </m:t>
                    </m:r>
                    <m:r>
                      <a:rPr lang="en-US" altLang="ko-KR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TDTD고딕 Bold"/>
                      </a:rPr>
                      <m:t>×</m:t>
                    </m:r>
                    <m:sSub>
                      <m:sSubPr>
                        <m:ctrlPr>
                          <a:rPr lang="en-US" altLang="ko-KR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𝑛</m:t>
                        </m:r>
                      </m:e>
                      <m:sub>
                        <m:r>
                          <a:rPr lang="en-US" altLang="ko-KR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h𝑖𝑑𝑑𝑒𝑛</m:t>
                        </m:r>
                        <m:r>
                          <a:rPr lang="en-US" altLang="ko-KR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 </m:t>
                        </m:r>
                        <m:r>
                          <a:rPr lang="en-US" altLang="ko-KR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𝑠𝑖𝑧𝑒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(Adapter)  </a:t>
                </a: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</m:ctrlPr>
                      </m:sSubPr>
                      <m:e>
                        <m:r>
                          <a:rPr lang="en-US" altLang="ko-KR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𝑓𝑖𝑛𝑎𝑙</m:t>
                        </m:r>
                        <m:r>
                          <a:rPr lang="en-US" altLang="ko-KR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_</m:t>
                        </m:r>
                        <m:r>
                          <a:rPr lang="en-US" altLang="ko-KR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h𝑖𝑑𝑑𝑒𝑛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(fixed LM)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𝑓𝑖𝑛𝑎𝑙</m:t>
                        </m:r>
                        <m:r>
                          <a:rPr lang="en-US" altLang="ko-KR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_</m:t>
                        </m:r>
                        <m:r>
                          <a:rPr lang="en-US" altLang="ko-KR" sz="20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나눔스퀘어 네오 Light" panose="00000400000000000000" pitchFamily="2" charset="-127"/>
                            <a:sym typeface="TDTD고딕 Bold"/>
                          </a:rPr>
                          <m:t>h𝑖𝑑𝑑𝑒𝑛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prstClr val="black"/>
                    </a:solidFill>
                    <a:latin typeface="나눔스퀘어 네오 Light" panose="00000400000000000000" pitchFamily="2" charset="-127"/>
                    <a:ea typeface="나눔스퀘어 네오 Light" panose="00000400000000000000" pitchFamily="2" charset="-127"/>
                    <a:sym typeface="TDTD고딕 Bold"/>
                  </a:rPr>
                  <a:t>(Adapter) </a:t>
                </a:r>
              </a:p>
              <a:p>
                <a:pPr marL="342900" lvl="0" indent="-342900">
                  <a:lnSpc>
                    <a:spcPct val="150000"/>
                  </a:lnSpc>
                  <a:buFontTx/>
                  <a:buChar char="-"/>
                  <a:defRPr/>
                </a:pPr>
                <a:endParaRPr lang="en-US" altLang="ko-KR" sz="2000" dirty="0">
                  <a:solidFill>
                    <a:prstClr val="black"/>
                  </a:solidFill>
                  <a:latin typeface="나눔스퀘어 네오 Light" panose="00000400000000000000" pitchFamily="2" charset="-127"/>
                  <a:ea typeface="나눔스퀘어 네오 Light" panose="00000400000000000000" pitchFamily="2" charset="-127"/>
                  <a:sym typeface="TDTD고딕 Bold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7296C4-0F38-8257-D4FB-4C0600E1B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5215927"/>
                <a:ext cx="9525000" cy="5254900"/>
              </a:xfrm>
              <a:prstGeom prst="rect">
                <a:avLst/>
              </a:prstGeom>
              <a:blipFill>
                <a:blip r:embed="rId4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474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2213</Words>
  <Application>Microsoft Office PowerPoint</Application>
  <PresentationFormat>사용자 지정</PresentationFormat>
  <Paragraphs>252</Paragraphs>
  <Slides>15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Arial</vt:lpstr>
      <vt:lpstr>Calibri</vt:lpstr>
      <vt:lpstr>나눔스퀘어 네오 Light</vt:lpstr>
      <vt:lpstr>맑은 고딕 Semilight</vt:lpstr>
      <vt:lpstr>Wingdings</vt:lpstr>
      <vt:lpstr>맑은 고딕</vt:lpstr>
      <vt:lpstr>Cambria Math</vt:lpstr>
      <vt:lpstr>TDTD고딕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베이지색의 심플한 프로젝트 발표 프레젠테이션</dc:title>
  <cp:lastModifiedBy>Youmin Ko</cp:lastModifiedBy>
  <cp:revision>4</cp:revision>
  <dcterms:created xsi:type="dcterms:W3CDTF">2006-08-16T00:00:00Z</dcterms:created>
  <dcterms:modified xsi:type="dcterms:W3CDTF">2024-07-22T11:34:22Z</dcterms:modified>
  <dc:identifier>DAGLpcpfJ-M</dc:identifier>
</cp:coreProperties>
</file>