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3C466-CCAD-FC1F-DC2F-DD76AA5A4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61DE1-F592-1589-EC1F-2E928DFF7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CDE28-65F6-A113-5FDA-FFD050EE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6CF20-38FF-D8D3-4559-FC02CCF2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2161-063E-32F9-5DC2-A13375EF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4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516F-3DE7-D03B-3938-81EF336F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C8BB7-7A04-3031-B81D-51B823C0F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EE9FC-5474-44CC-D049-A0BE27D1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F056E-9F88-9CC5-3ABE-C0E714B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84623-6A0D-4A8E-5136-69CD891C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1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834E5C-5840-AA7E-D871-258934321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4DA91-0C9D-62A0-F8DC-A9A166D76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57C7-6A13-1537-1ACC-93586A14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3A9FE-FE1A-9E13-F3BE-C3124757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1C876-5F1A-B130-98FA-6964D41E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9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5D4F1-B5EA-1BEC-3763-13A1432A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0E6D2-0458-20FC-EB98-E2BDB341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DB627-6012-5FC3-692E-EB6F7B36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A42A6-0556-9AB3-5B80-63AD2D9F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8CC74-43D5-14F8-8910-0A4B8CD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3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0A1C-8CBE-AA3B-3632-05010139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7E902-626E-C728-CD1D-03215A5F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38DDC-5D05-B031-8084-C9F29BF6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0F367-571A-41C7-3E7E-456EA375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E23C6-7E3C-C0A9-49F0-54617B8B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2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8301D-435A-5C97-E7B5-3C625799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991D1-45C4-718C-456D-33A8398E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A1575-DC87-0FB7-193D-8D5B3E6A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C790C-6E13-0333-BA60-CD86A69F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A5987-53AC-9469-57C0-D853ECE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DB82D-6D55-653E-9FB6-B3E1508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3FFE-9752-5F28-3B44-21C298EF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8EF41-ACDC-D6DD-5CEB-E6EE0918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24539-14EA-79AE-2E22-3D697F23E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B65EE-59C0-9A4F-D4A1-E968FB10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0C9C49-8BA8-1ADF-FD92-D167C267F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22D089-E320-BA04-B005-BFF1DAFD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E37A9-6F10-4EE0-B94D-FF64390A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A93E54-3CD8-3920-02EB-5F48BC5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5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7FA0-FD33-5BFE-7A8D-598D51E7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FF11B-510E-7F08-CD16-C48C3D64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CFA178-ECC4-6646-5120-6540D583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25F7D-193F-249D-A9E0-05895553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6D118-DE82-95A2-2B3A-56505BB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AEA84-F92E-DD35-457D-B70DB437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87F11-32AE-B301-D1DA-3A1A032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7393A-5469-57FE-65D6-A2ABC0A6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1836-A4C7-7CA3-D1C7-FB715ADE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C1354-C316-4994-51E3-031BBFCD7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FB4B5-19D4-007B-2704-6A0B65C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AC1E3-E796-BA3B-A092-92C4AE6B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5A50-050D-D5D3-E53B-0EF3CBA5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18F11-C7BB-5312-3CF8-64933217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6CC880-C5D0-D771-0AD6-0CC5730B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4EFB6-49A5-A7E1-E55B-1F7F8F8B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6FF34-5746-EE06-6BFD-09C6E002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4B554-325A-26AA-DAAF-C6C06C38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D7E3B-024B-2C1C-12BD-0B3705FA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9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BFDEE-8438-B26F-333E-450D782B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D58CE-A640-6498-EE4A-21BB5B07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86A4A-29A3-0784-F0A5-3F48397B6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03070-F87B-4A3F-90C4-B464E2ED5D5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943B7-91A5-29FB-30FD-E90096033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C33A3E-5AA8-2E79-AA6A-4B521691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DA5BC-86D6-4B1C-A834-1E2CC5313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3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BD2A1FD-E1F6-AB0B-1800-BD42CF1DF903}"/>
              </a:ext>
            </a:extLst>
          </p:cNvPr>
          <p:cNvSpPr/>
          <p:nvPr/>
        </p:nvSpPr>
        <p:spPr>
          <a:xfrm>
            <a:off x="2956585" y="2521197"/>
            <a:ext cx="2757714" cy="90780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1A76FD6-72F6-6C63-90F8-28311965513B}"/>
              </a:ext>
            </a:extLst>
          </p:cNvPr>
          <p:cNvSpPr/>
          <p:nvPr/>
        </p:nvSpPr>
        <p:spPr>
          <a:xfrm>
            <a:off x="3238953" y="2558141"/>
            <a:ext cx="831273" cy="3701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43A5E9-9257-D4B5-B89C-A0370C4B7947}"/>
              </a:ext>
            </a:extLst>
          </p:cNvPr>
          <p:cNvSpPr/>
          <p:nvPr/>
        </p:nvSpPr>
        <p:spPr>
          <a:xfrm>
            <a:off x="4568990" y="3012042"/>
            <a:ext cx="831273" cy="3701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7F9CEA1-9F80-D108-6525-490DEFDC5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85016"/>
                  </p:ext>
                </p:extLst>
              </p:nvPr>
            </p:nvGraphicFramePr>
            <p:xfrm>
              <a:off x="198871" y="1481645"/>
              <a:ext cx="5515428" cy="19473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558">
                      <a:extLst>
                        <a:ext uri="{9D8B030D-6E8A-4147-A177-3AD203B41FA5}">
                          <a16:colId xmlns:a16="http://schemas.microsoft.com/office/drawing/2014/main" val="1001832312"/>
                        </a:ext>
                      </a:extLst>
                    </a:gridCol>
                    <a:gridCol w="1230158">
                      <a:extLst>
                        <a:ext uri="{9D8B030D-6E8A-4147-A177-3AD203B41FA5}">
                          <a16:colId xmlns:a16="http://schemas.microsoft.com/office/drawing/2014/main" val="1411627969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3098170808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1032585620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1. 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𝑇𝑃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𝑇𝑃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𝐹𝑃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𝐹𝑁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Ground Truth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179513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81756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Prediction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873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95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7F9CEA1-9F80-D108-6525-490DEFDC5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385016"/>
                  </p:ext>
                </p:extLst>
              </p:nvPr>
            </p:nvGraphicFramePr>
            <p:xfrm>
              <a:off x="198871" y="1481645"/>
              <a:ext cx="5515428" cy="19473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558">
                      <a:extLst>
                        <a:ext uri="{9D8B030D-6E8A-4147-A177-3AD203B41FA5}">
                          <a16:colId xmlns:a16="http://schemas.microsoft.com/office/drawing/2014/main" val="1001832312"/>
                        </a:ext>
                      </a:extLst>
                    </a:gridCol>
                    <a:gridCol w="1230158">
                      <a:extLst>
                        <a:ext uri="{9D8B030D-6E8A-4147-A177-3AD203B41FA5}">
                          <a16:colId xmlns:a16="http://schemas.microsoft.com/office/drawing/2014/main" val="1411627969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3098170808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1032585620"/>
                        </a:ext>
                      </a:extLst>
                    </a:gridCol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1" t="-4706" r="-100442" b="-101176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Ground Truth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179513"/>
                      </a:ext>
                    </a:extLst>
                  </a:tr>
                  <a:tr h="575755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817567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Prediction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8733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95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17F8A76-F606-5B88-3D3E-6675530E4D9C}"/>
              </a:ext>
            </a:extLst>
          </p:cNvPr>
          <p:cNvSpPr txBox="1"/>
          <p:nvPr/>
        </p:nvSpPr>
        <p:spPr>
          <a:xfrm>
            <a:off x="5714299" y="1719770"/>
            <a:ext cx="5996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정의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: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분류 모델이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TP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는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TP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로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, TN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은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TN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으로 맞춘 비율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Pros: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직관적으로 정확하게 예측한 비율을 확인 가능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Cons: Symmetric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한 데이터에서만 좋음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(FPs = FNs)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60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3FEB6E-7301-A5C0-192B-D3C9C402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6364"/>
              </p:ext>
            </p:extLst>
          </p:nvPr>
        </p:nvGraphicFramePr>
        <p:xfrm>
          <a:off x="2032000" y="1767992"/>
          <a:ext cx="609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1141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08188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679170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R: Relevant Item, NR: Non-Relevant Item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85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30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6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0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94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15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9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AP@5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(1/1+2/3+3/4)/3 = 0.8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(1/4+2/5)/2 = 0.325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16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MAP@5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(0.8 + 0.325)/2 =0.56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49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7E1F28-0AF5-2271-76B8-E8FD4D53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452286"/>
            <a:ext cx="853559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61647-8F52-756A-DB82-E789E434ED6F}"/>
              </a:ext>
            </a:extLst>
          </p:cNvPr>
          <p:cNvSpPr/>
          <p:nvPr/>
        </p:nvSpPr>
        <p:spPr>
          <a:xfrm>
            <a:off x="2918485" y="2521152"/>
            <a:ext cx="2757714" cy="46017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75DF964-A54B-74D5-9B2C-74F99591C574}"/>
              </a:ext>
            </a:extLst>
          </p:cNvPr>
          <p:cNvSpPr/>
          <p:nvPr/>
        </p:nvSpPr>
        <p:spPr>
          <a:xfrm>
            <a:off x="3200853" y="2558141"/>
            <a:ext cx="831273" cy="3701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9922B315-43F0-51AA-6E92-91CA3C1FAB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570989"/>
                  </p:ext>
                </p:extLst>
              </p:nvPr>
            </p:nvGraphicFramePr>
            <p:xfrm>
              <a:off x="160771" y="1481645"/>
              <a:ext cx="5515428" cy="19473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558">
                      <a:extLst>
                        <a:ext uri="{9D8B030D-6E8A-4147-A177-3AD203B41FA5}">
                          <a16:colId xmlns:a16="http://schemas.microsoft.com/office/drawing/2014/main" val="1001832312"/>
                        </a:ext>
                      </a:extLst>
                    </a:gridCol>
                    <a:gridCol w="1230158">
                      <a:extLst>
                        <a:ext uri="{9D8B030D-6E8A-4147-A177-3AD203B41FA5}">
                          <a16:colId xmlns:a16="http://schemas.microsoft.com/office/drawing/2014/main" val="1411627969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3098170808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1032585620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2. Precision (P)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𝑇𝑃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Ground Truth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179513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81756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Prediction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873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95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9922B315-43F0-51AA-6E92-91CA3C1FAB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570989"/>
                  </p:ext>
                </p:extLst>
              </p:nvPr>
            </p:nvGraphicFramePr>
            <p:xfrm>
              <a:off x="160771" y="1481645"/>
              <a:ext cx="5515428" cy="19473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558">
                      <a:extLst>
                        <a:ext uri="{9D8B030D-6E8A-4147-A177-3AD203B41FA5}">
                          <a16:colId xmlns:a16="http://schemas.microsoft.com/office/drawing/2014/main" val="1001832312"/>
                        </a:ext>
                      </a:extLst>
                    </a:gridCol>
                    <a:gridCol w="1230158">
                      <a:extLst>
                        <a:ext uri="{9D8B030D-6E8A-4147-A177-3AD203B41FA5}">
                          <a16:colId xmlns:a16="http://schemas.microsoft.com/office/drawing/2014/main" val="1411627969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3098170808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1032585620"/>
                        </a:ext>
                      </a:extLst>
                    </a:gridCol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1" t="-4706" r="-100442" b="-101176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Ground Truth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179513"/>
                      </a:ext>
                    </a:extLst>
                  </a:tr>
                  <a:tr h="575755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817567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Prediction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8733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95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63B530-8628-AC1F-DA89-C82FEA0C8E95}"/>
              </a:ext>
            </a:extLst>
          </p:cNvPr>
          <p:cNvSpPr txBox="1"/>
          <p:nvPr/>
        </p:nvSpPr>
        <p:spPr>
          <a:xfrm>
            <a:off x="5676199" y="1716658"/>
            <a:ext cx="5996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정의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: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모델이 정답이라 예측한 것 중 실제 정답의 비율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Pros: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낮은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FP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비율이 중요할 경우 사용하면 좋음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Cons: FN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을 측정하기에는 부적합</a:t>
            </a:r>
          </a:p>
        </p:txBody>
      </p:sp>
    </p:spTree>
    <p:extLst>
      <p:ext uri="{BB962C8B-B14F-4D97-AF65-F5344CB8AC3E}">
        <p14:creationId xmlns:p14="http://schemas.microsoft.com/office/powerpoint/2010/main" val="13495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E11B9A-8D40-4D9F-92A9-FB20C1E2903B}"/>
              </a:ext>
            </a:extLst>
          </p:cNvPr>
          <p:cNvSpPr/>
          <p:nvPr/>
        </p:nvSpPr>
        <p:spPr>
          <a:xfrm>
            <a:off x="2948916" y="2521197"/>
            <a:ext cx="1365909" cy="90780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E5CC1C-B571-3D3C-7D60-4C8A92EE49E1}"/>
              </a:ext>
            </a:extLst>
          </p:cNvPr>
          <p:cNvSpPr/>
          <p:nvPr/>
        </p:nvSpPr>
        <p:spPr>
          <a:xfrm>
            <a:off x="3231284" y="2558141"/>
            <a:ext cx="831273" cy="3701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437553EE-860C-0991-2726-73AFC6736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714381"/>
                  </p:ext>
                </p:extLst>
              </p:nvPr>
            </p:nvGraphicFramePr>
            <p:xfrm>
              <a:off x="191202" y="1481645"/>
              <a:ext cx="5515428" cy="19473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558">
                      <a:extLst>
                        <a:ext uri="{9D8B030D-6E8A-4147-A177-3AD203B41FA5}">
                          <a16:colId xmlns:a16="http://schemas.microsoft.com/office/drawing/2014/main" val="1001832312"/>
                        </a:ext>
                      </a:extLst>
                    </a:gridCol>
                    <a:gridCol w="1230158">
                      <a:extLst>
                        <a:ext uri="{9D8B030D-6E8A-4147-A177-3AD203B41FA5}">
                          <a16:colId xmlns:a16="http://schemas.microsoft.com/office/drawing/2014/main" val="1411627969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3098170808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1032585620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3. Recall (R)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𝑇𝑃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둘기마요_고딕" pitchFamily="2" charset="-127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Ground Truth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179513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81756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Prediction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873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95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437553EE-860C-0991-2726-73AFC6736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714381"/>
                  </p:ext>
                </p:extLst>
              </p:nvPr>
            </p:nvGraphicFramePr>
            <p:xfrm>
              <a:off x="191202" y="1481645"/>
              <a:ext cx="5515428" cy="19473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558">
                      <a:extLst>
                        <a:ext uri="{9D8B030D-6E8A-4147-A177-3AD203B41FA5}">
                          <a16:colId xmlns:a16="http://schemas.microsoft.com/office/drawing/2014/main" val="1001832312"/>
                        </a:ext>
                      </a:extLst>
                    </a:gridCol>
                    <a:gridCol w="1230158">
                      <a:extLst>
                        <a:ext uri="{9D8B030D-6E8A-4147-A177-3AD203B41FA5}">
                          <a16:colId xmlns:a16="http://schemas.microsoft.com/office/drawing/2014/main" val="1411627969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3098170808"/>
                        </a:ext>
                      </a:extLst>
                    </a:gridCol>
                    <a:gridCol w="1378856">
                      <a:extLst>
                        <a:ext uri="{9D8B030D-6E8A-4147-A177-3AD203B41FA5}">
                          <a16:colId xmlns:a16="http://schemas.microsoft.com/office/drawing/2014/main" val="1032585620"/>
                        </a:ext>
                      </a:extLst>
                    </a:gridCol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1" t="-4706" r="-100442" b="-101176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Ground Truth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179513"/>
                      </a:ext>
                    </a:extLst>
                  </a:tr>
                  <a:tr h="575755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240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817567"/>
                      </a:ext>
                    </a:extLst>
                  </a:tr>
                  <a:tr h="45720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Prediction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FF000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True</a:t>
                          </a:r>
                          <a:endParaRPr lang="ko-KR" altLang="en-US" sz="2400" b="0" dirty="0">
                            <a:solidFill>
                              <a:srgbClr val="FF000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FP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8733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rgbClr val="0070C0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False</a:t>
                          </a:r>
                          <a:endParaRPr lang="ko-KR" altLang="en-US" sz="2400" b="0" dirty="0">
                            <a:solidFill>
                              <a:srgbClr val="0070C0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FN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solidFill>
                                <a:schemeClr val="tx1"/>
                              </a:solidFill>
                              <a:latin typeface="둘기마요_고딕" pitchFamily="2" charset="-127"/>
                              <a:ea typeface="둘기마요_고딕" pitchFamily="2" charset="-127"/>
                            </a:rPr>
                            <a:t>TN</a:t>
                          </a:r>
                          <a:endParaRPr lang="ko-KR" altLang="en-US" sz="2400" b="0" dirty="0">
                            <a:solidFill>
                              <a:schemeClr val="tx1"/>
                            </a:solidFill>
                            <a:latin typeface="둘기마요_고딕" pitchFamily="2" charset="-127"/>
                            <a:ea typeface="둘기마요_고딕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95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631D732-832F-7565-B13F-8A78026DCAB5}"/>
              </a:ext>
            </a:extLst>
          </p:cNvPr>
          <p:cNvSpPr txBox="1"/>
          <p:nvPr/>
        </p:nvSpPr>
        <p:spPr>
          <a:xfrm>
            <a:off x="5676199" y="1716658"/>
            <a:ext cx="5996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정의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: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실제 정답 중 모델이 정답으로 예측한 비율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Pros: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낮은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FN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비율이 중요할 경우 사용하면 좋음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Cons: FP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를 측정하기에는 부적합</a:t>
            </a:r>
          </a:p>
        </p:txBody>
      </p:sp>
    </p:spTree>
    <p:extLst>
      <p:ext uri="{BB962C8B-B14F-4D97-AF65-F5344CB8AC3E}">
        <p14:creationId xmlns:p14="http://schemas.microsoft.com/office/powerpoint/2010/main" val="73171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37553EE-860C-0991-2726-73AFC673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93948"/>
              </p:ext>
            </p:extLst>
          </p:nvPr>
        </p:nvGraphicFramePr>
        <p:xfrm>
          <a:off x="3338286" y="915719"/>
          <a:ext cx="55154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58">
                  <a:extLst>
                    <a:ext uri="{9D8B030D-6E8A-4147-A177-3AD203B41FA5}">
                      <a16:colId xmlns:a16="http://schemas.microsoft.com/office/drawing/2014/main" val="1001832312"/>
                    </a:ext>
                  </a:extLst>
                </a:gridCol>
                <a:gridCol w="1230158">
                  <a:extLst>
                    <a:ext uri="{9D8B030D-6E8A-4147-A177-3AD203B41FA5}">
                      <a16:colId xmlns:a16="http://schemas.microsoft.com/office/drawing/2014/main" val="1411627969"/>
                    </a:ext>
                  </a:extLst>
                </a:gridCol>
                <a:gridCol w="1378856">
                  <a:extLst>
                    <a:ext uri="{9D8B030D-6E8A-4147-A177-3AD203B41FA5}">
                      <a16:colId xmlns:a16="http://schemas.microsoft.com/office/drawing/2014/main" val="3098170808"/>
                    </a:ext>
                  </a:extLst>
                </a:gridCol>
                <a:gridCol w="1378856">
                  <a:extLst>
                    <a:ext uri="{9D8B030D-6E8A-4147-A177-3AD203B41FA5}">
                      <a16:colId xmlns:a16="http://schemas.microsoft.com/office/drawing/2014/main" val="1032585620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Ground Truth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79513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True</a:t>
                      </a:r>
                      <a:endParaRPr lang="ko-KR" altLang="en-US" sz="2400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0070C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False</a:t>
                      </a:r>
                      <a:endParaRPr lang="ko-KR" altLang="en-US" sz="2400" b="0" dirty="0">
                        <a:solidFill>
                          <a:srgbClr val="0070C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175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Prediction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True</a:t>
                      </a:r>
                      <a:endParaRPr lang="ko-KR" altLang="en-US" sz="2400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TP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FP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87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0070C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False</a:t>
                      </a:r>
                      <a:endParaRPr lang="ko-KR" altLang="en-US" sz="2400" b="0" dirty="0">
                        <a:solidFill>
                          <a:srgbClr val="0070C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FN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TN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9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31D732-832F-7565-B13F-8A78026DCAB5}"/>
                  </a:ext>
                </a:extLst>
              </p:cNvPr>
              <p:cNvSpPr txBox="1"/>
              <p:nvPr/>
            </p:nvSpPr>
            <p:spPr>
              <a:xfrm>
                <a:off x="860217" y="2843647"/>
                <a:ext cx="3222255" cy="117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둘기마요_고딕" pitchFamily="2" charset="-127"/>
                    <a:ea typeface="둘기마요_고딕" pitchFamily="2" charset="-127"/>
                  </a:rPr>
                  <a:t>Precision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dirty="0">
                  <a:latin typeface="둘기마요_고딕" pitchFamily="2" charset="-127"/>
                  <a:ea typeface="둘기마요_고딕" pitchFamily="2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ea typeface="둘기마요_고딕" pitchFamily="2" charset="-127"/>
                  </a:rPr>
                  <a:t>Precision(P)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𝑇𝑃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ko-KR" dirty="0">
                  <a:latin typeface="둘기마요_고딕" pitchFamily="2" charset="-127"/>
                  <a:ea typeface="둘기마요_고딕" pitchFamily="2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31D732-832F-7565-B13F-8A78026D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17" y="2843647"/>
                <a:ext cx="3222255" cy="1170705"/>
              </a:xfrm>
              <a:prstGeom prst="rect">
                <a:avLst/>
              </a:prstGeom>
              <a:blipFill>
                <a:blip r:embed="rId2"/>
                <a:stretch>
                  <a:fillRect l="-1134" t="-2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ACDD6-1EC0-82B1-240D-9EC14E74DBCC}"/>
                  </a:ext>
                </a:extLst>
              </p:cNvPr>
              <p:cNvSpPr txBox="1"/>
              <p:nvPr/>
            </p:nvSpPr>
            <p:spPr>
              <a:xfrm>
                <a:off x="4595708" y="2843647"/>
                <a:ext cx="3000583" cy="117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둘기마요_고딕" pitchFamily="2" charset="-127"/>
                    <a:ea typeface="둘기마요_고딕" pitchFamily="2" charset="-127"/>
                  </a:rPr>
                  <a:t>Recall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dirty="0">
                  <a:latin typeface="둘기마요_고딕" pitchFamily="2" charset="-127"/>
                  <a:ea typeface="둘기마요_고딕" pitchFamily="2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ea typeface="둘기마요_고딕" pitchFamily="2" charset="-127"/>
                  </a:rPr>
                  <a:t>Recall(R)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𝑇𝑃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𝑇𝑃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둘기마요_고딕" pitchFamily="2" charset="-127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ko-KR" dirty="0">
                  <a:latin typeface="둘기마요_고딕" pitchFamily="2" charset="-127"/>
                  <a:ea typeface="둘기마요_고딕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ACDD6-1EC0-82B1-240D-9EC14E74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08" y="2843647"/>
                <a:ext cx="3000583" cy="1170705"/>
              </a:xfrm>
              <a:prstGeom prst="rect">
                <a:avLst/>
              </a:prstGeom>
              <a:blipFill>
                <a:blip r:embed="rId3"/>
                <a:stretch>
                  <a:fillRect l="-1423" t="-2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24BD05-0BFA-DFCA-DE3D-6CB15F015FF3}"/>
                  </a:ext>
                </a:extLst>
              </p:cNvPr>
              <p:cNvSpPr txBox="1"/>
              <p:nvPr/>
            </p:nvSpPr>
            <p:spPr>
              <a:xfrm>
                <a:off x="8197272" y="2909209"/>
                <a:ext cx="3134511" cy="1039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latin typeface="둘기마요_고딕" pitchFamily="2" charset="-127"/>
                    <a:ea typeface="둘기마요_고딕" pitchFamily="2" charset="-127"/>
                  </a:rPr>
                  <a:t>F1-Score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dirty="0">
                  <a:latin typeface="둘기마요_고딕" pitchFamily="2" charset="-127"/>
                  <a:ea typeface="둘기마요_고딕" pitchFamily="2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ea typeface="둘기마요_고딕" pitchFamily="2" charset="-127"/>
                  </a:rPr>
                  <a:t>F1-Score =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둘기마요_고딕" pitchFamily="2" charset="-127"/>
                      </a:rPr>
                      <m:t>2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둘기마요_고딕" pitchFamily="2" charset="-127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ko-KR" dirty="0">
                  <a:latin typeface="둘기마요_고딕" pitchFamily="2" charset="-127"/>
                  <a:ea typeface="둘기마요_고딕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24BD05-0BFA-DFCA-DE3D-6CB15F01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272" y="2909209"/>
                <a:ext cx="3134511" cy="1039580"/>
              </a:xfrm>
              <a:prstGeom prst="rect">
                <a:avLst/>
              </a:prstGeom>
              <a:blipFill>
                <a:blip r:embed="rId4"/>
                <a:stretch>
                  <a:fillRect l="-1362" t="-2339"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27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E9E46D-17B5-F171-B467-ABC73CAC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279576"/>
            <a:ext cx="9030960" cy="1343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C11CF-DEF9-3D2D-E792-E56A03E68F94}"/>
                  </a:ext>
                </a:extLst>
              </p:cNvPr>
              <p:cNvSpPr txBox="1"/>
              <p:nvPr/>
            </p:nvSpPr>
            <p:spPr>
              <a:xfrm>
                <a:off x="1072520" y="3075709"/>
                <a:ext cx="248305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@5=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C11CF-DEF9-3D2D-E792-E56A03E6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20" y="3075709"/>
                <a:ext cx="2483052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C336A5-D15A-3668-9F07-96E06F9DAFBF}"/>
                  </a:ext>
                </a:extLst>
              </p:cNvPr>
              <p:cNvSpPr txBox="1"/>
              <p:nvPr/>
            </p:nvSpPr>
            <p:spPr>
              <a:xfrm>
                <a:off x="4517995" y="3075773"/>
                <a:ext cx="214000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@5=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C336A5-D15A-3668-9F07-96E06F9D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95" y="3075773"/>
                <a:ext cx="214000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13E31-B798-08E3-AB6D-565008D83ECC}"/>
                  </a:ext>
                </a:extLst>
              </p:cNvPr>
              <p:cNvSpPr txBox="1"/>
              <p:nvPr/>
            </p:nvSpPr>
            <p:spPr>
              <a:xfrm>
                <a:off x="7620427" y="3065578"/>
                <a:ext cx="3499612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0.5+0.6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13E31-B798-08E3-AB6D-565008D83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27" y="3065578"/>
                <a:ext cx="3499612" cy="530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12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6B003F-73F4-FD71-AB63-9E4B13A1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53" y="2350811"/>
            <a:ext cx="8673421" cy="2156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724FDB-2E5F-C5CF-9335-65B811A82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0" r="11361"/>
          <a:stretch/>
        </p:blipFill>
        <p:spPr>
          <a:xfrm>
            <a:off x="295564" y="1823813"/>
            <a:ext cx="292792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B27218C-A389-FFFA-DDF2-C4E428E4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3" y="316345"/>
            <a:ext cx="5268167" cy="6225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38FDA-7567-7164-9276-094639775B2D}"/>
              </a:ext>
            </a:extLst>
          </p:cNvPr>
          <p:cNvSpPr txBox="1"/>
          <p:nvPr/>
        </p:nvSpPr>
        <p:spPr>
          <a:xfrm>
            <a:off x="267855" y="316345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1.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B3194-80B8-C56F-0345-6E06A4382552}"/>
              </a:ext>
            </a:extLst>
          </p:cNvPr>
          <p:cNvSpPr txBox="1"/>
          <p:nvPr/>
        </p:nvSpPr>
        <p:spPr>
          <a:xfrm>
            <a:off x="267855" y="1898195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2.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5BDEB-3956-2158-5015-DA93DAB1E48E}"/>
              </a:ext>
            </a:extLst>
          </p:cNvPr>
          <p:cNvSpPr txBox="1"/>
          <p:nvPr/>
        </p:nvSpPr>
        <p:spPr>
          <a:xfrm>
            <a:off x="267855" y="3428999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3.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F2BFC-3397-B592-A507-417AFA2CBC0B}"/>
              </a:ext>
            </a:extLst>
          </p:cNvPr>
          <p:cNvSpPr txBox="1"/>
          <p:nvPr/>
        </p:nvSpPr>
        <p:spPr>
          <a:xfrm>
            <a:off x="267855" y="4959803"/>
            <a:ext cx="84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4.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87C3A-2D75-5989-CE44-F7BF15B79201}"/>
              </a:ext>
            </a:extLst>
          </p:cNvPr>
          <p:cNvSpPr txBox="1"/>
          <p:nvPr/>
        </p:nvSpPr>
        <p:spPr>
          <a:xfrm>
            <a:off x="6095999" y="316345"/>
            <a:ext cx="566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AUC = 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Positive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와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Negative class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가 완전하게 나뉘어짐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.</a:t>
            </a:r>
          </a:p>
          <a:p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 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8DF00-35B2-C9DD-E2E1-FE030A407157}"/>
              </a:ext>
            </a:extLst>
          </p:cNvPr>
          <p:cNvSpPr txBox="1"/>
          <p:nvPr/>
        </p:nvSpPr>
        <p:spPr>
          <a:xfrm>
            <a:off x="6095999" y="1898195"/>
            <a:ext cx="566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AUC = 0.7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70%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는 완전히 구별되고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, 30%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의 샘플들은 구분 </a:t>
            </a:r>
            <a:r>
              <a:rPr lang="ko-KR" altLang="en-US" dirty="0" err="1">
                <a:latin typeface="둘기마요_고딕" pitchFamily="2" charset="-127"/>
                <a:ea typeface="둘기마요_고딕" pitchFamily="2" charset="-127"/>
              </a:rPr>
              <a:t>不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 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354B3-9F3C-B71C-5F02-586D8F8D58CE}"/>
              </a:ext>
            </a:extLst>
          </p:cNvPr>
          <p:cNvSpPr txBox="1"/>
          <p:nvPr/>
        </p:nvSpPr>
        <p:spPr>
          <a:xfrm>
            <a:off x="6095998" y="3428999"/>
            <a:ext cx="566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AUC = 0.5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모델이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positive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와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negative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를 구분하지 못함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Discrimination Capacity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가 없음</a:t>
            </a:r>
            <a:endParaRPr lang="en-US" altLang="ko-KR" dirty="0">
              <a:latin typeface="둘기마요_고딕" pitchFamily="2" charset="-127"/>
              <a:ea typeface="둘기마요_고딕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모델의 예측이 </a:t>
            </a:r>
            <a:r>
              <a:rPr lang="ko-KR" altLang="en-US" dirty="0">
                <a:solidFill>
                  <a:srgbClr val="FF0000"/>
                </a:solidFill>
                <a:latin typeface="둘기마요_고딕" pitchFamily="2" charset="-127"/>
                <a:ea typeface="둘기마요_고딕" pitchFamily="2" charset="-127"/>
              </a:rPr>
              <a:t>무작위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와 같습니다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2056A-28AE-66C1-A631-906E15976FEC}"/>
              </a:ext>
            </a:extLst>
          </p:cNvPr>
          <p:cNvSpPr txBox="1"/>
          <p:nvPr/>
        </p:nvSpPr>
        <p:spPr>
          <a:xfrm>
            <a:off x="6095998" y="4959803"/>
            <a:ext cx="566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AUC = 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완전히 잘못된 모델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.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모든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positive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 샘플을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negative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로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, 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모든 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negative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 샘플을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 positive</a:t>
            </a:r>
            <a:r>
              <a:rPr lang="ko-KR" altLang="en-US" dirty="0">
                <a:latin typeface="둘기마요_고딕" pitchFamily="2" charset="-127"/>
                <a:ea typeface="둘기마요_고딕" pitchFamily="2" charset="-127"/>
              </a:rPr>
              <a:t>로 분류함</a:t>
            </a:r>
            <a:r>
              <a:rPr lang="en-US" altLang="ko-KR" dirty="0">
                <a:latin typeface="둘기마요_고딕" pitchFamily="2" charset="-127"/>
                <a:ea typeface="둘기마요_고딕" pitchFamily="2" charset="-127"/>
              </a:rPr>
              <a:t>.</a:t>
            </a:r>
            <a:endParaRPr lang="ko-KR" altLang="en-US" dirty="0">
              <a:latin typeface="둘기마요_고딕" pitchFamily="2" charset="-127"/>
              <a:ea typeface="둘기마요_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32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B3F80B-4C59-6E9E-F5DA-6ED3F7C38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28071"/>
              </p:ext>
            </p:extLst>
          </p:nvPr>
        </p:nvGraphicFramePr>
        <p:xfrm>
          <a:off x="2032000" y="1767992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1141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08188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6791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344362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R: Relevant Item, NR: Non-Relevant Item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85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30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6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0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94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Reciprocal Rank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1/3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1/2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15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MRR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(1/3 + 1/2 + 1)/3 = 0.61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49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77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B3F80B-4C59-6E9E-F5DA-6ED3F7C38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55745"/>
              </p:ext>
            </p:extLst>
          </p:nvPr>
        </p:nvGraphicFramePr>
        <p:xfrm>
          <a:off x="2032000" y="1767992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111414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08188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6791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344362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R: Relevant Item, NR: Non-Relevant Item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85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User 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30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6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0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둘기마요_고딕" pitchFamily="2" charset="-127"/>
                          <a:ea typeface="둘기마요_고딕" pitchFamily="2" charset="-127"/>
                        </a:rPr>
                        <a:t>NR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둘기마요_고딕" pitchFamily="2" charset="-127"/>
                        <a:ea typeface="둘기마요_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94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2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388</Words>
  <Application>Microsoft Office PowerPoint</Application>
  <PresentationFormat>와이드스크린</PresentationFormat>
  <Paragraphs>153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둘기마요_고딕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Youmin Ko</dc:creator>
  <cp:lastModifiedBy>Youmin Ko</cp:lastModifiedBy>
  <cp:revision>4</cp:revision>
  <dcterms:created xsi:type="dcterms:W3CDTF">2024-06-29T06:51:43Z</dcterms:created>
  <dcterms:modified xsi:type="dcterms:W3CDTF">2024-06-30T13:48:28Z</dcterms:modified>
</cp:coreProperties>
</file>