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2" r:id="rId7"/>
    <p:sldId id="295" r:id="rId8"/>
    <p:sldId id="296" r:id="rId9"/>
    <p:sldId id="297" r:id="rId10"/>
    <p:sldId id="298" r:id="rId11"/>
    <p:sldId id="299" r:id="rId12"/>
    <p:sldId id="300" r:id="rId13"/>
    <p:sldId id="301" r:id="rId14"/>
    <p:sldId id="302" r:id="rId15"/>
    <p:sldId id="303" r:id="rId16"/>
    <p:sldId id="28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72F9B2-C87B-41E6-84EF-245FC2ADC638}" v="16" dt="2024-09-18T12:33:14.31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59" d="100"/>
          <a:sy n="59" d="100"/>
        </p:scale>
        <p:origin x="964"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pc:chgData name="Anirban Banerjee (IN92657)" userId="b82f5010-943b-4dbb-9251-0075e403d9fa" providerId="ADAL" clId="{DA72F9B2-C87B-41E6-84EF-245FC2ADC638}" dt="2024-09-18T12:44:17.239" v="2793" actId="478"/>
      <pc:docMkLst>
        <pc:docMk/>
      </pc:docMkLst>
      <pc:sldChg chg="modSp mod">
        <pc:chgData name="Anirban Banerjee (IN92657)" userId="b82f5010-943b-4dbb-9251-0075e403d9fa" providerId="ADAL" clId="{DA72F9B2-C87B-41E6-84EF-245FC2ADC638}" dt="2024-09-18T12:41:31.463" v="2735" actId="20577"/>
        <pc:sldMkLst>
          <pc:docMk/>
          <pc:sldMk cId="1642425379" sldId="256"/>
        </pc:sldMkLst>
        <pc:spChg chg="mod">
          <ac:chgData name="Anirban Banerjee (IN92657)" userId="b82f5010-943b-4dbb-9251-0075e403d9fa" providerId="ADAL" clId="{DA72F9B2-C87B-41E6-84EF-245FC2ADC638}" dt="2024-09-18T11:24:26.142" v="0" actId="113"/>
          <ac:spMkLst>
            <pc:docMk/>
            <pc:sldMk cId="1642425379" sldId="256"/>
            <ac:spMk id="3" creationId="{1901B20D-4C28-4DA3-ABBD-718C22A5E58B}"/>
          </ac:spMkLst>
        </pc:spChg>
        <pc:spChg chg="mod">
          <ac:chgData name="Anirban Banerjee (IN92657)" userId="b82f5010-943b-4dbb-9251-0075e403d9fa" providerId="ADAL" clId="{DA72F9B2-C87B-41E6-84EF-245FC2ADC638}" dt="2024-09-18T12:41:31.463" v="2735" actId="20577"/>
          <ac:spMkLst>
            <pc:docMk/>
            <pc:sldMk cId="1642425379" sldId="256"/>
            <ac:spMk id="4" creationId="{1BB39B91-68C7-DAF7-3111-A225CAEDB672}"/>
          </ac:spMkLst>
        </pc:sp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pc:chgData name="Anirban Banerjee (IN92657)" userId="b82f5010-943b-4dbb-9251-0075e403d9fa" providerId="ADAL" clId="{DA72F9B2-C87B-41E6-84EF-245FC2ADC638}" dt="2024-09-18T12:43:09.412" v="2769" actId="478"/>
        <pc:sldMkLst>
          <pc:docMk/>
          <pc:sldMk cId="1593920805" sldId="262"/>
        </pc:sldMkLst>
        <pc:spChg chg="mod">
          <ac:chgData name="Anirban Banerjee (IN92657)" userId="b82f5010-943b-4dbb-9251-0075e403d9fa" providerId="ADAL" clId="{DA72F9B2-C87B-41E6-84EF-245FC2ADC638}" dt="2024-09-18T12:07:34.209" v="229" actId="1076"/>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8T12:08:08.225" v="238" actId="27636"/>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pc:chgData name="Anirban Banerjee (IN92657)" userId="b82f5010-943b-4dbb-9251-0075e403d9fa" providerId="ADAL" clId="{DA72F9B2-C87B-41E6-84EF-245FC2ADC638}" dt="2024-09-18T12:44:17.239" v="2793" actId="478"/>
        <pc:sldMkLst>
          <pc:docMk/>
          <pc:sldMk cId="2436493926" sldId="276"/>
        </pc:sldMkLst>
        <pc:spChg chg="mod">
          <ac:chgData name="Anirban Banerjee (IN92657)" userId="b82f5010-943b-4dbb-9251-0075e403d9fa" providerId="ADAL" clId="{DA72F9B2-C87B-41E6-84EF-245FC2ADC638}" dt="2024-09-18T12:42:32.768" v="2742" actId="1076"/>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delSp modSp add mod">
        <pc:chgData name="Anirban Banerjee (IN92657)" userId="b82f5010-943b-4dbb-9251-0075e403d9fa" providerId="ADAL" clId="{DA72F9B2-C87B-41E6-84EF-245FC2ADC638}" dt="2024-09-18T12:43:27.060" v="2776" actId="478"/>
        <pc:sldMkLst>
          <pc:docMk/>
          <pc:sldMk cId="2537869113" sldId="295"/>
        </pc:sldMkLst>
        <pc:spChg chg="mod">
          <ac:chgData name="Anirban Banerjee (IN92657)" userId="b82f5010-943b-4dbb-9251-0075e403d9fa" providerId="ADAL" clId="{DA72F9B2-C87B-41E6-84EF-245FC2ADC638}" dt="2024-09-18T12:07:31.113" v="228" actId="1076"/>
          <ac:spMkLst>
            <pc:docMk/>
            <pc:sldMk cId="2537869113" sldId="295"/>
            <ac:spMk id="2" creationId="{75031FE9-9059-4FE8-B4AC-9771F23A1B89}"/>
          </ac:spMkLst>
        </pc:spChg>
        <pc:spChg chg="mod">
          <ac:chgData name="Anirban Banerjee (IN92657)" userId="b82f5010-943b-4dbb-9251-0075e403d9fa" providerId="ADAL" clId="{DA72F9B2-C87B-41E6-84EF-245FC2ADC638}" dt="2024-09-18T12:16:00.664" v="1007"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sldChg>
      <pc:sldChg chg="delSp modSp add mod">
        <pc:chgData name="Anirban Banerjee (IN92657)" userId="b82f5010-943b-4dbb-9251-0075e403d9fa" providerId="ADAL" clId="{DA72F9B2-C87B-41E6-84EF-245FC2ADC638}" dt="2024-09-18T12:43:21.944" v="2773" actId="478"/>
        <pc:sldMkLst>
          <pc:docMk/>
          <pc:sldMk cId="1368850691" sldId="296"/>
        </pc:sldMkLst>
        <pc:spChg chg="mod">
          <ac:chgData name="Anirban Banerjee (IN92657)" userId="b82f5010-943b-4dbb-9251-0075e403d9fa" providerId="ADAL" clId="{DA72F9B2-C87B-41E6-84EF-245FC2ADC638}" dt="2024-09-18T12:07:27.330" v="227" actId="1076"/>
          <ac:spMkLst>
            <pc:docMk/>
            <pc:sldMk cId="1368850691" sldId="296"/>
            <ac:spMk id="2" creationId="{75031FE9-9059-4FE8-B4AC-9771F23A1B89}"/>
          </ac:spMkLst>
        </pc:spChg>
        <pc:spChg chg="mod">
          <ac:chgData name="Anirban Banerjee (IN92657)" userId="b82f5010-943b-4dbb-9251-0075e403d9fa" providerId="ADAL" clId="{DA72F9B2-C87B-41E6-84EF-245FC2ADC638}" dt="2024-09-18T12:16:13.679" v="1027" actId="5793"/>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pc:chgData name="Anirban Banerjee (IN92657)" userId="b82f5010-943b-4dbb-9251-0075e403d9fa" providerId="ADAL" clId="{DA72F9B2-C87B-41E6-84EF-245FC2ADC638}" dt="2024-09-18T12:43:16.663" v="2771" actId="478"/>
        <pc:sldMkLst>
          <pc:docMk/>
          <pc:sldMk cId="3794388865" sldId="297"/>
        </pc:sldMkLst>
        <pc:spChg chg="mod">
          <ac:chgData name="Anirban Banerjee (IN92657)" userId="b82f5010-943b-4dbb-9251-0075e403d9fa" providerId="ADAL" clId="{DA72F9B2-C87B-41E6-84EF-245FC2ADC638}" dt="2024-09-18T12:24:35.296" v="1319" actId="20577"/>
          <ac:spMkLst>
            <pc:docMk/>
            <pc:sldMk cId="3794388865" sldId="297"/>
            <ac:spMk id="2" creationId="{75031FE9-9059-4FE8-B4AC-9771F23A1B89}"/>
          </ac:spMkLst>
        </pc:spChg>
        <pc:spChg chg="mod">
          <ac:chgData name="Anirban Banerjee (IN92657)" userId="b82f5010-943b-4dbb-9251-0075e403d9fa" providerId="ADAL" clId="{DA72F9B2-C87B-41E6-84EF-245FC2ADC638}" dt="2024-09-18T12:23:27.506" v="1298" actId="6549"/>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pc:chgData name="Anirban Banerjee (IN92657)" userId="b82f5010-943b-4dbb-9251-0075e403d9fa" providerId="ADAL" clId="{DA72F9B2-C87B-41E6-84EF-245FC2ADC638}" dt="2024-09-18T12:43:38.750" v="2778" actId="478"/>
        <pc:sldMkLst>
          <pc:docMk/>
          <pc:sldMk cId="1400859836" sldId="298"/>
        </pc:sldMkLst>
        <pc:spChg chg="mod">
          <ac:chgData name="Anirban Banerjee (IN92657)" userId="b82f5010-943b-4dbb-9251-0075e403d9fa" providerId="ADAL" clId="{DA72F9B2-C87B-41E6-84EF-245FC2ADC638}" dt="2024-09-18T12:26:58.894" v="1348" actId="2057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mod">
        <pc:chgData name="Anirban Banerjee (IN92657)" userId="b82f5010-943b-4dbb-9251-0075e403d9fa" providerId="ADAL" clId="{DA72F9B2-C87B-41E6-84EF-245FC2ADC638}" dt="2024-09-18T12:43:44.905" v="2780" actId="478"/>
        <pc:sldMkLst>
          <pc:docMk/>
          <pc:sldMk cId="2712101251" sldId="299"/>
        </pc:sldMkLst>
        <pc:spChg chg="mod">
          <ac:chgData name="Anirban Banerjee (IN92657)" userId="b82f5010-943b-4dbb-9251-0075e403d9fa" providerId="ADAL" clId="{DA72F9B2-C87B-41E6-84EF-245FC2ADC638}" dt="2024-09-18T12:27:12.663" v="1378" actId="20577"/>
          <ac:spMkLst>
            <pc:docMk/>
            <pc:sldMk cId="2712101251" sldId="299"/>
            <ac:spMk id="2" creationId="{75031FE9-9059-4FE8-B4AC-9771F23A1B89}"/>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Sp delSp modSp add mod">
        <pc:chgData name="Anirban Banerjee (IN92657)" userId="b82f5010-943b-4dbb-9251-0075e403d9fa" providerId="ADAL" clId="{DA72F9B2-C87B-41E6-84EF-245FC2ADC638}" dt="2024-09-18T12:43:59.854" v="2786" actId="478"/>
        <pc:sldMkLst>
          <pc:docMk/>
          <pc:sldMk cId="3637083660" sldId="302"/>
        </pc:sldMkLst>
        <pc:spChg chg="mod">
          <ac:chgData name="Anirban Banerjee (IN92657)" userId="b82f5010-943b-4dbb-9251-0075e403d9fa" providerId="ADAL" clId="{DA72F9B2-C87B-41E6-84EF-245FC2ADC638}" dt="2024-09-18T12:27:26.089" v="1392" actId="2057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8T12:34:39.093" v="2061" actId="255"/>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mod">
        <pc:chgData name="Anirban Banerjee (IN92657)" userId="b82f5010-943b-4dbb-9251-0075e403d9fa" providerId="ADAL" clId="{DA72F9B2-C87B-41E6-84EF-245FC2ADC638}" dt="2024-09-18T12:44:05.768" v="2789" actId="478"/>
        <pc:sldMkLst>
          <pc:docMk/>
          <pc:sldMk cId="2516776324" sldId="303"/>
        </pc:sldMkLst>
        <pc:spChg chg="mod">
          <ac:chgData name="Anirban Banerjee (IN92657)" userId="b82f5010-943b-4dbb-9251-0075e403d9fa" providerId="ADAL" clId="{DA72F9B2-C87B-41E6-84EF-245FC2ADC638}" dt="2024-09-18T12:34:46.688" v="2062" actId="313"/>
          <ac:spMkLst>
            <pc:docMk/>
            <pc:sldMk cId="2516776324" sldId="303"/>
            <ac:spMk id="2" creationId="{75031FE9-9059-4FE8-B4AC-9771F23A1B89}"/>
          </ac:spMkLst>
        </pc:spChg>
        <pc:spChg chg="mod">
          <ac:chgData name="Anirban Banerjee (IN92657)" userId="b82f5010-943b-4dbb-9251-0075e403d9fa" providerId="ADAL" clId="{DA72F9B2-C87B-41E6-84EF-245FC2ADC638}" dt="2024-09-18T12:42:02.730" v="2738" actId="404"/>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5.xml"/><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dirty="0"/>
              <a:t>Team – </a:t>
            </a:r>
            <a:r>
              <a:rPr lang="en-US" b="1" i="0" dirty="0" err="1">
                <a:effectLst/>
                <a:latin typeface="IBM Plex Sans" panose="020B0503050203000203" pitchFamily="34" charset="0"/>
              </a:rPr>
              <a:t>TechMaverick</a:t>
            </a:r>
            <a:br>
              <a:rPr lang="en-US" i="0" dirty="0">
                <a:effectLst/>
                <a:latin typeface="IBM Plex Sans" panose="020B0503050203000203" pitchFamily="34" charset="0"/>
              </a:rPr>
            </a:br>
            <a:r>
              <a:rPr lang="en-US" dirty="0"/>
              <a:t>Anirban Banerjee</a:t>
            </a:r>
            <a:br>
              <a:rPr lang="en-US" dirty="0"/>
            </a:br>
            <a:r>
              <a:rPr lang="en-US" dirty="0"/>
              <a:t>Ajoy </a:t>
            </a:r>
            <a:r>
              <a:rPr lang="en-US" dirty="0" err="1"/>
              <a:t>kumar</a:t>
            </a:r>
            <a:r>
              <a:rPr lang="en-US" dirty="0"/>
              <a:t> Daga</a:t>
            </a: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effectLst/>
                <a:latin typeface="IBM Plex Sans" panose="020B0503050203000203" pitchFamily="34" charset="0"/>
              </a:rPr>
              <a:t>IBM </a:t>
            </a:r>
            <a:r>
              <a:rPr lang="en-US" sz="2400" b="1" i="0" dirty="0" err="1">
                <a:effectLst/>
                <a:latin typeface="IBM Plex Sans" panose="020B0503050203000203" pitchFamily="34" charset="0"/>
              </a:rPr>
              <a:t>TechXchange</a:t>
            </a:r>
            <a:r>
              <a:rPr lang="en-US" sz="2400" b="1" i="0" dirty="0">
                <a:effectLst/>
                <a:latin typeface="IBM Plex Sans" panose="020B0503050203000203" pitchFamily="34" charset="0"/>
              </a:rPr>
              <a:t> Pre-Conference </a:t>
            </a:r>
            <a:r>
              <a:rPr lang="en-US" sz="2400" b="1" dirty="0" err="1">
                <a:latin typeface="IBM Plex Sans" panose="020B0503050203000203" pitchFamily="34" charset="0"/>
              </a:rPr>
              <a:t>W</a:t>
            </a:r>
            <a:r>
              <a:rPr lang="en-US" sz="2400" b="1" i="0" dirty="0" err="1">
                <a:effectLst/>
                <a:latin typeface="IBM Plex Sans" panose="020B0503050203000203" pitchFamily="34" charset="0"/>
              </a:rPr>
              <a:t>atsonx</a:t>
            </a:r>
            <a:r>
              <a:rPr lang="en-US" sz="2400" b="1" i="0" dirty="0">
                <a:effectLst/>
                <a:latin typeface="IBM Plex Sans" panose="020B0503050203000203" pitchFamily="34" charset="0"/>
              </a:rPr>
              <a:t> Hackathon - Submission</a:t>
            </a:r>
            <a:r>
              <a:rPr lang="en-US" sz="2400" dirty="0"/>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6413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800" b="1" dirty="0">
                <a:solidFill>
                  <a:schemeClr val="tx2"/>
                </a:solidFill>
                <a:latin typeface="+mj-lt"/>
              </a:rPr>
              <a:t>Improved Productivity &amp; Efficiency:</a:t>
            </a:r>
          </a:p>
          <a:p>
            <a:pPr lvl="1"/>
            <a:r>
              <a:rPr lang="en-US" sz="3800" dirty="0">
                <a:solidFill>
                  <a:schemeClr val="tx2"/>
                </a:solidFill>
                <a:latin typeface="+mj-lt"/>
              </a:rPr>
              <a:t>Call summary analysis can enhance both call center productivity and overall efficiency.</a:t>
            </a:r>
          </a:p>
          <a:p>
            <a:pPr algn="l"/>
            <a:r>
              <a:rPr lang="en-US" sz="3800" b="1" dirty="0">
                <a:solidFill>
                  <a:schemeClr val="tx2"/>
                </a:solidFill>
                <a:latin typeface="+mj-lt"/>
              </a:rPr>
              <a:t>Performance-Based Compensation:</a:t>
            </a:r>
          </a:p>
          <a:p>
            <a:pPr lvl="1"/>
            <a:r>
              <a:rPr lang="en-US" sz="3800" dirty="0">
                <a:solidFill>
                  <a:schemeClr val="tx2"/>
                </a:solidFill>
                <a:latin typeface="+mj-lt"/>
              </a:rPr>
              <a:t>Streamlined operations could lead to improved pay structures based on performance and growth metrics.</a:t>
            </a:r>
          </a:p>
          <a:p>
            <a:pPr algn="l"/>
            <a:r>
              <a:rPr lang="en-US" sz="3800" b="1" dirty="0">
                <a:solidFill>
                  <a:schemeClr val="tx2"/>
                </a:solidFill>
                <a:latin typeface="+mj-lt"/>
              </a:rPr>
              <a:t>Real-Time Implementation:</a:t>
            </a:r>
          </a:p>
          <a:p>
            <a:pPr lvl="1"/>
            <a:r>
              <a:rPr lang="en-US" sz="3800" dirty="0">
                <a:solidFill>
                  <a:schemeClr val="tx2"/>
                </a:solidFill>
                <a:latin typeface="+mj-lt"/>
              </a:rPr>
              <a:t>The entire process can be deployed in real time by integrating with an event hub, pipeline orchestration layer, and data transformation layer.</a:t>
            </a:r>
          </a:p>
          <a:p>
            <a:pPr algn="l"/>
            <a:r>
              <a:rPr lang="en-US" sz="3800" b="1" dirty="0">
                <a:solidFill>
                  <a:schemeClr val="tx2"/>
                </a:solidFill>
                <a:latin typeface="+mj-lt"/>
              </a:rPr>
              <a:t>Cloud Integration Flexibility:</a:t>
            </a:r>
          </a:p>
          <a:p>
            <a:pPr lvl="1"/>
            <a:r>
              <a:rPr lang="en-US" sz="3800" dirty="0">
                <a:solidFill>
                  <a:schemeClr val="tx2"/>
                </a:solidFill>
                <a:latin typeface="+mj-lt"/>
              </a:rPr>
              <a:t>The solution can seamlessly integrate with cloud platforms such as AWS, Azure, and GCP, ensuring scalability and flexibility.</a:t>
            </a:r>
            <a:endParaRPr lang="en-US" sz="3800" dirty="0">
              <a:solidFill>
                <a:srgbClr val="CCCCCC"/>
              </a:solidFill>
              <a:latin typeface="+mj-lt"/>
            </a:endParaRPr>
          </a:p>
          <a:p>
            <a:pPr algn="l"/>
            <a:endParaRPr lang="en-US" sz="2000" dirty="0"/>
          </a:p>
        </p:txBody>
      </p:sp>
    </p:spTree>
    <p:extLst>
      <p:ext uri="{BB962C8B-B14F-4D97-AF65-F5344CB8AC3E}">
        <p14:creationId xmlns:p14="http://schemas.microsoft.com/office/powerpoint/2010/main" val="363708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marL="514350" indent="-514350" algn="l">
              <a:buAutoNum type="arabicPeriod"/>
            </a:pPr>
            <a:r>
              <a:rPr lang="en-US" sz="2400" dirty="0">
                <a:solidFill>
                  <a:schemeClr val="tx1"/>
                </a:solidFill>
                <a:latin typeface="Consolas" panose="020B0609020204030204" pitchFamily="49" charset="0"/>
              </a:rPr>
              <a:t>For certain cases the IBM </a:t>
            </a:r>
            <a:r>
              <a:rPr lang="en-US" sz="2400" dirty="0" err="1">
                <a:solidFill>
                  <a:schemeClr val="tx1"/>
                </a:solidFill>
                <a:latin typeface="Consolas" panose="020B0609020204030204" pitchFamily="49" charset="0"/>
              </a:rPr>
              <a:t>Granaite</a:t>
            </a:r>
            <a:r>
              <a:rPr lang="en-US" sz="2400" dirty="0">
                <a:solidFill>
                  <a:schemeClr val="tx1"/>
                </a:solidFill>
                <a:latin typeface="Consolas" panose="020B0609020204030204" pitchFamily="49" charset="0"/>
              </a:rPr>
              <a:t> model’s was given incorrect/no response while using sentiment analysis Compared to Llama model. </a:t>
            </a:r>
          </a:p>
          <a:p>
            <a:pPr marL="514350" indent="-514350" algn="l">
              <a:buAutoNum type="arabicPeriod"/>
            </a:pPr>
            <a:r>
              <a:rPr lang="en-US" sz="2400" dirty="0">
                <a:solidFill>
                  <a:schemeClr val="tx1"/>
                </a:solidFill>
                <a:latin typeface="Consolas" panose="020B0609020204030204" pitchFamily="49" charset="0"/>
              </a:rPr>
              <a:t>Even though prompts are well written </a:t>
            </a:r>
            <a:r>
              <a:rPr lang="en-US" sz="2400" dirty="0" err="1">
                <a:solidFill>
                  <a:schemeClr val="tx1"/>
                </a:solidFill>
                <a:latin typeface="Consolas" panose="020B0609020204030204" pitchFamily="49" charset="0"/>
              </a:rPr>
              <a:t>Granaite</a:t>
            </a:r>
            <a:r>
              <a:rPr lang="en-US" sz="2400" dirty="0">
                <a:solidFill>
                  <a:schemeClr val="tx1"/>
                </a:solidFill>
                <a:latin typeface="Consolas" panose="020B0609020204030204" pitchFamily="49" charset="0"/>
              </a:rPr>
              <a:t> model provides redundant information while comparing with Llama or Open AI, GPT models. </a:t>
            </a: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51677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09679" y="2252607"/>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0628"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85057" y="2924175"/>
            <a:ext cx="6338800" cy="2627539"/>
          </a:xfrm>
        </p:spPr>
        <p:txBody>
          <a:bodyPr>
            <a:normAutofit/>
          </a:bodyPr>
          <a:lstStyle/>
          <a:p>
            <a:r>
              <a:rPr lang="en-US" sz="2800" b="1" dirty="0">
                <a:solidFill>
                  <a:schemeClr val="tx2"/>
                </a:solidFill>
              </a:rPr>
              <a:t>Team - </a:t>
            </a:r>
            <a:r>
              <a:rPr lang="en-US" sz="2400" b="1" i="0" dirty="0" err="1">
                <a:solidFill>
                  <a:schemeClr val="tx2"/>
                </a:solidFill>
                <a:effectLst/>
                <a:latin typeface="IBM Plex Sans" panose="020B0503050203000203" pitchFamily="34" charset="0"/>
              </a:rPr>
              <a:t>TechMaverick</a:t>
            </a:r>
            <a:endParaRPr lang="en-US" sz="2800" b="1" dirty="0">
              <a:solidFill>
                <a:schemeClr val="tx2"/>
              </a:solidFill>
            </a:endParaRPr>
          </a:p>
          <a:p>
            <a:r>
              <a:rPr lang="en-US" sz="1800" b="1" dirty="0">
                <a:solidFill>
                  <a:schemeClr val="tx2"/>
                </a:solidFill>
              </a:rPr>
              <a:t>Anirban Banerjee</a:t>
            </a:r>
          </a:p>
          <a:p>
            <a:r>
              <a:rPr lang="en-US" dirty="0"/>
              <a:t>16+ years of experience. Works as Architect and data engineer. </a:t>
            </a:r>
          </a:p>
          <a:p>
            <a:br>
              <a:rPr lang="en-US" b="1" dirty="0">
                <a:solidFill>
                  <a:schemeClr val="tx2"/>
                </a:solidFill>
              </a:rPr>
            </a:br>
            <a:r>
              <a:rPr lang="en-US" sz="1800" b="1" dirty="0">
                <a:solidFill>
                  <a:schemeClr val="tx2"/>
                </a:solidFill>
              </a:rPr>
              <a:t>Ajoy Kumar Daga</a:t>
            </a:r>
          </a:p>
          <a:p>
            <a:r>
              <a:rPr lang="en-US" dirty="0"/>
              <a:t>14+ years of experience as Data engineer, Data architecture and BI Consultant.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t>Use case - A Journey to Enhanced Customer Experience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fontScale="92500"/>
          </a:bodyPr>
          <a:lstStyle/>
          <a:p>
            <a:pPr algn="l"/>
            <a:r>
              <a:rPr lang="en-US" sz="3000" b="1" dirty="0">
                <a:solidFill>
                  <a:schemeClr val="tx2"/>
                </a:solidFill>
              </a:rPr>
              <a:t>Background</a:t>
            </a:r>
            <a:br>
              <a:rPr lang="en-US" dirty="0"/>
            </a:br>
            <a:br>
              <a:rPr lang="en-US" dirty="0"/>
            </a:br>
            <a:r>
              <a:rPr lang="en-US" sz="2800" dirty="0"/>
              <a:t>An e-commerce platform specializing in electronics faces a challenge with its call center data. Each day, the center handles a high volume of customer interactions, generating extensive data files of feedback and complaints.</a:t>
            </a:r>
            <a:br>
              <a:rPr lang="en-US" sz="2800" dirty="0"/>
            </a:br>
            <a:br>
              <a:rPr lang="en-US" sz="2800" dirty="0"/>
            </a:br>
            <a:r>
              <a:rPr lang="en-US" sz="2800" dirty="0"/>
              <a:t>However, this wealth of data remains underutilized, with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r>
              <a:rPr lang="en-US" sz="4400" dirty="0"/>
              <a:t>.</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t>Use case - A Journey to Enhanced Customer Experience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fontScale="92500" lnSpcReduction="20000"/>
          </a:bodyPr>
          <a:lstStyle/>
          <a:p>
            <a:pPr algn="l"/>
            <a:r>
              <a:rPr lang="en-US" sz="4000" b="1" dirty="0">
                <a:solidFill>
                  <a:schemeClr val="tx2"/>
                </a:solidFill>
              </a:rPr>
              <a:t>Challenge</a:t>
            </a:r>
          </a:p>
          <a:p>
            <a:pPr algn="l">
              <a:buFont typeface="Arial" panose="020B0604020202020204" pitchFamily="34" charset="0"/>
              <a:buChar char="•"/>
            </a:pPr>
            <a:r>
              <a:rPr lang="en-US" sz="4000" b="1" dirty="0"/>
              <a:t>Real Time Data analysis – </a:t>
            </a:r>
            <a:r>
              <a:rPr lang="en-US" sz="4000" dirty="0"/>
              <a:t>Analyze the call recording at real time basic</a:t>
            </a:r>
          </a:p>
          <a:p>
            <a:pPr algn="l">
              <a:buFont typeface="Arial" panose="020B0604020202020204" pitchFamily="34" charset="0"/>
              <a:buChar char="•"/>
            </a:pPr>
            <a:r>
              <a:rPr lang="en-US" sz="4000" b="1" dirty="0"/>
              <a:t>Sentiment Analysis:</a:t>
            </a:r>
            <a:r>
              <a:rPr lang="en-US" sz="4000" dirty="0"/>
              <a:t> Accurately determining sentiment from call conversation.</a:t>
            </a:r>
          </a:p>
          <a:p>
            <a:pPr algn="l">
              <a:buFont typeface="Arial" panose="020B0604020202020204" pitchFamily="34" charset="0"/>
              <a:buChar char="•"/>
            </a:pPr>
            <a:r>
              <a:rPr lang="en-US" sz="4000" b="1" dirty="0"/>
              <a:t>Call Summarization</a:t>
            </a:r>
            <a:r>
              <a:rPr lang="en-US" sz="4000" dirty="0"/>
              <a:t>: Call summarization for further analysis.</a:t>
            </a:r>
          </a:p>
          <a:p>
            <a:pPr algn="l">
              <a:buFont typeface="Arial" panose="020B0604020202020204" pitchFamily="34" charset="0"/>
              <a:buChar char="•"/>
            </a:pPr>
            <a:r>
              <a:rPr lang="en-US" sz="4000" b="1" dirty="0"/>
              <a:t>Regional Insights:</a:t>
            </a:r>
            <a:r>
              <a:rPr lang="en-US" sz="4000" dirty="0"/>
              <a:t> 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Use case - A Journey to Enhanced Customer Experience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b="1" dirty="0">
                <a:solidFill>
                  <a:schemeClr val="tx2"/>
                </a:solidFill>
              </a:rPr>
              <a:t>Solution Stack</a:t>
            </a:r>
          </a:p>
          <a:p>
            <a:pPr algn="l"/>
            <a:r>
              <a:rPr lang="en-US" sz="3600" dirty="0"/>
              <a:t>Integrate IBM Watson for sentiment, call summarization to address the challenges.</a:t>
            </a:r>
            <a:endParaRPr lang="en-US" sz="28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2"/>
                </a:solidFill>
                <a:latin typeface="+mj-lt"/>
              </a:rPr>
              <a:t>Datasets</a:t>
            </a:r>
            <a:endParaRPr lang="en-US" sz="2600" dirty="0">
              <a:solidFill>
                <a:schemeClr val="tx2"/>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latin typeface="+mj-lt"/>
              </a:rPr>
            </a:br>
            <a:br>
              <a:rPr lang="en-US" sz="2800" dirty="0">
                <a:latin typeface="+mj-lt"/>
              </a:rPr>
            </a:br>
            <a:r>
              <a:rPr lang="en-US" sz="2800" dirty="0">
                <a:solidFill>
                  <a:schemeClr val="tx2"/>
                </a:solidFill>
                <a:latin typeface="+mj-lt"/>
              </a:rPr>
              <a:t>Model used</a:t>
            </a:r>
            <a:br>
              <a:rPr lang="en-US" sz="2800" dirty="0">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a:t>
            </a:r>
          </a:p>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71210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28747112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83</TotalTime>
  <Words>483</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IBM Plex Sans</vt:lpstr>
      <vt:lpstr>Tenorite</vt:lpstr>
      <vt:lpstr>Monoline</vt:lpstr>
      <vt:lpstr>PowerPoint Presentation</vt:lpstr>
      <vt:lpstr>ABOUT US</vt:lpstr>
      <vt:lpstr>Use case - A Journey to Enhanced Customer Experience</vt:lpstr>
      <vt:lpstr>Use case - A Journey to Enhanced Customer Experience</vt:lpstr>
      <vt:lpstr>Use case - A Journey to Enhanced Customer Experience</vt:lpstr>
      <vt:lpstr>Tech Artifacts</vt:lpstr>
      <vt:lpstr>`Solution Architecture</vt:lpstr>
      <vt:lpstr>walkthrough</vt:lpstr>
      <vt:lpstr>walkthrough</vt:lpstr>
      <vt:lpstr>walkthrough</vt:lpstr>
      <vt:lpstr>WAY Forward</vt:lpstr>
      <vt:lpstr>Challenges</vt:lpstr>
      <vt:lpstr>MEET THE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2024-09-18T12:44:20Z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