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EA43AC-E412-4F82-8AEB-F96CF465DA84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06739D-1654-4B51-879E-EA8933EEB328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dirty="0"/>
              <a:t/>
            </a:r>
            <a:br>
              <a:rPr lang="th-TH" dirty="0"/>
            </a:br>
            <a:r>
              <a:rPr lang="th-TH" dirty="0"/>
              <a:t> </a:t>
            </a:r>
            <a:r>
              <a:rPr lang="th-TH" sz="4800" b="1" dirty="0"/>
              <a:t>ระบบตรวจจับการสวมใส่หมวกนิรภัยของผู้ขับขี่รถจักรยานยนต์บนท้องถนนแบบ</a:t>
            </a:r>
            <a:r>
              <a:rPr lang="th-TH" sz="4800" b="1" dirty="0" smtClean="0"/>
              <a:t>ทันที</a:t>
            </a:r>
            <a:endParaRPr lang="th-TH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3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	1.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ขั้นตอนการตรวจจับวัตถุเคลื่อนไหว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Motion Detection)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สาหรับการ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ทำงาน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ของโปรแกรมในส่วนนี้รับข้อมูล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นำเข้า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ระบบที่เป็นไฟล์วีดีโอ ซึ่งจะทาการดึงกรอบภาพออกมาพิจารณาทีละกรอบภาพ 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5684"/>
            <a:ext cx="775333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40353" y="530120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/>
              <a:t>กระบวนการตรวจจับวัตถุเคลื่อนไหว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1508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88" y="2444978"/>
            <a:ext cx="4864292" cy="364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9902" y="6093296"/>
            <a:ext cx="3626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/>
              <a:t>ภาพนาเข้าที่ถูกเปลี่ยนให้อยู่ในระดับสีเทา</a:t>
            </a:r>
            <a:endParaRPr lang="th-TH" sz="2400" dirty="0"/>
          </a:p>
        </p:txBody>
      </p:sp>
      <p:sp>
        <p:nvSpPr>
          <p:cNvPr id="6" name="Rectangle 5"/>
          <p:cNvSpPr/>
          <p:nvPr/>
        </p:nvSpPr>
        <p:spPr>
          <a:xfrm>
            <a:off x="603902" y="1268760"/>
            <a:ext cx="7784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	สำหรับการทางานในขั้นตอนนี้ ข้อมูลนำเข้าจะพิจารณาภาพทีละกรอบภาพของไฟล์วีดีโอ โดยจะมีการกำหนดภาพพื้นหลังไว้ล่วงหน้าเพื่อใช้ในขั้นตอนการลบพื้นหลัง ซึ่งในขั้นตอนนี้จะนำภาพเข้ามาลบกับภาพพื้นหลัง ผลลัพธ์ที่ได้คือวัตถุที่ไม่ใช่พื้นหลังจะปรากฎออกมา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44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576048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602128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ผลลัพธ์ที่ได้จากขั้นตอน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Background subtraction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2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	2.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ขั้นตอนการ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จำแนก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ประเภทวัตถุ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Object Classification)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ในขั้นตอนนี้ข้อมูล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นำเข้า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 ภาพขาว-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ดำซึ่ง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บริเวณวัตถุเป็นสีขาวและพื้นหลังเป็นสี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โปรแกรมจะ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แยกประเภทวัตถุโดยตรวจสอบจากขนาด โดยการ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นำค่า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ความกว้างและความสูงของวัตถุที่ได้มาจากขั้นตอนก่อนหน้ามาเข้าสมการเพื่อ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คำนวน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หาขนาดของวัตถุในความเป็นจริง จากนั้น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นำค่าที่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ได้ไปตรวจสอบว่าวัตถุที่มีขนาดดังกล่าวน่าจะเป็นวัถตุประเภทไหน ซึ่งโปรแกรมที่เราพัฒนาต้องการตรวจจับหมวกนิรภัย ดังนั้นเราจึง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แยกจักรยานยนต์ออกจากวัตถุ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อื่นๆ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/>
              <a:t>	เนื่องจาก</a:t>
            </a:r>
            <a:r>
              <a:rPr lang="th-TH" dirty="0"/>
              <a:t>ขั้นตอนการระบุ</a:t>
            </a:r>
            <a:r>
              <a:rPr lang="th-TH" dirty="0" smtClean="0"/>
              <a:t>ตำแหน่ง</a:t>
            </a:r>
            <a:r>
              <a:rPr lang="th-TH" dirty="0"/>
              <a:t>และการ</a:t>
            </a:r>
            <a:r>
              <a:rPr lang="th-TH" dirty="0" smtClean="0"/>
              <a:t>จำแนก</a:t>
            </a:r>
            <a:r>
              <a:rPr lang="th-TH" dirty="0"/>
              <a:t>วัตถุบางครั้งอาจเก็บ</a:t>
            </a:r>
            <a:r>
              <a:rPr lang="th-TH" dirty="0" smtClean="0"/>
              <a:t>ตำแหน่ง</a:t>
            </a:r>
            <a:r>
              <a:rPr lang="th-TH" dirty="0"/>
              <a:t>ของสิ่งรบกวนที่มีขนาดเท่ารถจักรยานยนต์เข้ามาด้วย ดังนั้นเราจึงทาการตรวจสอบอีกครั้งโดยใช้การนับ</a:t>
            </a:r>
            <a:r>
              <a:rPr lang="th-TH" dirty="0" smtClean="0"/>
              <a:t>จำนวน</a:t>
            </a:r>
            <a:r>
              <a:rPr lang="th-TH" dirty="0"/>
              <a:t>จุดภาพเทียบกับพื้นที่</a:t>
            </a:r>
            <a:r>
              <a:rPr lang="th-TH" dirty="0" smtClean="0"/>
              <a:t>เพื่อกำจัด</a:t>
            </a:r>
            <a:r>
              <a:rPr lang="th-TH" dirty="0"/>
              <a:t>สิ่งรบกวนออกไป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76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3.ขั้น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ตอนการตรวจ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จับหมวกนิรภัย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Helmet Detection) </a:t>
            </a:r>
            <a:endParaRPr lang="en-US" b="1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/>
              <a:t>	สำหรับ</a:t>
            </a:r>
            <a:r>
              <a:rPr lang="th-TH" dirty="0"/>
              <a:t>ขั้นตอนนี้ข้อมูล</a:t>
            </a:r>
            <a:r>
              <a:rPr lang="th-TH" dirty="0" smtClean="0"/>
              <a:t>นำเข้า</a:t>
            </a:r>
            <a:r>
              <a:rPr lang="th-TH" dirty="0"/>
              <a:t>คือ ภาพของวัตถุที่คาดว่าเป็นรถจักรยานยนต์ </a:t>
            </a:r>
            <a:endParaRPr lang="th-TH" dirty="0" smtClean="0"/>
          </a:p>
          <a:p>
            <a:pPr marL="0" indent="0"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127461"/>
            <a:ext cx="2353247" cy="405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81544" y="6186412"/>
            <a:ext cx="2946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/>
              <a:t>กระบวนการตรวจจับหมวกนิรภัย </a:t>
            </a:r>
          </a:p>
        </p:txBody>
      </p:sp>
    </p:spTree>
    <p:extLst>
      <p:ext uri="{BB962C8B-B14F-4D97-AF65-F5344CB8AC3E}">
        <p14:creationId xmlns:p14="http://schemas.microsoft.com/office/powerpoint/2010/main" val="31494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การตรวจสอบสี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Color Checking) </a:t>
            </a:r>
            <a:endParaRPr lang="th-TH" b="1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	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จะทำการ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ตรวจสอบค่าเฉดสี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Hue),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ค่าความอิ่มสี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Saturation)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ค่าความสว่าง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Brightness)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ของจุดภาพบริเวณหมวกนิรภัยโดย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กำหนด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ช่วงของสีที่ระบุว่าเป็นหมวกนิรภัยไว้ หากเป็นไปตามที่กาหนดโปรแกรมจะ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บันทึกว่าผู้ขับขี่รถจักรยานยนต์คันนี้สวมหมวกนิรภัย แต่หากไม่เป็นไปตามที่กาหนดโปรแกรมจะส่งข้อมูลไปยังขั้นตอนของการตรวจจับผิวหนัง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Skin Detection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การตรวจจับผิวหนัง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Skin Detection) </a:t>
            </a:r>
          </a:p>
          <a:p>
            <a:pPr marL="0" indent="0">
              <a:buNone/>
            </a:pPr>
            <a:r>
              <a:rPr lang="th-TH" dirty="0" smtClean="0"/>
              <a:t>	ใน</a:t>
            </a:r>
            <a:r>
              <a:rPr lang="th-TH" dirty="0"/>
              <a:t>ขั้นตอนนี้จะ</a:t>
            </a:r>
            <a:r>
              <a:rPr lang="th-TH" dirty="0" smtClean="0"/>
              <a:t>ทำการ</a:t>
            </a:r>
            <a:r>
              <a:rPr lang="th-TH" dirty="0"/>
              <a:t>ตรวจสอบบริเวณใบหน้าของผู้ขับขี่ว่าปรากฎผิวหนังหรือไม่ ซึ่งค่าที่ใช้ในการตรวจสอบคือ ค่าความเข้มสี ถ้าหากตรวจสอบไม่พบค่าความเข้มสีในช่วงที่</a:t>
            </a:r>
            <a:r>
              <a:rPr lang="th-TH" dirty="0" smtClean="0"/>
              <a:t>กำหนด</a:t>
            </a:r>
            <a:r>
              <a:rPr lang="th-TH" dirty="0"/>
              <a:t>หรือมี</a:t>
            </a:r>
            <a:r>
              <a:rPr lang="th-TH" dirty="0" smtClean="0"/>
              <a:t>จำนวน</a:t>
            </a:r>
            <a:r>
              <a:rPr lang="th-TH" dirty="0"/>
              <a:t>น้อย </a:t>
            </a:r>
            <a:r>
              <a:rPr lang="th-TH" dirty="0" smtClean="0"/>
              <a:t>จะทำการ</a:t>
            </a:r>
            <a:r>
              <a:rPr lang="th-TH" dirty="0"/>
              <a:t>บันทึกว่าผู้ขับขี่รถจักรยานยนต์คันนี้สวมหมวกนิรภัย แต่หากมี</a:t>
            </a:r>
            <a:r>
              <a:rPr lang="th-TH" dirty="0" smtClean="0"/>
              <a:t>จำนวน</a:t>
            </a:r>
            <a:r>
              <a:rPr lang="th-TH" dirty="0"/>
              <a:t>มากโปรแกรมจะส่งข้อมูลไปยังขั้นตอนของการตรวจสอบเส้นขอบ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5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โปรแกรม 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ต่อ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การตรวจสอบเส้นขอบ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Edge Checking) </a:t>
            </a:r>
            <a:endParaRPr lang="th-TH" b="1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ใน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ขั้นตอนนี้เรา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นำภาพ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ของผู้ขับขี่รถจักรยานยนต์มาตรวจจับเส้นขอบ จากนั้น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นับ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จำนวน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จุดสีที่เป็นสีขาว หากมี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จำนวน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มากแสดงว่าเส้นขอบมีความซับซ้อนซึ่งจากการทดลองพบว่าเส้นขอบของผู้สวมหมวกนิรภัยจะมีความซับซ้อนมากกว่าผู้ที่ไม่สวมหมวกนิรภัย ดังนั้นโปรแกรมจะสามารถ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บันทึกว่า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ผู้ขับขี่รถจักรยานยนต์คันนี้สวมหมวกนิรภัย หากพบว่าเส้นขอบไม่มีความซับซ้อนโปรแกรมจะ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ทันทึกว่าผู้ขับขี่รถจักรยานยนต์คันนี้ไม่ได้สวมหมวกนิรภัย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13239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79712" y="5509414"/>
            <a:ext cx="597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 smtClean="0"/>
              <a:t>ตัวอย่างของหมวกนิรภัยที่ถูกตรวจจับในขั้นตอนการตรวจสอบเส้นขอบ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0004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ที่เกี่ยวข้อง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1.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 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แปลงภาพ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Image Transformation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th-TH" b="1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b="1" dirty="0" smtClean="0"/>
              <a:t>	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1.1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แปลงภาพสีให้เป็นภาพระดับสีเทา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การแปลงภาพสีให้เป็นภาพระดับสีเทา เป็นการ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ทำเพื่อ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ทาให้การประมวลผลมีความรวดเร็วและง่ายขึ้น จึงมีการเปลี่ยนภาพสีให้อยู่ในรูปของภาพระดับสีเทา ที่มีค่าอยู่ในช่วง 0 ถึง 255 โดยหลักการแปลงค่าในแต่ละจุดภาพของภาพสี ให้เป็นค่าในแต่ละจุดภาพของภาพระดับสีเทา ทาได้โดยการดึงค่าของสีแดง 29.89% สีเขียว 58.70% สี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น้ำเงิน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11.40% รวมเป็น 100% ตัวอย่างเช่น ถ้ามีจุดสีเหลืองที่มีค่าในแกนสีแดงเป็น 250 ค่าในแกนสีเขียวเป็น 240 และค่าในแกนสี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น้ำเงิน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 20 ซึ่งวิธีแปลงให้เป็นสีเทาจะนาค่าสีแดงมา 29.89% ซึ่งสามารถเทียบบัญญัติไตรยางศ์ได้ว่า “ถ้าค่าสีแดงเป็น 100 ให้ดึงมา 29.89 แต่ถ้าค่าสีแดงเป็น 250 จะดึงมาเท่ากับ (250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29.89) / 100 "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นั่นคือ ถ้า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ทำทั้ง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3 แกน จะได้ว่า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ค่า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ของสีแดง จะเป็น ( 250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29.89) / 100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ซึ่งเท่ากับ 74.725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ค่าของสีเขียว จะเป็น ( 240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58.7) / 100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ซึ่งเท่ากับ 140.88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ค่าของสี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น้ำเงิน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จะเป็น ( 20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11.4) / 100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ซึ่งเท่ากับ 2.28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ในช่วง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0 ถึง 255 นั่นคือต้องแปลงค่า 217.885 ให้เป็น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จำนวน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เต็มที่ใกล้ที่สุด กล่าวคือ ให้มีระดับสีเทาเป็น 218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10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1.2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แปลงภาพระดับสีเทาให้เป็นภาพขาว-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ดำ (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ทำขีด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แบ่ง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กระบวนการ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ทำขีด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แบ่ง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ทำเพื่อที่จะ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ช่วยแยกบริเวณที่สนใจออกจากบริเวณที่เป็นพื้นหลัง และ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มีประโยชน์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อีกอย่าง คือ ช่วยลดเนื้อที่ในการเก็บข้อมูลภาพ กล่าวคือภาพระดับสีเทา จะใช้เนื้อที่ในการ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เก็บข้อมูล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ถึง 8 บิตหรือ 256 ระดับ แต่เมื่อสร้างเป็นภาพขาว-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ดำแล้ว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จะใช้พื้นที่ในการเก็บน้อยลงถึง 8 เท่า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นั่นคือ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แต่ละจุดภาพจะใช้เนื้อที่ในการเก็บข้อมูลแค่ 1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บิตกระบวนการ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การทาขีดแบ่ง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ทำได้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โดยการ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นำค่า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ของแต่ละจุดภาพไปเปรียบเทียบกับค่าคงที่ค่า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หนึ่งที่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เรียกว่า ค่าขีดแบ่ง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Threshold value)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หรือ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T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ซึ่งหากค่าของจุดภาพนี้มีค่าน้อยกว่า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T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กาหนด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ค่าใหม่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ให้กับจุดภาพนั้นเป็น 0 ซึ่งก็คือ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สีดำ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และถ้าหากค่าของจุดภาพนั้นมีค่ามากกว่า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T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ค่าใหม่ของจุดภาพ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นั้นจะ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ถูกกาหนดให้เป็น 1 ซึ่งก็คือ สีขาว สามารถเขียนให้อยู่ในรูปฟังก์ชันได้ดังนี้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61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โดย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g(x)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  คือ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ค่าของรูปภาพที่ได้จากการแปลงภาพให้มีค่าเพียง 1 หรือ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0</a:t>
            </a: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f(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)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 คือ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ค่าระดับสีเทาของจุดภาพที่พิกัด </a:t>
            </a: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T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      คือ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ค่าขีดแบ่ง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ดังนั้น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ค่า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T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จะเป็นตัวกาหนดว่า บริเวณใดที่เราสนใจให้เป็นสีขาว และบริเวณใดที่เราไม่สนใจเป็น สีดา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96" y="1844824"/>
            <a:ext cx="2495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ความสำคัญ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เนื่องจากรถจักรยานยนต์นั้นมี</a:t>
            </a:r>
            <a:r>
              <a:rPr lang="th-TH" dirty="0"/>
              <a:t>โอกาสที่จะเกิดอุบัติเหตุ</a:t>
            </a:r>
            <a:r>
              <a:rPr lang="th-TH" dirty="0" smtClean="0"/>
              <a:t>สูง </a:t>
            </a:r>
            <a:r>
              <a:rPr lang="th-TH" dirty="0"/>
              <a:t>และมีแนวโน้มการบาดเจ็บจากการชนมากกว่ายานพาหนะประเภทอื่น หมวกนิรภัยจึงเป็นเครื่องป้องกันอันตรายสาหรับผู้ขับขี่รถจักรยานยนต์ ซึ่งการสวมหมวกนิรภัยขณะขับขี่รถจักรยานยนต์จะช่วยลดการตายหรือการบาดเจ็บศีรษะรุนแรงลงได้ 30% และลดโอกาสบาดเจ็บรุนแรงในศีรษะได้ถึง 4 </a:t>
            </a:r>
            <a:r>
              <a:rPr lang="th-TH" dirty="0" smtClean="0"/>
              <a:t>เท่า</a:t>
            </a:r>
          </a:p>
          <a:p>
            <a:pPr marL="0" indent="0">
              <a:buNone/>
            </a:pPr>
            <a:r>
              <a:rPr lang="th-TH" dirty="0" smtClean="0"/>
              <a:t>	ซอฟต์แวร์</a:t>
            </a:r>
            <a:r>
              <a:rPr lang="th-TH" dirty="0"/>
              <a:t>นี้จะช่วยกา</a:t>
            </a:r>
            <a:r>
              <a:rPr lang="th-TH" dirty="0" smtClean="0"/>
              <a:t>รทำงาน</a:t>
            </a:r>
            <a:r>
              <a:rPr lang="th-TH" dirty="0"/>
              <a:t>ของ</a:t>
            </a:r>
            <a:r>
              <a:rPr lang="th-TH" dirty="0" smtClean="0"/>
              <a:t>ตำรวจ</a:t>
            </a:r>
            <a:r>
              <a:rPr lang="th-TH" dirty="0"/>
              <a:t>จราจรในการตรวจจับผู้ขับขี่ที่ไม่สวมหมวกนิรภัย เพราะบางครั้งการพิจารณาด้วยตาเปล่าอาจเกิดความผิดพลาดได้จากหลายสาเหตุ เช่น ความเมื่อยล้าหรือประสิทธิภาพด้านสายตา ดังนั้นการนาซอฟต์แวร์เข้ามาใช้ จะทาให้กา</a:t>
            </a:r>
            <a:r>
              <a:rPr lang="th-TH" dirty="0" smtClean="0"/>
              <a:t>รทำงาน</a:t>
            </a:r>
            <a:r>
              <a:rPr lang="th-TH" dirty="0"/>
              <a:t>มีประสิทธิภาพมากขึ้น และเมื่อมีการตรวจจับอย่างเข้มงวดผู้คนก็จะหันมาสวมใส่หมวกนิรภัยกันมากขึ้น ส่งผลให้อัตราการตายและการบาดเจ็บจากการขับขี่จักรยานยนต์ลดลงตามไปด้วย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499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2.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ประมวลผลภาพกับรูปร่างและโครงสร้างของ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ภาพ(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Morphological Image Processing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2.1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ขยายขนาดภาพ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Dilation)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การขยายขนาด เป็นการขยายขนาดของวัตถุในภาพ เพื่อจุดประสงค์บางประการ เช่น เพื่อปิดรูเล็กๆ ในวัตถุ หรือใช้เพื่อช่วยให้วัตถุ 2 วัตถุที่ไม่มีสมาชิกร่วมกันแต่อยู่ใกล้กัน สามารถเชื่อมต่อกันได้ เป็นต้น การขยายขนาดทาได้โดย วางตัวประกอบโครงสร้าง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Structure element)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ลงบนภาพ แล้วเลื่อนตัวประกอบโครงสร้าง มีขั้นตอน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ดังนี</a:t>
            </a: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   1.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ถ้าจุดศูนย์กลางของตัวประกอบโครงสร้างตรงกับค่า '0' ในภาพ ไม่ต้องดาเนินการใดๆ และให้เลื่อนตัวประกอบโครงสร้างไปยังจุดภาพถัดไป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     2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. ถ้าจุดศูนย์กลางของตัวประกอบโครงสร้างตรงกับค่า '1' ในภาพ ให้ดาเนินการด้วยตัวดาเนินการทางตรรกะหรือ (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Or)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ระหว่างภาพกับสมาชิกโครงสร้าง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916497"/>
            <a:ext cx="3972669" cy="16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2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496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2.1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กร่อนข้อมูลภาพ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Erosion)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กระบวนการกร่อนข้อมูลภาพ เป็นการดาเนินการเช่นเดียวกับการขยายขนาดภาพ แต่ให้ลักษณะตรงกันข้าม นั่นคือ การกร่อนจะลดขนาดของวัตถุให้เล็กลง แสดงดังรูป 2.11 ขั้นตอนการประมวลผลทาเช่นเดียวกับการขยายขนาดภาพ แต่ดาเนินการต่างกันดังนี้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   1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. ถ้าจุดศูนย์กลางของตัวประกอบโครงสร้างตรงกับค่า '0' ในภาพ ไม่ต้องดาเนินการใดๆ และให้เลื่อนตัวประกอบโครงสร้างไปยังจุดภาพถัดไป </a:t>
            </a: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     2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. ถ้าจุดศูนย์กลางของตัวประกอบโครงสร้างตรงกับค่า '1' ในภาพ ให้พิจารณาว่า ถ้ามีจุดภาพค่า '1' ในตัวประกอบโครงสร้างเลยออกจากวัตถุซึ่งมีค่า '1' ในภาพให้เปลี่ยนค่า '1' ณ ตาแหน่งที่เป็นจุดศูนย์กลางในภาพเป็นค่า '0'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653136"/>
            <a:ext cx="4103504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3.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ตัดแยกภาพ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Image Segmentation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marL="0" indent="0">
              <a:buNone/>
            </a:pP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	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3.1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หาขอบของวัตถุ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Edge Detection)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เป็นกระบวนการทางคณิตศาสตร์ที่หาขอบของวัตถุใดๆในภาพให้ชัดขึ้น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3099962"/>
            <a:ext cx="7439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49506" y="4149080"/>
            <a:ext cx="2518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/>
              <a:t>กระบวนการหาขอบของวัตถุ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1051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4.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การ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ปรับปรุงคุณภาพของภาพ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Image Enhancement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4.1 Sharpening 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filter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ตัวกรองคมชัด คือ ตัวกรองที่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ทำให้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ภาพคมชัดขึ้น มี 2 แบบ </a:t>
            </a: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	1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. ค่าอนุพันธ์อันดับที่ 1 สมการ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ฟังก์ชันหนึ่ง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มิติ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 f(x)</a:t>
            </a:r>
          </a:p>
          <a:p>
            <a:pPr marL="0" indent="0">
              <a:buNone/>
            </a:pPr>
            <a:endParaRPr lang="en-US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en-US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UPC" pitchFamily="34" charset="-34"/>
                <a:cs typeface="CordiaUPC" pitchFamily="34" charset="-34"/>
              </a:rPr>
              <a:t>		2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. ค่าอนุพันธ์อันดับที่ 2 สมการ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สำหรับ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ฟังก์ชันหนึ่ง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มิติ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f(x)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924944"/>
            <a:ext cx="2238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437112"/>
            <a:ext cx="3467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4.2 Image 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Subtraction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เป็นกระบวนการที่ใช้หาความแตกต่างของแต่ละจุดภาพในภาพสองภาพ โดยถ้า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ให้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f(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)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h(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ภาพที่ต้องการหาความแตกต่างแล้วจะสามารถเขียนเป็นสมการได้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ดังนี้</a:t>
            </a:r>
          </a:p>
          <a:p>
            <a:pPr marL="0" indent="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/>
              <a:t>	โดย</a:t>
            </a:r>
            <a:r>
              <a:rPr lang="th-TH" dirty="0"/>
              <a:t>กระบวนการนี้ จะ</a:t>
            </a:r>
            <a:r>
              <a:rPr lang="th-TH" dirty="0" smtClean="0"/>
              <a:t>ทำการคำนวณหา</a:t>
            </a:r>
            <a:r>
              <a:rPr lang="th-TH" dirty="0"/>
              <a:t>ผลต่างระหว่างทุกคู่ของแต่ละจุดภาพในภาพ นั่น หมายความว่า ภาพทั้งสองจะต้องมีขนาดเท่ากัน ประโยชน์ที่ได้จากการหาผลต่าง คือ จะได้ภาพที่แสดง ผลต่างของทั้งสองภาพ เช่น ในการตรวจจับการเคลื่อนไหวของรถจักรยานยนต์ในแต่ละ</a:t>
            </a:r>
            <a:r>
              <a:rPr lang="th-TH" dirty="0" smtClean="0"/>
              <a:t>ลำดับ</a:t>
            </a:r>
            <a:r>
              <a:rPr lang="th-TH" dirty="0"/>
              <a:t>ของภาพ การ ลบถูกใช้ เพื่อลบส่วนประกอบที่ไม่มีการเปลี่ยนแปลงออก คงเหลือไว้แต่ส่วนประกอบที่มีการเคลื่อนไหว</a:t>
            </a:r>
            <a:r>
              <a:rPr lang="th-TH" dirty="0" smtClean="0"/>
              <a:t>ในภาพ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7" y="2952750"/>
            <a:ext cx="2724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7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5.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โดเมน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เชิงพื้นที่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Spatial Domain</a:t>
            </a: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rdiaUPC" pitchFamily="34" charset="-34"/>
                <a:cs typeface="CordiaUPC" pitchFamily="34" charset="-34"/>
              </a:rPr>
              <a:t>	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โดเมนเชิงพื้นที่ หมายถึง ที่ตั้งอยู่หรือระนาบของ จุดภาพที่ประกอบขึ้น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เป็นภาพ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ซึ่งสามารถระบุ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ตำแหน่ง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ของจุดภาพในความหมายของระยะทางได้ กล่าวคือ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ในโดเมน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เชิงพื้นที่เราสามารถ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แทนภาพ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ด้วย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f(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เมื่อ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y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 ระยะทางในแนวแกนตั้งและแกนนอนวัดจากจุด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กำเนิด </a:t>
            </a:r>
          </a:p>
          <a:p>
            <a:pPr marL="0" indent="0">
              <a:buNone/>
            </a:pPr>
            <a:r>
              <a:rPr lang="en-US" b="1" dirty="0" smtClean="0">
                <a:latin typeface="CordiaUPC" pitchFamily="34" charset="-34"/>
                <a:cs typeface="CordiaUPC" pitchFamily="34" charset="-34"/>
              </a:rPr>
              <a:t>	5.1 </a:t>
            </a:r>
            <a:r>
              <a:rPr lang="th-TH" b="1" dirty="0" smtClean="0">
                <a:latin typeface="CordiaUPC" pitchFamily="34" charset="-34"/>
                <a:cs typeface="CordiaUPC" pitchFamily="34" charset="-34"/>
              </a:rPr>
              <a:t>ตัว</a:t>
            </a:r>
            <a:r>
              <a:rPr lang="th-TH" b="1" dirty="0">
                <a:latin typeface="CordiaUPC" pitchFamily="34" charset="-34"/>
                <a:cs typeface="CordiaUPC" pitchFamily="34" charset="-34"/>
              </a:rPr>
              <a:t>กรองเชิงพื้นที่ (</a:t>
            </a:r>
            <a:r>
              <a:rPr lang="en-US" b="1" dirty="0">
                <a:latin typeface="CordiaUPC" pitchFamily="34" charset="-34"/>
                <a:cs typeface="CordiaUPC" pitchFamily="34" charset="-34"/>
              </a:rPr>
              <a:t>Spatial filter)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กระบวนการกรองเชิงพื้นที่ คือ กระบวนการในการปรับแต่งค่าแต่ละจุดภาพในรูปภาพ โดยอาศัย ค่าจุดภาพของจุดที่อยู่ใกล้เคียงกับจุดที่จะปรับค่ามาคานวณ โดยจะพิจารณาเพื่อนบ้านกี่จุดนั้น ขึ้นอยู่กับ ขนาดและรูปร่างของตัวกรองที่ใช้ โดยปกตินิยมใช้ขนาด 3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x 3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คือ การพิจารณาเพื่อนบ้านทั้งหมด 8 จุด ตาแหน่งของจุดที่เป็นเพื่อนบ้านพิจารณาได้จากการนาตัวกรองเข้าไปวางทาบตรงกลางของจุ ดนั้น ค่าใหม่ที่ จุด 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ที่ได้สามารถคานวณได้จากสมการ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7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16288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ซึ่ง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ก็คือ ผลรวมของผลคูณของสัมประสิทธิ์ของตัวกรอง กับค่าของจุดที่อยู่ใต้ตัวกรองนั้นโดยตรง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สังเกต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ได้ว่าสัมประสิทธิ์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w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0,0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) จะ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ทับกันพอดี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กับ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f(</a:t>
            </a:r>
            <a:r>
              <a:rPr lang="en-US" dirty="0" err="1">
                <a:latin typeface="CordiaUPC" pitchFamily="34" charset="-34"/>
                <a:cs typeface="CordiaUPC" pitchFamily="34" charset="-34"/>
              </a:rPr>
              <a:t>x,y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นั่นคือ ตัวกรองถูกวางอยู่ตรงกลางที่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จุด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(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x,y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)</a:t>
            </a:r>
            <a:endParaRPr lang="en-US" dirty="0" smtClean="0">
              <a:latin typeface="CordiaUPC" pitchFamily="34" charset="-34"/>
              <a:cs typeface="CordiaUPC" pitchFamily="34" charset="-34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1" y="1484784"/>
            <a:ext cx="8568952" cy="53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1" y="2852936"/>
            <a:ext cx="2808312" cy="362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3337" y="638671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กลไกการกรองเชิงพื้นที่ โดยใช้ตัวกรอง ขนาด 3 </a:t>
            </a:r>
            <a:r>
              <a:rPr lang="en-US" sz="2400" dirty="0" smtClean="0">
                <a:latin typeface="CordiaUPC" pitchFamily="34" charset="-34"/>
                <a:cs typeface="CordiaUPC" pitchFamily="34" charset="-34"/>
              </a:rPr>
              <a:t>x 3</a:t>
            </a:r>
            <a:endParaRPr lang="th-TH" sz="2400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16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ทฤษฎี</a:t>
            </a:r>
            <a:r>
              <a:rPr lang="th-TH" b="1" dirty="0"/>
              <a:t>ที่</a:t>
            </a:r>
            <a:r>
              <a:rPr lang="th-TH" b="1" dirty="0" smtClean="0"/>
              <a:t>เกี่ยวข้อง (ต่อ)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โดยทั่วไปถ้าขนาดของตัวกรอง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เป็น </a:t>
            </a:r>
            <a:r>
              <a:rPr lang="en-US" dirty="0" err="1" smtClean="0">
                <a:latin typeface="CordiaUPC" pitchFamily="34" charset="-34"/>
                <a:cs typeface="CordiaUPC" pitchFamily="34" charset="-34"/>
              </a:rPr>
              <a:t>m×n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และขนาดของภาพที่จะ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กระทำเป็น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M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×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จะได้ สมการในการคานวณค่าใหม่ของแต่ละจุดภาพดังนี้ </a:t>
            </a: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โดย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ที่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a = (m-1)/2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และ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b 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=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(n-1</a:t>
            </a:r>
            <a:r>
              <a:rPr lang="en-US" dirty="0">
                <a:latin typeface="CordiaUPC" pitchFamily="34" charset="-34"/>
                <a:cs typeface="CordiaUPC" pitchFamily="34" charset="-34"/>
              </a:rPr>
              <a:t>)/2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และถ้าจะ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ทำการ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กรองเชิงพื้นที่กับทุกจุดในภาพสมการนี้จะต้อง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ให้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x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มีค่าเป็น 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0,1,2,3,..,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M-1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และ มีค่าเป็น 0,1,2,3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,..,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N-1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54548"/>
            <a:ext cx="38290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3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ผลการทดลอง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การ</a:t>
            </a:r>
            <a:r>
              <a:rPr lang="th-TH" dirty="0"/>
              <a:t>ทดลอง</a:t>
            </a:r>
            <a:r>
              <a:rPr lang="th-TH" dirty="0" smtClean="0"/>
              <a:t>นำวีดีโอ</a:t>
            </a:r>
            <a:r>
              <a:rPr lang="th-TH" dirty="0"/>
              <a:t>จานวน 7282 เฟรม มา</a:t>
            </a:r>
            <a:r>
              <a:rPr lang="th-TH" dirty="0" smtClean="0"/>
              <a:t>ทำการ</a:t>
            </a:r>
            <a:r>
              <a:rPr lang="th-TH" dirty="0"/>
              <a:t>ทดลองเพื่อตรวจจับหมวกนิรภัย นับ</a:t>
            </a:r>
            <a:r>
              <a:rPr lang="th-TH" dirty="0" smtClean="0"/>
              <a:t>จำนวน</a:t>
            </a:r>
            <a:r>
              <a:rPr lang="th-TH" dirty="0"/>
              <a:t>รถจักรยานยนต์ที่สวมหมวกนิรภัยโดยคนได้</a:t>
            </a:r>
            <a:r>
              <a:rPr lang="th-TH" dirty="0" smtClean="0"/>
              <a:t>จำนวน </a:t>
            </a:r>
            <a:r>
              <a:rPr lang="th-TH" dirty="0"/>
              <a:t>72 คน นับ</a:t>
            </a:r>
            <a:r>
              <a:rPr lang="th-TH" dirty="0" smtClean="0"/>
              <a:t>จำนวน</a:t>
            </a:r>
            <a:r>
              <a:rPr lang="th-TH" dirty="0"/>
              <a:t>รถจักรยานยนต์ที่ไม่สวมหมวกนิรภัยโดยคนได้</a:t>
            </a:r>
            <a:r>
              <a:rPr lang="th-TH" dirty="0" smtClean="0"/>
              <a:t>จำนวน </a:t>
            </a:r>
            <a:r>
              <a:rPr lang="th-TH" dirty="0"/>
              <a:t>5 คน ผลของการทดลองโดยระบบ สามารถตรวจจับรถจักรยานยนต์ที่สวมหมวกนิรภัยได้จานวน 68 คน ซึ่งคิดเป็นร้อยละ 94 และสามารถตรวจจับรถจักรยานยนต์ที่ไม่สวมหมวกนิรภัยได้จานวน 3 คน ซึ่งคิดเป็นร้อยละ 60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8269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ปัญหาและอุปสรรค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/>
              <a:t>	ใน</a:t>
            </a:r>
            <a:r>
              <a:rPr lang="th-TH" dirty="0"/>
              <a:t>การ</a:t>
            </a:r>
            <a:r>
              <a:rPr lang="th-TH" dirty="0" smtClean="0"/>
              <a:t>ดำเนินได้</a:t>
            </a:r>
            <a:r>
              <a:rPr lang="th-TH" dirty="0"/>
              <a:t>พบกับปัญหาและ</a:t>
            </a:r>
            <a:r>
              <a:rPr lang="th-TH" dirty="0" smtClean="0"/>
              <a:t>อุปสรรคทั้ง</a:t>
            </a:r>
            <a:r>
              <a:rPr lang="th-TH" dirty="0"/>
              <a:t>สภาพอากาศและการจราจรที่แออัดก็เป็นปัญหาในการเก็บข้อมูล ในช่วงของการพัฒนาระบบทีมผู้พัฒนาได้ทาการพัฒนาระบบโดยรับข้อมูลเข้าเป็นภาพนิ่ง ซึ่งผลการทดลองที่ได้ผลดีพอสมควร แต่เมื่อเปลี่ยนข้อมูล</a:t>
            </a:r>
            <a:r>
              <a:rPr lang="th-TH" dirty="0" smtClean="0"/>
              <a:t>นำเข้า</a:t>
            </a:r>
            <a:r>
              <a:rPr lang="th-TH" dirty="0"/>
              <a:t>เป็นไฟล์วิดีโอ</a:t>
            </a:r>
            <a:r>
              <a:rPr lang="th-TH" dirty="0" smtClean="0"/>
              <a:t>ทำให้</a:t>
            </a:r>
            <a:r>
              <a:rPr lang="th-TH" dirty="0"/>
              <a:t>พบว่าการใช้พื้นหลัง</a:t>
            </a:r>
            <a:r>
              <a:rPr lang="th-TH" dirty="0" smtClean="0"/>
              <a:t>คงที่กับพื้นห</a:t>
            </a:r>
            <a:r>
              <a:rPr lang="th-TH" dirty="0"/>
              <a:t>ลังที่สามารถเรียนรู้ได้ให้ผลที่ต่างกัน นอกจากนั้นยังพบปัญหาเกี่ยวกับการประมวลผลวิดีโอที่ไม่สามารถประมวลผลแบบทันทีเนื่องจากการออกแบบขั้นตอนวิธีที่ไม่เหมาะสม ส่งผลให้การตรวจจับหมวกนิรภัยเกิดข้อผิดพลาดจานวน</a:t>
            </a:r>
            <a:r>
              <a:rPr lang="th-TH" dirty="0" smtClean="0"/>
              <a:t>มาก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753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ขอบเขต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ระบบ</a:t>
            </a:r>
            <a:r>
              <a:rPr lang="th-TH" dirty="0"/>
              <a:t>สามารถตรวจจับหมวกนิรภัยได้ทั้ง 3 ประเภท คือ แบบปิดเต็มหน้า แบบเต็มใบ และ</a:t>
            </a:r>
            <a:r>
              <a:rPr lang="th-TH" dirty="0" smtClean="0"/>
              <a:t>แบบครึ่ง</a:t>
            </a:r>
            <a:r>
              <a:rPr lang="th-TH" dirty="0"/>
              <a:t>ใบไม่รวมถึงเครื่องสวมศีรษะประเภทอื่นๆ เช่น งอบ ผ้าโพกหัว หรือ ผ้าคลุมหน้าของคนมุสลิม </a:t>
            </a:r>
          </a:p>
          <a:p>
            <a:r>
              <a:rPr lang="th-TH" dirty="0" smtClean="0"/>
              <a:t>สภาพ</a:t>
            </a:r>
            <a:r>
              <a:rPr lang="th-TH" dirty="0"/>
              <a:t>การจราจร มีความหนาแน่นของยานพาหนะ น้อยกว่า 50 % ของพื้นที่ถนนในภาพวิดีโอ </a:t>
            </a:r>
          </a:p>
          <a:p>
            <a:r>
              <a:rPr lang="th-TH" dirty="0" smtClean="0"/>
              <a:t>สภาวะ</a:t>
            </a:r>
            <a:r>
              <a:rPr lang="th-TH" dirty="0"/>
              <a:t>แวดล้อมต้องไม่มีฝนฟ้าคะนอง หมอก หรือสภาพแวดล้อมที่บดบังทัศนวิสัยของการมองเห็น </a:t>
            </a:r>
          </a:p>
          <a:p>
            <a:r>
              <a:rPr lang="th-TH" dirty="0" smtClean="0"/>
              <a:t>ช่วงเวลา</a:t>
            </a:r>
            <a:r>
              <a:rPr lang="th-TH" dirty="0"/>
              <a:t>ที่โปรแกรมสามารถประมวลผลได้จะเป็นเวลากลางวันเท่านั้น ไม่รวมถึงเวลากลางคืน </a:t>
            </a:r>
          </a:p>
          <a:p>
            <a:r>
              <a:rPr lang="th-TH" dirty="0" smtClean="0"/>
              <a:t>องศา</a:t>
            </a:r>
            <a:r>
              <a:rPr lang="th-TH" dirty="0"/>
              <a:t>มุมกล้องของการถ่ายวิดีโอ ต้องกดลงจนเห็นถนนเป็นฉากหลัง </a:t>
            </a:r>
          </a:p>
          <a:p>
            <a:r>
              <a:rPr lang="th-TH" dirty="0" smtClean="0"/>
              <a:t>ทิศ</a:t>
            </a:r>
            <a:r>
              <a:rPr lang="th-TH" dirty="0"/>
              <a:t>ทางการเดินรถในวิดีโอ ยานพาหนะจะแล่นทิศทางเข้าหากล้อง และมีทิศการเดินทางจากขอบบน ถึงขอบล่างของวิดีโอ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008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ข้อเสนอแนะ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ควร</a:t>
            </a:r>
            <a:r>
              <a:rPr lang="th-TH" dirty="0"/>
              <a:t>พัฒนาระบบเพิ่มให้สามารถตรวจจับหมวกนิรภัยได้ในทุกๆ ทิศทาง ไม่ว่าทิศทางการเดินรถในวิดีโอ ยานพาหนะจะแล่นทิศทางเข้าหากล้อง หรือแล่นออกจากกล้อง </a:t>
            </a:r>
          </a:p>
          <a:p>
            <a:r>
              <a:rPr lang="th-TH" dirty="0" smtClean="0"/>
              <a:t>ควร</a:t>
            </a:r>
            <a:r>
              <a:rPr lang="th-TH" dirty="0"/>
              <a:t>พัฒนาระบบเพิ่มให้สามารถตรวจจับวัตถุได้ในทุกองศามุมกล้องของการถ่ายวิดีโอ คือไม่จาเป็นต้องเห็นถนนเป็นฉากหลัง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155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อ้างอิง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latin typeface="CordiaUPC" pitchFamily="34" charset="-34"/>
                <a:cs typeface="CordiaUPC" pitchFamily="34" charset="-34"/>
              </a:rPr>
              <a:t>กิดากร ตั้งสุจริตธรรม, วิรงรอง อู่ไทย, สิตานัน วัช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รโชติ.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โครงงาน ระบบตรวจจับการสวมใส่หมวกนิรภัยของผู้ขับขี่รถจักรยานยนต์บนท้องถนนแบบ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ทันที,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 </a:t>
            </a:r>
            <a:r>
              <a:rPr lang="th-TH" dirty="0">
                <a:latin typeface="CordiaUPC" pitchFamily="34" charset="-34"/>
                <a:cs typeface="CordiaUPC" pitchFamily="34" charset="-34"/>
              </a:rPr>
              <a:t>จุฬาลงกรณ์</a:t>
            </a:r>
            <a:r>
              <a:rPr lang="th-TH" dirty="0" smtClean="0">
                <a:latin typeface="CordiaUPC" pitchFamily="34" charset="-34"/>
                <a:cs typeface="CordiaUPC" pitchFamily="34" charset="-34"/>
              </a:rPr>
              <a:t>มหาวิทยาลัย, </a:t>
            </a:r>
            <a:r>
              <a:rPr lang="en-US" dirty="0" smtClean="0">
                <a:latin typeface="CordiaUPC" pitchFamily="34" charset="-34"/>
                <a:cs typeface="CordiaUPC" pitchFamily="34" charset="-34"/>
              </a:rPr>
              <a:t>2552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1246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847928"/>
          </a:xfrm>
        </p:spPr>
        <p:txBody>
          <a:bodyPr>
            <a:normAutofit/>
          </a:bodyPr>
          <a:lstStyle/>
          <a:p>
            <a:pPr algn="ctr"/>
            <a:r>
              <a:rPr lang="th-TH" sz="9600" b="1" dirty="0" smtClean="0">
                <a:latin typeface="CordiaUPC" pitchFamily="34" charset="-34"/>
                <a:cs typeface="CordiaUPC" pitchFamily="34" charset="-34"/>
              </a:rPr>
              <a:t>ขอบคุณครับ</a:t>
            </a:r>
            <a:r>
              <a:rPr lang="en-US" sz="9600" b="1" dirty="0" smtClean="0">
                <a:latin typeface="CordiaUPC" pitchFamily="34" charset="-34"/>
                <a:cs typeface="CordiaUPC" pitchFamily="34" charset="-34"/>
              </a:rPr>
              <a:t>/</a:t>
            </a:r>
            <a:r>
              <a:rPr lang="th-TH" sz="9600" b="1" dirty="0" smtClean="0">
                <a:latin typeface="CordiaUPC" pitchFamily="34" charset="-34"/>
                <a:cs typeface="CordiaUPC" pitchFamily="34" charset="-34"/>
              </a:rPr>
              <a:t>ค่ะ</a:t>
            </a:r>
            <a:endParaRPr lang="th-TH" sz="9600" b="1" dirty="0">
              <a:latin typeface="CordiaUPC" pitchFamily="34" charset="-34"/>
              <a:cs typeface="Cord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657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เป้าหมาย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ได้ซอฟต์แวร์ที่ช่วย</a:t>
            </a:r>
            <a:r>
              <a:rPr lang="th-TH" dirty="0"/>
              <a:t>ในการตรวจจับผู้ขับขี่รถจักรยานยนต์ที่ไม่สวมหมวกนิรภัยบนท้องถนน </a:t>
            </a:r>
            <a:endParaRPr lang="th-TH" dirty="0" smtClean="0"/>
          </a:p>
          <a:p>
            <a:r>
              <a:rPr lang="th-TH" dirty="0" smtClean="0"/>
              <a:t>ได้ซอฟต์แวร์</a:t>
            </a:r>
            <a:r>
              <a:rPr lang="th-TH" dirty="0"/>
              <a:t>ที่ช่วยสนับสนุนการ</a:t>
            </a:r>
            <a:r>
              <a:rPr lang="th-TH" dirty="0" smtClean="0"/>
              <a:t>ทำงาน</a:t>
            </a:r>
            <a:r>
              <a:rPr lang="th-TH" dirty="0"/>
              <a:t>ของ</a:t>
            </a:r>
            <a:r>
              <a:rPr lang="th-TH" dirty="0" smtClean="0"/>
              <a:t>ตำรวจ</a:t>
            </a:r>
            <a:r>
              <a:rPr lang="th-TH" dirty="0"/>
              <a:t>จราจร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23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ข้อจำกัด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/>
              <a:t>ข้อจากัดของข้อมูลนาเข้า </a:t>
            </a:r>
            <a:endParaRPr lang="th-TH" b="1" dirty="0" smtClean="0"/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วีดีโอต้องมีขนาด 640*480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วีดีโอต้องมีความละเอียดสูง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วีดีโอและไฟล์ภาพต้องมีความสว่างพียงพอ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วีดีโอต้องมีสภาพแวดล้อมที่เหมาะสมไม่มีฝนฟ้าคะนอง หมอก หรือสิ่งบดบังทัศนวิสัยของการมองเห็น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ภาพต้องประกอบไปด้วยวัตถุหนาแน่นไม่เกิน 50% ของพื้นที่ภาพ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ภาพบริเวณหมวกนิรภัยต้องไม่มีวัตถุที่ไม่ใช่พื้นหลังซ้อนอยู่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ภาพบริเวณหมวกนิรภัยต้องมีความชัดเจน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ภาพต้องเป็นภาพที่เอียงเป็นมุมก้ม 45 องศาจากระดับสายตา </a:t>
            </a:r>
          </a:p>
          <a:p>
            <a:pPr lvl="1"/>
            <a:r>
              <a:rPr lang="th-TH" sz="2400" dirty="0" smtClean="0"/>
              <a:t>ไฟล์</a:t>
            </a:r>
            <a:r>
              <a:rPr lang="th-TH" sz="2400" dirty="0"/>
              <a:t>ภาพต้องมีพื้นถนนเป็นพื้นหลังทั้งหมด </a:t>
            </a:r>
          </a:p>
        </p:txBody>
      </p:sp>
    </p:spTree>
    <p:extLst>
      <p:ext uri="{BB962C8B-B14F-4D97-AF65-F5344CB8AC3E}">
        <p14:creationId xmlns:p14="http://schemas.microsoft.com/office/powerpoint/2010/main" val="352495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อุปกรณ์ฮาร์ดแวร์ </a:t>
            </a:r>
            <a:r>
              <a:rPr lang="th-TH" b="1" dirty="0"/>
              <a:t>ซอฟท์แวร์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sz="3100" b="1" dirty="0">
                <a:latin typeface="CordiaUPC" pitchFamily="34" charset="-34"/>
                <a:cs typeface="CordiaUPC" pitchFamily="34" charset="-34"/>
              </a:rPr>
              <a:t>1) ฮาร์ดแวร์ (</a:t>
            </a:r>
            <a:r>
              <a:rPr lang="en-US" sz="3100" b="1" dirty="0">
                <a:latin typeface="CordiaUPC" pitchFamily="34" charset="-34"/>
                <a:cs typeface="CordiaUPC" pitchFamily="34" charset="-34"/>
              </a:rPr>
              <a:t>Hardware) </a:t>
            </a:r>
          </a:p>
          <a:p>
            <a:pPr lvl="1"/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Notebook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ACER </a:t>
            </a:r>
            <a:endParaRPr lang="th-TH" sz="3100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	- CPU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: Intel core 2 duo </a:t>
            </a:r>
            <a:endParaRPr lang="en-US" sz="3100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	-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Ram: 2 GB - Hard </a:t>
            </a:r>
            <a:endParaRPr lang="en-US" sz="3100" dirty="0" smtClean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	- disk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: 80 GB </a:t>
            </a:r>
          </a:p>
          <a:p>
            <a:pPr lvl="1"/>
            <a:r>
              <a:rPr lang="th-TH" sz="3100" dirty="0" smtClean="0">
                <a:latin typeface="CordiaUPC" pitchFamily="34" charset="-34"/>
                <a:cs typeface="CordiaUPC" pitchFamily="34" charset="-34"/>
              </a:rPr>
              <a:t>กล้อง</a:t>
            </a:r>
            <a:r>
              <a:rPr lang="th-TH" sz="3100" dirty="0">
                <a:latin typeface="CordiaUPC" pitchFamily="34" charset="-34"/>
                <a:cs typeface="CordiaUPC" pitchFamily="34" charset="-34"/>
              </a:rPr>
              <a:t>ดิจิทัล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Canon IXUS 860IS </a:t>
            </a:r>
          </a:p>
          <a:p>
            <a:pPr lvl="1"/>
            <a:r>
              <a:rPr lang="th-TH" sz="3100" dirty="0" smtClean="0">
                <a:latin typeface="CordiaUPC" pitchFamily="34" charset="-34"/>
                <a:cs typeface="CordiaUPC" pitchFamily="34" charset="-34"/>
              </a:rPr>
              <a:t>กล้อง</a:t>
            </a:r>
            <a:r>
              <a:rPr lang="th-TH" sz="3100" dirty="0">
                <a:latin typeface="CordiaUPC" pitchFamily="34" charset="-34"/>
                <a:cs typeface="CordiaUPC" pitchFamily="34" charset="-34"/>
              </a:rPr>
              <a:t>วิดีโอดิจิทัล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Sony </a:t>
            </a:r>
            <a:r>
              <a:rPr lang="th-TH" sz="3100" dirty="0">
                <a:latin typeface="CordiaUPC" pitchFamily="34" charset="-34"/>
                <a:cs typeface="CordiaUPC" pitchFamily="34" charset="-34"/>
              </a:rPr>
              <a:t>รุ่น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DCR-SR46E </a:t>
            </a:r>
            <a:endParaRPr lang="th-TH" sz="3100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sz="3100" b="1" dirty="0">
                <a:latin typeface="CordiaUPC" pitchFamily="34" charset="-34"/>
                <a:cs typeface="CordiaUPC" pitchFamily="34" charset="-34"/>
              </a:rPr>
              <a:t>2) ซอฟต์แวร์ (</a:t>
            </a:r>
            <a:r>
              <a:rPr lang="en-US" sz="3100" b="1" dirty="0">
                <a:latin typeface="CordiaUPC" pitchFamily="34" charset="-34"/>
                <a:cs typeface="CordiaUPC" pitchFamily="34" charset="-34"/>
              </a:rPr>
              <a:t>Software) </a:t>
            </a:r>
          </a:p>
          <a:p>
            <a:pPr lvl="1"/>
            <a:r>
              <a:rPr lang="th-TH" sz="3100" dirty="0" smtClean="0">
                <a:latin typeface="CordiaUPC" pitchFamily="34" charset="-34"/>
                <a:cs typeface="CordiaUPC" pitchFamily="34" charset="-34"/>
              </a:rPr>
              <a:t>ระบบปฏิบัติการ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Microsoft Window XP </a:t>
            </a:r>
          </a:p>
          <a:p>
            <a:pPr lvl="1"/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Microsoft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Visual C# 2008 </a:t>
            </a:r>
          </a:p>
          <a:p>
            <a:pPr lvl="1"/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Windows 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Media Player </a:t>
            </a:r>
          </a:p>
          <a:p>
            <a:pPr lvl="1"/>
            <a:r>
              <a:rPr lang="en-US" sz="3100" dirty="0" err="1" smtClean="0">
                <a:latin typeface="CordiaUPC" pitchFamily="34" charset="-34"/>
                <a:cs typeface="CordiaUPC" pitchFamily="34" charset="-34"/>
              </a:rPr>
              <a:t>IPLab</a:t>
            </a:r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 </a:t>
            </a:r>
            <a:endParaRPr lang="th-TH" sz="3100" dirty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en-US" sz="3100" dirty="0" err="1">
                <a:latin typeface="CordiaUPC" pitchFamily="34" charset="-34"/>
                <a:cs typeface="CordiaUPC" pitchFamily="34" charset="-34"/>
              </a:rPr>
              <a:t>Photoshops</a:t>
            </a:r>
            <a:r>
              <a:rPr lang="en-US" sz="3100" dirty="0">
                <a:latin typeface="CordiaUPC" pitchFamily="34" charset="-34"/>
                <a:cs typeface="CordiaUPC" pitchFamily="34" charset="-34"/>
              </a:rPr>
              <a:t> cs4 </a:t>
            </a:r>
          </a:p>
          <a:p>
            <a:pPr lvl="1"/>
            <a:r>
              <a:rPr lang="en-US" sz="3100" dirty="0" smtClean="0">
                <a:latin typeface="CordiaUPC" pitchFamily="34" charset="-34"/>
                <a:cs typeface="CordiaUPC" pitchFamily="34" charset="-34"/>
              </a:rPr>
              <a:t>SnagIt7 </a:t>
            </a:r>
            <a:endParaRPr lang="en-US" sz="3100" dirty="0">
              <a:latin typeface="CordiaUPC" pitchFamily="34" charset="-34"/>
              <a:cs typeface="CordiaUPC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524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ภาพที่ใช้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ภาพนิ่ง 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มี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ขนาด 640 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x 480 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จุดภาพ </a:t>
            </a:r>
          </a:p>
          <a:p>
            <a:pPr lvl="1"/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ภาพสี 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Bitmap 24 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บิตต่อจุดภาพ </a:t>
            </a:r>
          </a:p>
          <a:p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marL="0" indent="0">
              <a:buNone/>
            </a:pPr>
            <a:r>
              <a:rPr lang="th-TH" b="1" dirty="0">
                <a:latin typeface="CordiaUPC" pitchFamily="34" charset="-34"/>
                <a:cs typeface="CordiaUPC" pitchFamily="34" charset="-34"/>
              </a:rPr>
              <a:t>ไฟล์วีดีโอ </a:t>
            </a:r>
            <a:endParaRPr lang="th-TH" dirty="0">
              <a:latin typeface="CordiaUPC" pitchFamily="34" charset="-34"/>
              <a:cs typeface="CordiaUPC" pitchFamily="34" charset="-34"/>
            </a:endParaRPr>
          </a:p>
          <a:p>
            <a:pPr lvl="1"/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มี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ขนาด 640 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x 480 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จุดภาพ </a:t>
            </a:r>
          </a:p>
          <a:p>
            <a:pPr lvl="1"/>
            <a:r>
              <a:rPr lang="th-TH" sz="2400" dirty="0" smtClean="0">
                <a:latin typeface="CordiaUPC" pitchFamily="34" charset="-34"/>
                <a:cs typeface="CordiaUPC" pitchFamily="34" charset="-34"/>
              </a:rPr>
              <a:t>เป็น</a:t>
            </a:r>
            <a:r>
              <a:rPr lang="th-TH" sz="2400" dirty="0">
                <a:latin typeface="CordiaUPC" pitchFamily="34" charset="-34"/>
                <a:cs typeface="CordiaUPC" pitchFamily="34" charset="-34"/>
              </a:rPr>
              <a:t>วิดีโอภาพสีในรูปแบบ </a:t>
            </a:r>
            <a:r>
              <a:rPr lang="en-US" sz="2400" dirty="0">
                <a:latin typeface="CordiaUPC" pitchFamily="34" charset="-34"/>
                <a:cs typeface="CordiaUPC" pitchFamily="34" charset="-34"/>
              </a:rPr>
              <a:t>AVI 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268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944132" cy="520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5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ขั้นตอนการ</a:t>
            </a:r>
            <a:r>
              <a:rPr lang="th-TH" b="1" dirty="0" smtClean="0"/>
              <a:t>ทำงาน</a:t>
            </a:r>
            <a:r>
              <a:rPr lang="th-TH" b="1" dirty="0"/>
              <a:t>ของโปรแกรม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29600" cy="293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96966" y="4869160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 smtClean="0"/>
              <a:t>ขั้นตอนการทางานของโปรแกรม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243896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</TotalTime>
  <Words>780</Words>
  <Application>Microsoft Office PowerPoint</Application>
  <PresentationFormat>On-screen Show (4:3)</PresentationFormat>
  <Paragraphs>141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  ระบบตรวจจับการสวมใส่หมวกนิรภัยของผู้ขับขี่รถจักรยานยนต์บนท้องถนนแบบทันที</vt:lpstr>
      <vt:lpstr>ความสำคัญ</vt:lpstr>
      <vt:lpstr>ขอบเขต</vt:lpstr>
      <vt:lpstr>เป้าหมาย</vt:lpstr>
      <vt:lpstr>ข้อจำกัด</vt:lpstr>
      <vt:lpstr>อุปกรณ์ฮาร์ดแวร์ ซอฟท์แวร์</vt:lpstr>
      <vt:lpstr>ภาพที่ใช้</vt:lpstr>
      <vt:lpstr>PowerPoint Presentation</vt:lpstr>
      <vt:lpstr>ขั้นตอนการทำงานของโปรแกรม</vt:lpstr>
      <vt:lpstr>ขั้นตอนการทำงานของโปรแกรม (ต่อ)</vt:lpstr>
      <vt:lpstr>ขั้นตอนการทำงานของโปรแกรม (ต่อ)</vt:lpstr>
      <vt:lpstr>ขั้นตอนการทำงานของโปรแกรม (ต่อ)</vt:lpstr>
      <vt:lpstr>ขั้นตอนการทำงานของโปรแกรม (ต่อ)</vt:lpstr>
      <vt:lpstr>ขั้นตอนการทำงานของโปรแกรม (ต่อ)</vt:lpstr>
      <vt:lpstr>ขั้นตอนการทำงานของโปรแกรม (ต่อ)</vt:lpstr>
      <vt:lpstr>ขั้นตอนการทำงานของโปรแกรม (ต่อ)</vt:lpstr>
      <vt:lpstr>ทฤษฎีที่เกี่ยวข้อง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ทฤษฎีที่เกี่ยวข้อง (ต่อ)</vt:lpstr>
      <vt:lpstr>ผลการทดลอง</vt:lpstr>
      <vt:lpstr>ปัญหาและอุปสรรค</vt:lpstr>
      <vt:lpstr>ข้อเสนอแนะ</vt:lpstr>
      <vt:lpstr>อ้างอิง</vt:lpstr>
      <vt:lpstr>ขอบคุณครับ/ค่ะ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MEANNY</dc:creator>
  <cp:lastModifiedBy>MEANNY</cp:lastModifiedBy>
  <cp:revision>19</cp:revision>
  <dcterms:created xsi:type="dcterms:W3CDTF">2012-07-24T12:47:39Z</dcterms:created>
  <dcterms:modified xsi:type="dcterms:W3CDTF">2012-07-24T15:44:55Z</dcterms:modified>
</cp:coreProperties>
</file>