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haansoftdocx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3" r:id="rId3"/>
    <p:sldId id="269" r:id="rId4"/>
    <p:sldId id="257" r:id="rId5"/>
    <p:sldId id="266" r:id="rId6"/>
    <p:sldId id="265" r:id="rId7"/>
    <p:sldId id="264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1969" autoAdjust="0"/>
  </p:normalViewPr>
  <p:slideViewPr>
    <p:cSldViewPr snapToGrid="0">
      <p:cViewPr>
        <p:scale>
          <a:sx n="125" d="100"/>
          <a:sy n="125" d="100"/>
        </p:scale>
        <p:origin x="-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46B44-3854-4F75-B84A-BD9DFE0B825E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2C258-1207-45E3-9741-9B63D504B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AB76-E016-4C19-AC26-E9961F880919}" type="datetimeFigureOut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8AAE7-78C0-467D-9A09-B45F5AE66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0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8AAE7-78C0-467D-9A09-B45F5AE662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8AAE7-78C0-467D-9A09-B45F5AE662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3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8AAE7-78C0-467D-9A09-B45F5AE662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9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8AAE7-78C0-467D-9A09-B45F5AE662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0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8AAE7-78C0-467D-9A09-B45F5AE662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967788" y="3000375"/>
            <a:ext cx="625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233862" y="2489994"/>
            <a:ext cx="3724275" cy="47228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4013" y="6205165"/>
            <a:ext cx="1041827" cy="418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44" y="6205165"/>
            <a:ext cx="1405619" cy="3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9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72D3-85A8-4728-A424-B48FC41471E5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4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C5EC-B754-4B68-A6AF-642B44B5BD3C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0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E565-27AE-484F-9A67-DC9375E684D7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4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6B6-0FAB-4A84-BA0E-4B83BF85BCEA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6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153627" y="1235075"/>
            <a:ext cx="38847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233862" y="737394"/>
            <a:ext cx="3724275" cy="47228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341907" y="292298"/>
            <a:ext cx="149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금오공대</a:t>
            </a:r>
            <a:r>
              <a:rPr lang="en-US" altLang="ko-KR" sz="1400" baseline="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김창훈</a:t>
            </a:r>
            <a:endParaRPr lang="ko-KR" altLang="en-US" sz="14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44013" y="6205165"/>
            <a:ext cx="1041827" cy="418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44" y="6205165"/>
            <a:ext cx="1405619" cy="3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152247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4B59CE25-1F4F-4B65-B926-04A54AF376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38175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24544" y="127794"/>
            <a:ext cx="3724275" cy="47228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324192" y="280571"/>
            <a:ext cx="173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금오공대</a:t>
            </a:r>
            <a:r>
              <a:rPr lang="en-US" altLang="ko-KR" sz="1600" baseline="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김창훈</a:t>
            </a:r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69" y="6205165"/>
            <a:ext cx="1041827" cy="4181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44" y="6205165"/>
            <a:ext cx="1405619" cy="3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E26C-8782-4B2A-A89A-B873AD09A4CD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6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F441-CB48-46B0-B4B5-61CD93BB96A3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7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3BA5-04D0-4CF3-83A1-869A60BDCBB0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9726-DE12-4262-BCC3-0184738D9AF2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5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237E-319C-491D-B854-7E425D8AD52C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1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E9A0-B8A3-4984-BC67-B77CED52E848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E9AB-31C2-4C2E-A17A-C3353C21B8B9}" type="datetime1">
              <a:rPr lang="ko-KR" altLang="en-US" smtClean="0"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CE25-1F4F-4B65-B926-04A54AF37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3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0" y="2464594"/>
            <a:ext cx="5384800" cy="472281"/>
          </a:xfrm>
        </p:spPr>
        <p:txBody>
          <a:bodyPr lIns="0" tIns="0" rIns="0" bIns="0">
            <a:noAutofit/>
          </a:bodyPr>
          <a:lstStyle/>
          <a:p>
            <a:r>
              <a:rPr lang="en-US" altLang="ko-KR" sz="4000" dirty="0" smtClean="0"/>
              <a:t>Convolution Controller</a:t>
            </a:r>
            <a:endParaRPr lang="ko-KR" altLang="en-US" sz="4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708400" y="3031167"/>
            <a:ext cx="4808537" cy="23871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금오공과대학교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김창훈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2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Pseudo Code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16481" y="738137"/>
            <a:ext cx="6096000" cy="55924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localparam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IDEL  = 2'b00,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SET = 2'b01,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WXREG = 2'b10,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CONV  = 2'b11;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always @(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posedge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iclk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negedge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irst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) begin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if(!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irst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)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cState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&lt;= IDLE;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else 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cState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&lt;=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; 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end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always @(*) begin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case (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cState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)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IDLE : if(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sRead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)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SET;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else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IDLE;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SET : if(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wxRead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)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WXREG;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oenb_sREAD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1;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oaddtb_sREAD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0 ~ 8;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else(Done)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IDLE;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else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SET;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7803" y="738137"/>
            <a:ext cx="6096000" cy="3912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WXREG : if(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xcnt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==225^2 &amp;&amp;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wcnt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==kernelsize^2-1 &amp;&amp;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wDone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)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CONV;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oenb_xREAD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1;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oenb_wREAD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1;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oaddrb_xREAD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1;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oaddrb_wREAD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1;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else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WXREG;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CONV : if(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ccnt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==((224-kernelsize+2*padding)/stride + 1))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SET;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else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nState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CONV;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conv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C0 #(.stride)(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clk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rst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, x, w, FEATURE);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oena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1;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owea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1;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oaddra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0 ~ 50,126;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               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odina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FEATURE;                             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   </a:t>
            </a:r>
            <a:r>
              <a:rPr lang="ko-KR" altLang="ko-KR" sz="1200" dirty="0" smtClean="0">
                <a:effectLst/>
                <a:latin typeface="맑은 고딕" panose="020B0503020000020004" pitchFamily="50" charset="-127"/>
                <a:ea typeface="Calibri" panose="020F0502020204030204" pitchFamily="34" charset="0"/>
                <a:cs typeface="맑은 고딕" panose="020B0503020000020004" pitchFamily="50" charset="-127"/>
              </a:rPr>
              <a:t>endcase                 </a:t>
            </a:r>
            <a:endParaRPr lang="ko-KR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dirty="0" smtClean="0">
                <a:effectLst/>
                <a:latin typeface="맑은 고딕" panose="020B0503020000020004" pitchFamily="50" charset="-127"/>
                <a:ea typeface="Calibri" panose="020F0502020204030204" pitchFamily="34" charset="0"/>
                <a:cs typeface="맑은 고딕" panose="020B0503020000020004" pitchFamily="50" charset="-127"/>
              </a:rPr>
              <a:t>     end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15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233862" y="1753394"/>
            <a:ext cx="3724275" cy="440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Architecture</a:t>
            </a:r>
            <a:endParaRPr lang="en-US" altLang="ko-KR" sz="1600" dirty="0" smtClean="0"/>
          </a:p>
          <a:p>
            <a:pPr>
              <a:lnSpc>
                <a:spcPct val="130000"/>
              </a:lnSpc>
            </a:pPr>
            <a:r>
              <a:rPr lang="en-US" altLang="ko-KR" sz="1600" dirty="0" smtClean="0"/>
              <a:t>    1.1. Overall architecture</a:t>
            </a:r>
          </a:p>
          <a:p>
            <a:pPr>
              <a:lnSpc>
                <a:spcPct val="130000"/>
              </a:lnSpc>
            </a:pPr>
            <a:r>
              <a:rPr lang="en-US" altLang="ko-KR" sz="1600" dirty="0" smtClean="0"/>
              <a:t>    1.2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bramwrapper_xxx</a:t>
            </a:r>
            <a:r>
              <a:rPr lang="en-US" altLang="ko-KR" sz="1600" dirty="0"/>
              <a:t> 	</a:t>
            </a:r>
            <a:endParaRPr lang="en-US" altLang="ko-KR" sz="1600" dirty="0" smtClean="0"/>
          </a:p>
          <a:p>
            <a:pPr>
              <a:lnSpc>
                <a:spcPct val="130000"/>
              </a:lnSpc>
            </a:pPr>
            <a:r>
              <a:rPr lang="en-US" altLang="ko-KR" sz="1600" dirty="0" smtClean="0"/>
              <a:t>    1.3. </a:t>
            </a:r>
            <a:r>
              <a:rPr lang="en-US" altLang="ko-KR" sz="1600" dirty="0" err="1" smtClean="0"/>
              <a:t>conv_ctrlr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	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Memory Map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Finite State Machine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3.1</a:t>
            </a:r>
            <a:r>
              <a:rPr lang="en-US" altLang="ko-KR" sz="1600" dirty="0"/>
              <a:t>. Overall architecture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smtClean="0"/>
              <a:t>3.2</a:t>
            </a:r>
            <a:r>
              <a:rPr lang="en-US" altLang="ko-KR" sz="1600" dirty="0"/>
              <a:t>. </a:t>
            </a:r>
            <a:r>
              <a:rPr lang="en-US" altLang="ko-KR" sz="1600" dirty="0" err="1" smtClean="0"/>
              <a:t>bramwrapper_xxx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※ Design document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305601"/>
              </p:ext>
            </p:extLst>
          </p:nvPr>
        </p:nvGraphicFramePr>
        <p:xfrm>
          <a:off x="7231062" y="5324475"/>
          <a:ext cx="5159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문서" showAsIcon="1" r:id="rId3" imgW="380880" imgH="771480" progId="Word.Document.12">
                  <p:embed/>
                </p:oleObj>
              </mc:Choice>
              <mc:Fallback>
                <p:oleObj name="문서" showAsIcon="1" r:id="rId3" imgW="38088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lum/>
                      </a:blip>
                      <a:stretch>
                        <a:fillRect/>
                      </a:stretch>
                    </p:blipFill>
                    <p:spPr>
                      <a:xfrm>
                        <a:off x="7231062" y="5324475"/>
                        <a:ext cx="515938" cy="936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5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575800" y="5162550"/>
            <a:ext cx="2743200" cy="365125"/>
          </a:xfrm>
        </p:spPr>
        <p:txBody>
          <a:bodyPr/>
          <a:lstStyle/>
          <a:p>
            <a:fld id="{4B59CE25-1F4F-4B65-B926-04A54AF3766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08237" y="359444"/>
            <a:ext cx="1820614" cy="63652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99062" y="359443"/>
            <a:ext cx="1924843" cy="18069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71293" y="302288"/>
            <a:ext cx="178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bramwrapper_input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1235" y="1894561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8856" y="148160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doutb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1970" y="474372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1970" y="677571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5470" y="88077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1998" y="107825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dina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39970" y="1305321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9926" y="2488304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from_wen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79926" y="2692764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from_we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9925" y="2890874"/>
            <a:ext cx="10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from_awaddr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9926" y="3086617"/>
            <a:ext cx="978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from_din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4009" y="6148839"/>
            <a:ext cx="1068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from_valid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59482" y="6333770"/>
            <a:ext cx="82351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from_dout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51425" y="6333770"/>
            <a:ext cx="82351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to_dout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9376" y="5954126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to_raddr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09440" y="6068426"/>
            <a:ext cx="914652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from_araddr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44133" y="5779455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to_ren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44133" y="489012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to_ena_i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44133" y="676322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to_wea_i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91467" y="863632"/>
            <a:ext cx="978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to_addra_i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84975" y="1061341"/>
            <a:ext cx="978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to_dina_i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637701" y="169515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087926" y="938251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699062" y="2390969"/>
            <a:ext cx="1924843" cy="18069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7771293" y="2333814"/>
            <a:ext cx="178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bramwrapper_weight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631235" y="3926087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628856" y="3513126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doutb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431970" y="2505898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431970" y="2709097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495470" y="2912296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631998" y="3109776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dina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639970" y="3336847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637701" y="3726676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87926" y="2969777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699062" y="4571967"/>
            <a:ext cx="1924843" cy="18069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7771293" y="4514812"/>
            <a:ext cx="178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bramwrapper_output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631235" y="6107085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628856" y="5694124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doutb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431970" y="4686896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431970" y="4890095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495470" y="5093294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631998" y="5290774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dina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639970" y="5517845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637701" y="5907674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087926" y="5150775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cxnSp>
        <p:nvCxnSpPr>
          <p:cNvPr id="182" name="직선 화살표 연결선 181"/>
          <p:cNvCxnSpPr/>
          <p:nvPr/>
        </p:nvCxnSpPr>
        <p:spPr>
          <a:xfrm>
            <a:off x="6728851" y="62267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6728851" y="80047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6728851" y="1007409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 flipH="1">
            <a:off x="6728851" y="142650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 flipH="1">
            <a:off x="6728851" y="162970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>
            <a:off x="6728851" y="1820209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6728851" y="1223309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6728851" y="2017059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6728851" y="2660207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6728851" y="2838007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728851" y="3044946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H="1">
            <a:off x="6728851" y="3464037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 flipH="1">
            <a:off x="6728851" y="3667237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6728851" y="3857746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6728851" y="3260846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>
            <a:off x="6728851" y="4054596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>
            <a:off x="6728851" y="4863461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>
            <a:off x="6728851" y="5041261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>
            <a:off x="6728851" y="524820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H="1">
            <a:off x="6728851" y="5667291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flipH="1">
            <a:off x="6728851" y="5870491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6728851" y="606100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6728851" y="546410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>
            <a:off x="6728851" y="625785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5781463" y="1258049"/>
            <a:ext cx="996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from_valid_i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678299" y="1445359"/>
            <a:ext cx="1096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from_doubt_i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791467" y="1632669"/>
            <a:ext cx="978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to_enb_i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784975" y="1830378"/>
            <a:ext cx="978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to_addrb_i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67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Architecture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2650" y="1292599"/>
            <a:ext cx="10279165" cy="4479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43037" y="1553244"/>
            <a:ext cx="1820614" cy="3490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3862" y="4086896"/>
            <a:ext cx="1924843" cy="957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97647" y="1558599"/>
            <a:ext cx="1586818" cy="41418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4509" y="1487341"/>
            <a:ext cx="786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addr_gen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32201" y="1516216"/>
            <a:ext cx="1532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conv_ctrlr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4744" y="1225170"/>
            <a:ext cx="1046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ip_conv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33862" y="1553244"/>
            <a:ext cx="1924843" cy="957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06093" y="1496088"/>
            <a:ext cx="178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bramwrapper_input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94797" y="2278786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addrb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92418" y="1865825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doutb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770" y="1668172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6770" y="1871371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30270" y="207457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6798" y="227205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dina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3862" y="2820070"/>
            <a:ext cx="1924843" cy="957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29899" y="2762914"/>
            <a:ext cx="1933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bramwrapper_weight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6770" y="296043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6770" y="3163629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0270" y="3366828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85820" y="3564308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dina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9535" y="4029740"/>
            <a:ext cx="2009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bramwrapper_feature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6770" y="4190888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enb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3656" y="4757334"/>
            <a:ext cx="82351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doutb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5763651" y="4350268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5763651" y="4900966"/>
            <a:ext cx="970005" cy="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605715" y="4216292"/>
            <a:ext cx="1011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ena_f_write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605720" y="4419491"/>
            <a:ext cx="94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wea_f_write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604922" y="4622690"/>
            <a:ext cx="1030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addra_f_write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598575" y="4820170"/>
            <a:ext cx="1018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dina_f_write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903532" y="1689546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9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724400" y="6152247"/>
            <a:ext cx="2743200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5763652" y="4718681"/>
            <a:ext cx="970004" cy="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14726" y="2975971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from_wen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14726" y="3180431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from_we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14725" y="3378541"/>
            <a:ext cx="10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from_awaddr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914726" y="3574284"/>
            <a:ext cx="978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from_din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3333437" y="310611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3333437" y="330481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2524604" y="2844354"/>
            <a:ext cx="802618" cy="5808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2406467" y="2754018"/>
            <a:ext cx="1046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enwe_gen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225318" y="5073721"/>
            <a:ext cx="89176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s00_axi_rdata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43769" y="4572403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 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219001" y="3420137"/>
            <a:ext cx="103894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s00_axi_awaddr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225318" y="3630312"/>
            <a:ext cx="89176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s00_axi_wdata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36806" y="437769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addrb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5763651" y="4528985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225318" y="4565269"/>
            <a:ext cx="93079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s00_axi_araddr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664071" y="4640279"/>
            <a:ext cx="535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978933" y="2985594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to_wen_w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78933" y="3172904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to_we_w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826267" y="3360214"/>
            <a:ext cx="978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to_waddr_w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819775" y="3557923"/>
            <a:ext cx="978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to_din_w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748809" y="4572403"/>
            <a:ext cx="1068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from_valid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994282" y="4757334"/>
            <a:ext cx="82351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from_dout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986225" y="4757334"/>
            <a:ext cx="823519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to_dout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10" name="직선 화살표 연결선 209"/>
          <p:cNvCxnSpPr/>
          <p:nvPr/>
        </p:nvCxnSpPr>
        <p:spPr>
          <a:xfrm flipH="1" flipV="1">
            <a:off x="3327222" y="4888139"/>
            <a:ext cx="615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994176" y="437769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to_raddr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944240" y="4491990"/>
            <a:ext cx="914652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from_araddr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22" name="직선 화살표 연결선 221"/>
          <p:cNvCxnSpPr/>
          <p:nvPr/>
        </p:nvCxnSpPr>
        <p:spPr>
          <a:xfrm>
            <a:off x="2160732" y="4640279"/>
            <a:ext cx="17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225318" y="3005377"/>
            <a:ext cx="103894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s00_axi_wvalid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225317" y="2121806"/>
            <a:ext cx="954343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s00_axi_rvalid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>
            <a:off x="2156112" y="3106112"/>
            <a:ext cx="368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/>
          <p:nvPr/>
        </p:nvCxnSpPr>
        <p:spPr>
          <a:xfrm>
            <a:off x="2203737" y="3715339"/>
            <a:ext cx="173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/>
          <p:nvPr/>
        </p:nvCxnSpPr>
        <p:spPr>
          <a:xfrm>
            <a:off x="2203737" y="3520482"/>
            <a:ext cx="173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541347" y="3005377"/>
            <a:ext cx="40236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iwval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912262" y="3005377"/>
            <a:ext cx="40236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wen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997844" y="3200383"/>
            <a:ext cx="31681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we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978933" y="4203019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to_ren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3914726" y="1863697"/>
            <a:ext cx="89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from_arval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978933" y="1682812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to_wen_i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978933" y="1870122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to_we_i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4826267" y="2057432"/>
            <a:ext cx="978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to_waddr_i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819775" y="2255141"/>
            <a:ext cx="978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to_din_i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67" name="직선 화살표 연결선 266"/>
          <p:cNvCxnSpPr/>
          <p:nvPr/>
        </p:nvCxnSpPr>
        <p:spPr>
          <a:xfrm>
            <a:off x="5763651" y="181012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5763651" y="2008827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/>
          <p:nvPr/>
        </p:nvCxnSpPr>
        <p:spPr>
          <a:xfrm>
            <a:off x="5763651" y="2213309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/>
          <p:nvPr/>
        </p:nvCxnSpPr>
        <p:spPr>
          <a:xfrm>
            <a:off x="5763651" y="2405048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>
            <a:off x="5763651" y="3106112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/>
          <p:nvPr/>
        </p:nvCxnSpPr>
        <p:spPr>
          <a:xfrm>
            <a:off x="5763651" y="3304819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/>
          <p:nvPr/>
        </p:nvCxnSpPr>
        <p:spPr>
          <a:xfrm>
            <a:off x="5763651" y="3509301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/>
          <p:nvPr/>
        </p:nvCxnSpPr>
        <p:spPr>
          <a:xfrm>
            <a:off x="5763651" y="3701040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3914726" y="1680531"/>
            <a:ext cx="91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from_awval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88" name="직선 화살표 연결선 287"/>
          <p:cNvCxnSpPr/>
          <p:nvPr/>
        </p:nvCxnSpPr>
        <p:spPr>
          <a:xfrm>
            <a:off x="2257947" y="1816954"/>
            <a:ext cx="16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화살표 연결선 288"/>
          <p:cNvCxnSpPr/>
          <p:nvPr/>
        </p:nvCxnSpPr>
        <p:spPr>
          <a:xfrm>
            <a:off x="2257947" y="2015661"/>
            <a:ext cx="16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1225318" y="1728977"/>
            <a:ext cx="103894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s00_axi_awvalid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225317" y="1929360"/>
            <a:ext cx="954343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s00_axi_arvalid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3914726" y="2252009"/>
            <a:ext cx="895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from_wval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914726" y="2068843"/>
            <a:ext cx="91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from_rval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306" name="직선 화살표 연결선 305"/>
          <p:cNvCxnSpPr/>
          <p:nvPr/>
        </p:nvCxnSpPr>
        <p:spPr>
          <a:xfrm>
            <a:off x="2257947" y="2205266"/>
            <a:ext cx="16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/>
          <p:nvPr/>
        </p:nvCxnSpPr>
        <p:spPr>
          <a:xfrm>
            <a:off x="2257947" y="2400798"/>
            <a:ext cx="16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2237836" y="30852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TextBox 321"/>
          <p:cNvSpPr txBox="1"/>
          <p:nvPr/>
        </p:nvSpPr>
        <p:spPr>
          <a:xfrm>
            <a:off x="6230493" y="1649122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230493" y="1845900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177153" y="2038257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222873" y="2235035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dina_i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217793" y="2944435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6217793" y="3141213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6115643" y="3331343"/>
            <a:ext cx="562475" cy="1737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164453" y="3530348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dina_w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6240653" y="4180991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enb_f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6141210" y="4276464"/>
            <a:ext cx="511341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addrb_f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157715" y="4548696"/>
            <a:ext cx="56247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valid_f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6140996" y="4725036"/>
            <a:ext cx="511341" cy="191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doutb_f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9185557" y="1638962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valid_i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9128744" y="2247898"/>
            <a:ext cx="511341" cy="191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</a:t>
            </a:r>
            <a:r>
              <a:rPr lang="en-US" altLang="ko-KR" sz="1100" dirty="0" err="1">
                <a:ea typeface="HY궁서B" panose="02030600000101010101" pitchFamily="18" charset="-127"/>
              </a:rPr>
              <a:t>b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9122580" y="1850964"/>
            <a:ext cx="511341" cy="1737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doutb_i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7903532" y="4224518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ena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7903532" y="4423938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wea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7903532" y="4610693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addra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7903532" y="4810113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dina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368" name="직선 화살표 연결선 367"/>
          <p:cNvCxnSpPr/>
          <p:nvPr/>
        </p:nvCxnSpPr>
        <p:spPr>
          <a:xfrm flipH="1">
            <a:off x="8658705" y="4377690"/>
            <a:ext cx="103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9204011" y="4201371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9183256" y="4395992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9102388" y="4585503"/>
            <a:ext cx="511341" cy="1737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9192693" y="4782351"/>
            <a:ext cx="42259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dina_f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3548185" y="3570897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3548185" y="3380453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3548185" y="4491843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3548185" y="4740863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cxnSp>
        <p:nvCxnSpPr>
          <p:cNvPr id="387" name="직선 화살표 연결선 386"/>
          <p:cNvCxnSpPr/>
          <p:nvPr/>
        </p:nvCxnSpPr>
        <p:spPr>
          <a:xfrm>
            <a:off x="664071" y="3715588"/>
            <a:ext cx="535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직선 화살표 연결선 387"/>
          <p:cNvCxnSpPr/>
          <p:nvPr/>
        </p:nvCxnSpPr>
        <p:spPr>
          <a:xfrm>
            <a:off x="664071" y="3524993"/>
            <a:ext cx="535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직선 화살표 연결선 388"/>
          <p:cNvCxnSpPr/>
          <p:nvPr/>
        </p:nvCxnSpPr>
        <p:spPr>
          <a:xfrm>
            <a:off x="664071" y="2195698"/>
            <a:ext cx="535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직선 화살표 연결선 389"/>
          <p:cNvCxnSpPr/>
          <p:nvPr/>
        </p:nvCxnSpPr>
        <p:spPr>
          <a:xfrm>
            <a:off x="664071" y="3100098"/>
            <a:ext cx="535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직선 화살표 연결선 390"/>
          <p:cNvCxnSpPr/>
          <p:nvPr/>
        </p:nvCxnSpPr>
        <p:spPr>
          <a:xfrm>
            <a:off x="664071" y="2025392"/>
            <a:ext cx="535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직선 화살표 연결선 391"/>
          <p:cNvCxnSpPr/>
          <p:nvPr/>
        </p:nvCxnSpPr>
        <p:spPr>
          <a:xfrm>
            <a:off x="664071" y="1821612"/>
            <a:ext cx="535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763842" y="3570897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[31:0]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763842" y="3380453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763842" y="4491843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763842" y="5028033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[31:0]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5847391" y="4759442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5847068" y="4384088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5830519" y="3348959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5866118" y="2060096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5866118" y="2256694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5828018" y="3551227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8831119" y="2284471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9623989" y="2278786"/>
            <a:ext cx="1092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addrb_i_read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9621610" y="1865825"/>
            <a:ext cx="105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value_i_read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9632724" y="1689546"/>
            <a:ext cx="101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valid_i_read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827717" y="1872399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cxnSp>
        <p:nvCxnSpPr>
          <p:cNvPr id="411" name="직선 화살표 연결선 410"/>
          <p:cNvCxnSpPr/>
          <p:nvPr/>
        </p:nvCxnSpPr>
        <p:spPr>
          <a:xfrm>
            <a:off x="8658705" y="1810604"/>
            <a:ext cx="103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직선 화살표 연결선 414"/>
          <p:cNvCxnSpPr/>
          <p:nvPr/>
        </p:nvCxnSpPr>
        <p:spPr>
          <a:xfrm flipH="1">
            <a:off x="8667880" y="2431860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416"/>
          <p:cNvSpPr txBox="1"/>
          <p:nvPr/>
        </p:nvSpPr>
        <p:spPr>
          <a:xfrm>
            <a:off x="7901263" y="2079375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enb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9278707" y="2040685"/>
            <a:ext cx="34925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enb_i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9630455" y="2079375"/>
            <a:ext cx="986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enb_i_read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7894797" y="357417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addrb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7892418" y="3161209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doutb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903532" y="298493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9145822" y="2934346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valid_w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9042570" y="3554196"/>
            <a:ext cx="6066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addrb_w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9052730" y="3148575"/>
            <a:ext cx="57618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doutb_w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8773396" y="3579855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9623989" y="3574170"/>
            <a:ext cx="1092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addrb_w_read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9621610" y="3161209"/>
            <a:ext cx="105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value_w_read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9632724" y="2984930"/>
            <a:ext cx="101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valid_w_read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8769994" y="3167783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7901263" y="3374759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enb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9172325" y="3336069"/>
            <a:ext cx="4736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enb_w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9630455" y="3374759"/>
            <a:ext cx="986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enb_w_read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440" name="직선 화살표 연결선 439"/>
          <p:cNvCxnSpPr/>
          <p:nvPr/>
        </p:nvCxnSpPr>
        <p:spPr>
          <a:xfrm>
            <a:off x="8658705" y="2024696"/>
            <a:ext cx="103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직선 화살표 연결선 441"/>
          <p:cNvCxnSpPr/>
          <p:nvPr/>
        </p:nvCxnSpPr>
        <p:spPr>
          <a:xfrm flipH="1">
            <a:off x="8667880" y="2210785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화살표 연결선 442"/>
          <p:cNvCxnSpPr/>
          <p:nvPr/>
        </p:nvCxnSpPr>
        <p:spPr>
          <a:xfrm>
            <a:off x="8658705" y="3100098"/>
            <a:ext cx="103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화살표 연결선 443"/>
          <p:cNvCxnSpPr/>
          <p:nvPr/>
        </p:nvCxnSpPr>
        <p:spPr>
          <a:xfrm flipH="1">
            <a:off x="8667880" y="3721354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화살표 연결선 444"/>
          <p:cNvCxnSpPr/>
          <p:nvPr/>
        </p:nvCxnSpPr>
        <p:spPr>
          <a:xfrm>
            <a:off x="8658705" y="3314190"/>
            <a:ext cx="103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화살표 연결선 445"/>
          <p:cNvCxnSpPr/>
          <p:nvPr/>
        </p:nvCxnSpPr>
        <p:spPr>
          <a:xfrm flipH="1">
            <a:off x="8667880" y="3500279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직선 화살표 연결선 447"/>
          <p:cNvCxnSpPr/>
          <p:nvPr/>
        </p:nvCxnSpPr>
        <p:spPr>
          <a:xfrm flipH="1">
            <a:off x="8658705" y="4566375"/>
            <a:ext cx="103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화살표 연결선 448"/>
          <p:cNvCxnSpPr/>
          <p:nvPr/>
        </p:nvCxnSpPr>
        <p:spPr>
          <a:xfrm flipH="1">
            <a:off x="8658705" y="4753600"/>
            <a:ext cx="103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화살표 연결선 449"/>
          <p:cNvCxnSpPr/>
          <p:nvPr/>
        </p:nvCxnSpPr>
        <p:spPr>
          <a:xfrm flipH="1">
            <a:off x="8658705" y="4951809"/>
            <a:ext cx="103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8769994" y="4810407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8769994" y="4605822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454" name="제목 1"/>
          <p:cNvSpPr txBox="1">
            <a:spLocks/>
          </p:cNvSpPr>
          <p:nvPr/>
        </p:nvSpPr>
        <p:spPr>
          <a:xfrm>
            <a:off x="735683" y="625780"/>
            <a:ext cx="2543731" cy="47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1.1. Overall architecture</a:t>
            </a:r>
            <a:endParaRPr lang="ko-KR" altLang="en-US" sz="1800" dirty="0"/>
          </a:p>
        </p:txBody>
      </p:sp>
      <p:sp>
        <p:nvSpPr>
          <p:cNvPr id="181" name="직사각형 180"/>
          <p:cNvSpPr/>
          <p:nvPr/>
        </p:nvSpPr>
        <p:spPr>
          <a:xfrm>
            <a:off x="6733862" y="5159251"/>
            <a:ext cx="1924843" cy="541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295041" y="5141175"/>
            <a:ext cx="82182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slv_register0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183" name="직선 화살표 연결선 182"/>
          <p:cNvCxnSpPr/>
          <p:nvPr/>
        </p:nvCxnSpPr>
        <p:spPr>
          <a:xfrm>
            <a:off x="8658705" y="5360698"/>
            <a:ext cx="103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9145822" y="5182902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start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187" name="직선 화살표 연결선 186"/>
          <p:cNvCxnSpPr/>
          <p:nvPr/>
        </p:nvCxnSpPr>
        <p:spPr>
          <a:xfrm flipH="1">
            <a:off x="8658705" y="5567759"/>
            <a:ext cx="103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9604922" y="5216487"/>
            <a:ext cx="1030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start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9598575" y="5413967"/>
            <a:ext cx="1018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done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145822" y="5398482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done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192" name="직선 화살표 연결선 191"/>
          <p:cNvCxnSpPr/>
          <p:nvPr/>
        </p:nvCxnSpPr>
        <p:spPr>
          <a:xfrm flipH="1" flipV="1">
            <a:off x="3327222" y="5429873"/>
            <a:ext cx="34196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548185" y="5282596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[31:0]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9" name="순서도: 수동 연산 8"/>
          <p:cNvSpPr/>
          <p:nvPr/>
        </p:nvSpPr>
        <p:spPr>
          <a:xfrm rot="5400000">
            <a:off x="2807025" y="5097122"/>
            <a:ext cx="892962" cy="151206"/>
          </a:xfrm>
          <a:prstGeom prst="flowChartManualOperati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/>
          <p:cNvCxnSpPr>
            <a:stCxn id="9" idx="2"/>
          </p:cNvCxnSpPr>
          <p:nvPr/>
        </p:nvCxnSpPr>
        <p:spPr>
          <a:xfrm flipH="1">
            <a:off x="2079156" y="5172725"/>
            <a:ext cx="109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 flipH="1">
            <a:off x="664071" y="5172725"/>
            <a:ext cx="56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430801" y="5005824"/>
            <a:ext cx="60908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axi_rdata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153685" y="5028033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[31:0]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977999" y="5331824"/>
            <a:ext cx="145590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slv_register0[0] = start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977999" y="5510144"/>
            <a:ext cx="159373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slv_register1[0] = done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425953" y="5594782"/>
            <a:ext cx="188887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[15:12]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ext_axi_araddr_latched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145946" y="4431718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086530" y="3425165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[5:1]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122726" y="2132051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261089" y="2399805"/>
            <a:ext cx="0" cy="70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28850" y="2861849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from_wen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228850" y="3077511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from_we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0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Architecture</a:t>
            </a:r>
            <a:endParaRPr lang="ko-KR" altLang="en-US" dirty="0"/>
          </a:p>
        </p:txBody>
      </p:sp>
      <p:sp>
        <p:nvSpPr>
          <p:cNvPr id="9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724400" y="6152247"/>
            <a:ext cx="2743200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3" name="제목 1"/>
          <p:cNvSpPr txBox="1">
            <a:spLocks/>
          </p:cNvSpPr>
          <p:nvPr/>
        </p:nvSpPr>
        <p:spPr>
          <a:xfrm>
            <a:off x="735683" y="625780"/>
            <a:ext cx="2543731" cy="47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1.2. </a:t>
            </a:r>
            <a:r>
              <a:rPr lang="en-US" altLang="ko-KR" sz="1800" dirty="0" err="1" smtClean="0"/>
              <a:t>bramwrapper_xxx</a:t>
            </a:r>
            <a:endParaRPr lang="ko-KR" altLang="en-US" sz="1800" dirty="0"/>
          </a:p>
        </p:txBody>
      </p:sp>
      <p:sp>
        <p:nvSpPr>
          <p:cNvPr id="224" name="직사각형 223"/>
          <p:cNvSpPr/>
          <p:nvPr/>
        </p:nvSpPr>
        <p:spPr>
          <a:xfrm>
            <a:off x="3041143" y="2056271"/>
            <a:ext cx="6040983" cy="30523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171444" y="1999115"/>
            <a:ext cx="178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bramwrapper_xxx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765512" y="260936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765512" y="3192542"/>
            <a:ext cx="823519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829012" y="3776119"/>
            <a:ext cx="823519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965540" y="4394407"/>
            <a:ext cx="823519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dina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33" name="직선 화살표 연결선 232"/>
          <p:cNvCxnSpPr/>
          <p:nvPr/>
        </p:nvCxnSpPr>
        <p:spPr>
          <a:xfrm>
            <a:off x="2062393" y="2758928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/>
          <p:nvPr/>
        </p:nvCxnSpPr>
        <p:spPr>
          <a:xfrm>
            <a:off x="2062393" y="3307296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/>
          <p:nvPr/>
        </p:nvCxnSpPr>
        <p:spPr>
          <a:xfrm>
            <a:off x="2062393" y="3892156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2062393" y="4504703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529235" y="2590310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529235" y="3159058"/>
            <a:ext cx="464855" cy="1398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475895" y="3731793"/>
            <a:ext cx="464855" cy="1398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521615" y="4349379"/>
            <a:ext cx="464855" cy="1398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dina_i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9471735" y="4330666"/>
            <a:ext cx="511341" cy="191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</a:t>
            </a:r>
            <a:r>
              <a:rPr lang="en-US" altLang="ko-KR" sz="1100" dirty="0" err="1">
                <a:ea typeface="HY궁서B" panose="02030600000101010101" pitchFamily="18" charset="-127"/>
              </a:rPr>
              <a:t>b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64860" y="3750961"/>
            <a:ext cx="304091" cy="114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164860" y="4368367"/>
            <a:ext cx="304091" cy="1144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9174110" y="4367239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9610843" y="3711682"/>
            <a:ext cx="34925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enb_i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8242842" y="2655526"/>
            <a:ext cx="82351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8242841" y="3216006"/>
            <a:ext cx="82351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doutb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242840" y="3799583"/>
            <a:ext cx="82351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enb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8242840" y="4417871"/>
            <a:ext cx="82351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addrb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58" name="직선 화살표 연결선 257"/>
          <p:cNvCxnSpPr/>
          <p:nvPr/>
        </p:nvCxnSpPr>
        <p:spPr>
          <a:xfrm>
            <a:off x="9077943" y="2758928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/>
          <p:nvPr/>
        </p:nvCxnSpPr>
        <p:spPr>
          <a:xfrm>
            <a:off x="9077943" y="3307296"/>
            <a:ext cx="97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9525735" y="2590310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valid_i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65" name="직선 화살표 연결선 264"/>
          <p:cNvCxnSpPr/>
          <p:nvPr/>
        </p:nvCxnSpPr>
        <p:spPr>
          <a:xfrm flipH="1">
            <a:off x="5919516" y="3892156"/>
            <a:ext cx="265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 flipH="1">
            <a:off x="9066359" y="4515421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9458872" y="3139111"/>
            <a:ext cx="511341" cy="1737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doutb_i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164009" y="3160546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4477492" y="2439244"/>
            <a:ext cx="1446163" cy="25225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/>
          <p:cNvSpPr txBox="1"/>
          <p:nvPr/>
        </p:nvSpPr>
        <p:spPr>
          <a:xfrm>
            <a:off x="4212539" y="2609360"/>
            <a:ext cx="82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4212539" y="3192542"/>
            <a:ext cx="823519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4276039" y="3776119"/>
            <a:ext cx="823519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412567" y="4394407"/>
            <a:ext cx="823519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dina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089103" y="3216006"/>
            <a:ext cx="82351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doutb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089102" y="3799583"/>
            <a:ext cx="82351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enb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089102" y="4417871"/>
            <a:ext cx="82351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addrb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4470659" y="2405064"/>
            <a:ext cx="147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block_ram_gen_xxx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6691246" y="2439244"/>
            <a:ext cx="854006" cy="10964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6742228" y="2405064"/>
            <a:ext cx="755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wrapper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97" name="직선 화살표 연결선 296"/>
          <p:cNvCxnSpPr/>
          <p:nvPr/>
        </p:nvCxnSpPr>
        <p:spPr>
          <a:xfrm>
            <a:off x="3489960" y="3892156"/>
            <a:ext cx="98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직선 화살표 연결선 298"/>
          <p:cNvCxnSpPr/>
          <p:nvPr/>
        </p:nvCxnSpPr>
        <p:spPr>
          <a:xfrm>
            <a:off x="3489960" y="4521771"/>
            <a:ext cx="98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3489960" y="3307296"/>
            <a:ext cx="98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/>
          <p:nvPr/>
        </p:nvCxnSpPr>
        <p:spPr>
          <a:xfrm>
            <a:off x="3489960" y="2740164"/>
            <a:ext cx="98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/>
          <p:nvPr/>
        </p:nvCxnSpPr>
        <p:spPr>
          <a:xfrm>
            <a:off x="5912621" y="3307296"/>
            <a:ext cx="77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>
            <a:off x="6691246" y="4114714"/>
            <a:ext cx="854006" cy="2624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TextBox 313"/>
          <p:cNvSpPr txBox="1"/>
          <p:nvPr/>
        </p:nvSpPr>
        <p:spPr>
          <a:xfrm>
            <a:off x="6742228" y="4161313"/>
            <a:ext cx="75539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inner FSM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6679664" y="2655526"/>
            <a:ext cx="37346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in_val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6699785" y="3216006"/>
            <a:ext cx="38346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din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323" name="직선 화살표 연결선 322"/>
          <p:cNvCxnSpPr/>
          <p:nvPr/>
        </p:nvCxnSpPr>
        <p:spPr>
          <a:xfrm>
            <a:off x="6329363" y="2740164"/>
            <a:ext cx="361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>
            <a:off x="6329362" y="2740164"/>
            <a:ext cx="0" cy="1503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 flipV="1">
            <a:off x="6330222" y="4244060"/>
            <a:ext cx="361024" cy="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7077906" y="2655526"/>
            <a:ext cx="45530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out_val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7154810" y="3216006"/>
            <a:ext cx="38346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err="1" smtClean="0">
                <a:ea typeface="HY궁서B" panose="02030600000101010101" pitchFamily="18" charset="-127"/>
              </a:rPr>
              <a:t>dout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331" name="직선 화살표 연결선 330"/>
          <p:cNvCxnSpPr/>
          <p:nvPr/>
        </p:nvCxnSpPr>
        <p:spPr>
          <a:xfrm>
            <a:off x="7554778" y="3310601"/>
            <a:ext cx="107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직선 화살표 연결선 331"/>
          <p:cNvCxnSpPr/>
          <p:nvPr/>
        </p:nvCxnSpPr>
        <p:spPr>
          <a:xfrm>
            <a:off x="7554778" y="2750066"/>
            <a:ext cx="107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직선 화살표 연결선 332"/>
          <p:cNvCxnSpPr/>
          <p:nvPr/>
        </p:nvCxnSpPr>
        <p:spPr>
          <a:xfrm flipH="1">
            <a:off x="5919516" y="4515421"/>
            <a:ext cx="2652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/>
          <p:nvPr/>
        </p:nvCxnSpPr>
        <p:spPr>
          <a:xfrm flipH="1">
            <a:off x="9066359" y="3892727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2906505" y="1522612"/>
            <a:ext cx="7257939" cy="4052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396643" y="1480229"/>
            <a:ext cx="1532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conv_ctrlr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14574" y="4660365"/>
            <a:ext cx="1011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ena_f_write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4579" y="4863564"/>
            <a:ext cx="94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wea_f_write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3781" y="5066763"/>
            <a:ext cx="1030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addra_f_write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07434" y="5264243"/>
            <a:ext cx="1018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dina_f_write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4416" y="1602975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valid_i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37603" y="2211911"/>
            <a:ext cx="511341" cy="191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</a:t>
            </a:r>
            <a:r>
              <a:rPr lang="en-US" altLang="ko-KR" sz="1100" dirty="0" err="1">
                <a:ea typeface="HY궁서B" panose="02030600000101010101" pitchFamily="18" charset="-127"/>
              </a:rPr>
              <a:t>b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31439" y="1814977"/>
            <a:ext cx="511341" cy="1737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doutb_i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1867564" y="4821763"/>
            <a:ext cx="103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2870" y="4645444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ena_f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92115" y="4840065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wea_f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11247" y="5029576"/>
            <a:ext cx="511341" cy="1737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addra_f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01552" y="5226424"/>
            <a:ext cx="42259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dina_f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39978" y="2248484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32848" y="2242799"/>
            <a:ext cx="1092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addrb_i_read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30469" y="1829838"/>
            <a:ext cx="105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value_i_read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41583" y="1653559"/>
            <a:ext cx="101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valid_i_read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036576" y="1836412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867564" y="1774617"/>
            <a:ext cx="103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1876739" y="2395873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487566" y="2004698"/>
            <a:ext cx="34925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enb_i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39314" y="2043388"/>
            <a:ext cx="986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enb_i_read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54681" y="2898359"/>
            <a:ext cx="464855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valid_w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51429" y="3518209"/>
            <a:ext cx="6066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addrb_w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61589" y="3112588"/>
            <a:ext cx="57618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doutb_w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01305" y="3543868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[5:1]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32848" y="3538183"/>
            <a:ext cx="1092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addrb_w_read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30469" y="3125222"/>
            <a:ext cx="105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value_w_read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41583" y="2948943"/>
            <a:ext cx="101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valid_w_read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78853" y="3131796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81184" y="3300082"/>
            <a:ext cx="4736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enb_w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39314" y="3338772"/>
            <a:ext cx="986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enb_w_read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1867564" y="1988709"/>
            <a:ext cx="103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1876739" y="2174798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1876739" y="3685367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1867564" y="3278203"/>
            <a:ext cx="103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>
            <a:off x="1876739" y="3464292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1867564" y="5010448"/>
            <a:ext cx="103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1867564" y="5197673"/>
            <a:ext cx="103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1867564" y="5395882"/>
            <a:ext cx="103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978853" y="5254480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78853" y="5049895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[10:1]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H="1">
            <a:off x="6633856" y="4853513"/>
            <a:ext cx="19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6633856" y="5286230"/>
            <a:ext cx="19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3756025" y="4821763"/>
            <a:ext cx="19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>
            <a:off x="3756025" y="5005198"/>
            <a:ext cx="19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3756025" y="5180267"/>
            <a:ext cx="19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>
            <a:off x="3756025" y="5383391"/>
            <a:ext cx="191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701530" y="4706531"/>
            <a:ext cx="75986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ena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01530" y="4909275"/>
            <a:ext cx="75986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wea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701530" y="5097640"/>
            <a:ext cx="75986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addr_cnt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01530" y="5288978"/>
            <a:ext cx="75986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dout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633856" y="3538183"/>
            <a:ext cx="189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623422" y="3944583"/>
            <a:ext cx="191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>
            <a:off x="6633856" y="3179039"/>
            <a:ext cx="1899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3834529" y="3464292"/>
            <a:ext cx="185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H="1">
            <a:off x="3834529" y="3668988"/>
            <a:ext cx="185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H="1">
            <a:off x="3834530" y="2173975"/>
            <a:ext cx="1359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H="1">
            <a:off x="3834530" y="2385404"/>
            <a:ext cx="1110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5451475" y="2353850"/>
            <a:ext cx="3101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801918" y="1957482"/>
            <a:ext cx="36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3801918" y="3079748"/>
            <a:ext cx="36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3801918" y="3252866"/>
            <a:ext cx="36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5450183" y="2762035"/>
            <a:ext cx="31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3801918" y="1782871"/>
            <a:ext cx="367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/>
          <p:nvPr/>
        </p:nvCxnSpPr>
        <p:spPr>
          <a:xfrm>
            <a:off x="1876739" y="3079748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/>
          <p:nvPr/>
        </p:nvCxnSpPr>
        <p:spPr>
          <a:xfrm>
            <a:off x="5074884" y="3252866"/>
            <a:ext cx="61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223613" y="2222825"/>
            <a:ext cx="77567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addrb_i_fsm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925988" y="2248484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4223613" y="3499415"/>
            <a:ext cx="84851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addrb_w_fsm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3945038" y="3525074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876768" y="5254480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3888111" y="5049895"/>
            <a:ext cx="304091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[10:0]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6633856" y="4346757"/>
            <a:ext cx="422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Architecture</a:t>
            </a:r>
            <a:endParaRPr lang="ko-KR" altLang="en-US" dirty="0"/>
          </a:p>
        </p:txBody>
      </p:sp>
      <p:sp>
        <p:nvSpPr>
          <p:cNvPr id="9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724400" y="6152247"/>
            <a:ext cx="2743200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4" name="제목 1"/>
          <p:cNvSpPr txBox="1">
            <a:spLocks/>
          </p:cNvSpPr>
          <p:nvPr/>
        </p:nvSpPr>
        <p:spPr>
          <a:xfrm>
            <a:off x="735683" y="625780"/>
            <a:ext cx="2543731" cy="47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1.3. </a:t>
            </a:r>
            <a:r>
              <a:rPr lang="en-US" altLang="ko-KR" sz="1800" dirty="0" err="1" smtClean="0"/>
              <a:t>conv_ctrlr</a:t>
            </a:r>
            <a:endParaRPr lang="ko-KR" altLang="en-US" sz="1800" dirty="0"/>
          </a:p>
        </p:txBody>
      </p:sp>
      <p:sp>
        <p:nvSpPr>
          <p:cNvPr id="197" name="직사각형 196"/>
          <p:cNvSpPr/>
          <p:nvPr/>
        </p:nvSpPr>
        <p:spPr>
          <a:xfrm>
            <a:off x="8552873" y="1597233"/>
            <a:ext cx="1513456" cy="39286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8533468" y="1580520"/>
            <a:ext cx="1532860" cy="21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conv_</a:t>
            </a:r>
            <a:r>
              <a:rPr lang="en-US" altLang="ko-KR" sz="1100" dirty="0">
                <a:ea typeface="HY궁서B" panose="02030600000101010101" pitchFamily="18" charset="-127"/>
              </a:rPr>
              <a:t>L</a:t>
            </a:r>
            <a:r>
              <a:rPr lang="en-US" altLang="ko-KR" sz="1100" dirty="0" smtClean="0">
                <a:ea typeface="HY궁서B" panose="02030600000101010101" pitchFamily="18" charset="-127"/>
              </a:rPr>
              <a:t>1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552871" y="2155087"/>
            <a:ext cx="1012127" cy="403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iX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552871" y="2676222"/>
            <a:ext cx="101212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iW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552871" y="2962785"/>
            <a:ext cx="1012127" cy="403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iADDR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552871" y="3740446"/>
            <a:ext cx="1012127" cy="403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iValid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552871" y="4748429"/>
            <a:ext cx="1012127" cy="15570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oY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8552871" y="5036948"/>
            <a:ext cx="1012127" cy="403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oValid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43781" y="4592462"/>
            <a:ext cx="641255" cy="1302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900" dirty="0" err="1" smtClean="0">
                <a:ea typeface="HY궁서B" panose="02030600000101010101" pitchFamily="18" charset="-127"/>
              </a:rPr>
              <a:t>out_mux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92290" y="4609175"/>
            <a:ext cx="941566" cy="9166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194182" y="4741641"/>
            <a:ext cx="42924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y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94182" y="5185950"/>
            <a:ext cx="42924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100" dirty="0" smtClean="0">
                <a:ea typeface="HY궁서B" panose="02030600000101010101" pitchFamily="18" charset="-127"/>
              </a:rPr>
              <a:t>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11558" y="4664984"/>
            <a:ext cx="20024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y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318289" y="4693072"/>
            <a:ext cx="367808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[15:0]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611558" y="3774832"/>
            <a:ext cx="764893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conv_ivalid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34307" y="5100856"/>
            <a:ext cx="354746" cy="1737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smtClean="0">
                <a:ea typeface="HY궁서B" panose="02030600000101010101" pitchFamily="18" charset="-127"/>
              </a:rPr>
              <a:t>valid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692290" y="2946567"/>
            <a:ext cx="941566" cy="15732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7611558" y="3011108"/>
            <a:ext cx="764893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conv_iaddr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69662" y="1686736"/>
            <a:ext cx="539450" cy="3757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4169662" y="2974399"/>
            <a:ext cx="539450" cy="3757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7611558" y="3358093"/>
            <a:ext cx="764893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conv_iwren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552871" y="3333308"/>
            <a:ext cx="1012127" cy="403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100" dirty="0" err="1" smtClean="0">
                <a:ea typeface="HY궁서B" panose="02030600000101010101" pitchFamily="18" charset="-127"/>
              </a:rPr>
              <a:t>iWren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803062" y="2909500"/>
            <a:ext cx="713629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inner FSM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945062" y="2385404"/>
            <a:ext cx="0" cy="1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7059613" y="4346757"/>
            <a:ext cx="0" cy="939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/>
          <p:cNvCxnSpPr/>
          <p:nvPr/>
        </p:nvCxnSpPr>
        <p:spPr>
          <a:xfrm>
            <a:off x="4945062" y="3859470"/>
            <a:ext cx="7472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48" idx="3"/>
          </p:cNvCxnSpPr>
          <p:nvPr/>
        </p:nvCxnSpPr>
        <p:spPr>
          <a:xfrm>
            <a:off x="4744433" y="1874587"/>
            <a:ext cx="706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5451475" y="1874587"/>
            <a:ext cx="0" cy="483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직선 연결선 272"/>
          <p:cNvCxnSpPr/>
          <p:nvPr/>
        </p:nvCxnSpPr>
        <p:spPr>
          <a:xfrm>
            <a:off x="5194300" y="3067122"/>
            <a:ext cx="497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/>
          <p:cNvCxnSpPr>
            <a:stCxn id="149" idx="3"/>
          </p:cNvCxnSpPr>
          <p:nvPr/>
        </p:nvCxnSpPr>
        <p:spPr>
          <a:xfrm flipV="1">
            <a:off x="4744433" y="3161708"/>
            <a:ext cx="706421" cy="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>
            <a:off x="5451475" y="2762035"/>
            <a:ext cx="0" cy="402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4197342" y="2909500"/>
            <a:ext cx="481785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filter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197342" y="1638064"/>
            <a:ext cx="481785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filter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415858" y="2211911"/>
            <a:ext cx="367808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[7:0]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415858" y="2611671"/>
            <a:ext cx="367808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[7:0]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318289" y="3026537"/>
            <a:ext cx="367808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 smtClean="0">
                <a:ea typeface="HY궁서B" panose="02030600000101010101" pitchFamily="18" charset="-127"/>
              </a:rPr>
              <a:t>[4:0]</a:t>
            </a:r>
            <a:endParaRPr lang="ko-KR" altLang="en-US" sz="900" dirty="0">
              <a:ea typeface="HY궁서B" panose="02030600000101010101" pitchFamily="18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701038" y="2184413"/>
            <a:ext cx="52243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value_x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7707388" y="2591402"/>
            <a:ext cx="52243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value_w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288" name="직선 연결선 287"/>
          <p:cNvCxnSpPr/>
          <p:nvPr/>
        </p:nvCxnSpPr>
        <p:spPr>
          <a:xfrm>
            <a:off x="5074884" y="2750170"/>
            <a:ext cx="0" cy="502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3985790" y="2749636"/>
            <a:ext cx="1089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3985790" y="2750170"/>
            <a:ext cx="0" cy="329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0" name="타원 479"/>
          <p:cNvSpPr/>
          <p:nvPr/>
        </p:nvSpPr>
        <p:spPr>
          <a:xfrm>
            <a:off x="3960733" y="3054961"/>
            <a:ext cx="49575" cy="495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7036635" y="5265824"/>
            <a:ext cx="49575" cy="495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/>
          <p:nvPr/>
        </p:nvCxnSpPr>
        <p:spPr>
          <a:xfrm>
            <a:off x="5194300" y="2173975"/>
            <a:ext cx="0" cy="89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 flipV="1">
            <a:off x="3379067" y="4344133"/>
            <a:ext cx="2312416" cy="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3379067" y="4076694"/>
            <a:ext cx="2312416" cy="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32848" y="3945889"/>
            <a:ext cx="1092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start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832848" y="4213328"/>
            <a:ext cx="1092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done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cxnSp>
        <p:nvCxnSpPr>
          <p:cNvPr id="158" name="직선 화살표 연결선 157"/>
          <p:cNvCxnSpPr/>
          <p:nvPr/>
        </p:nvCxnSpPr>
        <p:spPr>
          <a:xfrm flipH="1">
            <a:off x="1876739" y="4344133"/>
            <a:ext cx="1029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1867564" y="4087906"/>
            <a:ext cx="1038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4205198" y="1992664"/>
            <a:ext cx="64105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enb_i_fsm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211246" y="3284494"/>
            <a:ext cx="70515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dirty="0" err="1" smtClean="0">
                <a:ea typeface="HY궁서B" panose="02030600000101010101" pitchFamily="18" charset="-127"/>
              </a:rPr>
              <a:t>enb_w_fsm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2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Memory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CE25-1F4F-4B65-B926-04A54AF3766B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95660"/>
              </p:ext>
            </p:extLst>
          </p:nvPr>
        </p:nvGraphicFramePr>
        <p:xfrm>
          <a:off x="3810083" y="1085849"/>
          <a:ext cx="3244850" cy="4894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850"/>
              </a:tblGrid>
              <a:tr h="29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START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9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DONE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93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RESERVED</a:t>
                      </a:r>
                      <a:endParaRPr lang="ko-KR" altLang="en-US" sz="12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7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WEIGHT DATA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RESERVED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9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INPUT DATA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RESERVED</a:t>
                      </a:r>
                      <a:endParaRPr lang="ko-KR" altLang="en-US" sz="12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09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FEATURE</a:t>
                      </a:r>
                      <a:r>
                        <a:rPr lang="en-US" altLang="ko-KR" sz="1200" b="0" baseline="0" dirty="0" smtClean="0">
                          <a:solidFill>
                            <a:sysClr val="windowText" lastClr="000000"/>
                          </a:solidFill>
                        </a:rPr>
                        <a:t> DATA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8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RESERVED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16963" y="790575"/>
            <a:ext cx="1046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ea typeface="HY궁서B" panose="02030600000101010101" pitchFamily="18" charset="-127"/>
              </a:rPr>
              <a:t>16 bit</a:t>
            </a:r>
            <a:endParaRPr lang="ko-KR" altLang="en-US" sz="1000" dirty="0">
              <a:ea typeface="HY궁서B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781341" y="1023461"/>
            <a:ext cx="328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19545" y="994020"/>
            <a:ext cx="4617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000" dirty="0" smtClean="0">
                <a:ea typeface="HY궁서B" panose="02030600000101010101" pitchFamily="18" charset="-127"/>
              </a:rPr>
              <a:t>0x0000</a:t>
            </a:r>
            <a:endParaRPr lang="ko-KR" altLang="en-US" sz="1000" dirty="0">
              <a:ea typeface="HY궁서B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19545" y="3088396"/>
            <a:ext cx="4617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000" dirty="0" smtClean="0">
                <a:ea typeface="HY궁서B" panose="02030600000101010101" pitchFamily="18" charset="-127"/>
              </a:rPr>
              <a:t>0x2000</a:t>
            </a:r>
            <a:endParaRPr lang="ko-KR" altLang="en-US" sz="1000" dirty="0">
              <a:ea typeface="HY궁서B" panose="02030600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19545" y="4491839"/>
            <a:ext cx="4617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000" dirty="0" smtClean="0">
                <a:ea typeface="HY궁서B" panose="02030600000101010101" pitchFamily="18" charset="-127"/>
              </a:rPr>
              <a:t>0x3000</a:t>
            </a:r>
            <a:endParaRPr lang="ko-KR" altLang="en-US" sz="1000" dirty="0">
              <a:ea typeface="HY궁서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45" y="1900798"/>
            <a:ext cx="4617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000" dirty="0" smtClean="0">
                <a:ea typeface="HY궁서B" panose="02030600000101010101" pitchFamily="18" charset="-127"/>
              </a:rPr>
              <a:t>0x1000</a:t>
            </a:r>
            <a:endParaRPr lang="ko-KR" altLang="en-US" sz="1000" dirty="0">
              <a:ea typeface="HY궁서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9545" y="1289089"/>
            <a:ext cx="4617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000" dirty="0" smtClean="0">
                <a:ea typeface="HY궁서B" panose="02030600000101010101" pitchFamily="18" charset="-127"/>
              </a:rPr>
              <a:t>0x0002</a:t>
            </a:r>
            <a:endParaRPr lang="ko-KR" altLang="en-US" sz="1000" dirty="0"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50113" y="1059890"/>
            <a:ext cx="2016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Operation setting memory</a:t>
            </a:r>
          </a:p>
          <a:p>
            <a:r>
              <a:rPr lang="en-US" altLang="ko-KR" sz="1100" dirty="0" smtClean="0">
                <a:ea typeface="HY궁서B" panose="02030600000101010101" pitchFamily="18" charset="-127"/>
              </a:rPr>
              <a:t>Memory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Q’ty</a:t>
            </a:r>
            <a:r>
              <a:rPr lang="en-US" altLang="ko-KR" sz="1100" dirty="0" smtClean="0">
                <a:ea typeface="HY궁서B" panose="02030600000101010101" pitchFamily="18" charset="-127"/>
              </a:rPr>
              <a:t> : 2EA</a:t>
            </a:r>
          </a:p>
          <a:p>
            <a:r>
              <a:rPr lang="en-US" altLang="ko-KR" sz="1100" dirty="0" smtClean="0">
                <a:ea typeface="HY궁서B" panose="02030600000101010101" pitchFamily="18" charset="-127"/>
              </a:rPr>
              <a:t>Sub total : 4Byte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104063" y="1059890"/>
            <a:ext cx="0" cy="600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104063" y="1977742"/>
            <a:ext cx="0" cy="867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50113" y="2111189"/>
            <a:ext cx="2016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Operation setting memory</a:t>
            </a:r>
          </a:p>
          <a:p>
            <a:r>
              <a:rPr lang="en-US" altLang="ko-KR" sz="1100" dirty="0" smtClean="0">
                <a:ea typeface="HY궁서B" panose="02030600000101010101" pitchFamily="18" charset="-127"/>
              </a:rPr>
              <a:t>Memory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Q’ty</a:t>
            </a:r>
            <a:r>
              <a:rPr lang="en-US" altLang="ko-KR" sz="1100" dirty="0" smtClean="0">
                <a:ea typeface="HY궁서B" panose="02030600000101010101" pitchFamily="18" charset="-127"/>
              </a:rPr>
              <a:t> : 25EA</a:t>
            </a:r>
          </a:p>
          <a:p>
            <a:r>
              <a:rPr lang="en-US" altLang="ko-KR" sz="1100" dirty="0" smtClean="0">
                <a:ea typeface="HY궁서B" panose="02030600000101010101" pitchFamily="18" charset="-127"/>
              </a:rPr>
              <a:t>Sub total : 50Byte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104063" y="3158842"/>
            <a:ext cx="0" cy="1084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50113" y="3401033"/>
            <a:ext cx="2016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Operation setting memory</a:t>
            </a:r>
          </a:p>
          <a:p>
            <a:r>
              <a:rPr lang="en-US" altLang="ko-KR" sz="1100" dirty="0" smtClean="0">
                <a:ea typeface="HY궁서B" panose="02030600000101010101" pitchFamily="18" charset="-127"/>
              </a:rPr>
              <a:t>Memory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Q’ty</a:t>
            </a:r>
            <a:r>
              <a:rPr lang="en-US" altLang="ko-KR" sz="1100" dirty="0" smtClean="0">
                <a:ea typeface="HY궁서B" panose="02030600000101010101" pitchFamily="18" charset="-127"/>
              </a:rPr>
              <a:t> : 1,024EA</a:t>
            </a:r>
          </a:p>
          <a:p>
            <a:r>
              <a:rPr lang="en-US" altLang="ko-KR" sz="1100" dirty="0" smtClean="0">
                <a:ea typeface="HY궁서B" panose="02030600000101010101" pitchFamily="18" charset="-127"/>
              </a:rPr>
              <a:t>Sub total : 2Kbyte(2,048byte)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7104063" y="4563780"/>
            <a:ext cx="0" cy="1084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50113" y="4805971"/>
            <a:ext cx="2016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HY궁서B" panose="02030600000101010101" pitchFamily="18" charset="-127"/>
              </a:rPr>
              <a:t>Operation setting memory</a:t>
            </a:r>
          </a:p>
          <a:p>
            <a:r>
              <a:rPr lang="en-US" altLang="ko-KR" sz="1100" dirty="0" smtClean="0">
                <a:ea typeface="HY궁서B" panose="02030600000101010101" pitchFamily="18" charset="-127"/>
              </a:rPr>
              <a:t>Memory </a:t>
            </a:r>
            <a:r>
              <a:rPr lang="en-US" altLang="ko-KR" sz="1100" dirty="0" err="1" smtClean="0">
                <a:ea typeface="HY궁서B" panose="02030600000101010101" pitchFamily="18" charset="-127"/>
              </a:rPr>
              <a:t>Q’ty</a:t>
            </a:r>
            <a:r>
              <a:rPr lang="en-US" altLang="ko-KR" sz="1100" dirty="0" smtClean="0">
                <a:ea typeface="HY궁서B" panose="02030600000101010101" pitchFamily="18" charset="-127"/>
              </a:rPr>
              <a:t> : 1,024EA</a:t>
            </a:r>
          </a:p>
          <a:p>
            <a:r>
              <a:rPr lang="en-US" altLang="ko-KR" sz="1100" dirty="0" smtClean="0">
                <a:ea typeface="HY궁서B" panose="02030600000101010101" pitchFamily="18" charset="-127"/>
              </a:rPr>
              <a:t>Sub total : 2Kbyte(2,048byte)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50113" y="5736323"/>
            <a:ext cx="2528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HY궁서B" panose="02030600000101010101" pitchFamily="18" charset="-127"/>
              </a:rPr>
              <a:t>T</a:t>
            </a:r>
            <a:r>
              <a:rPr lang="en-US" altLang="ko-KR" sz="1100" dirty="0" smtClean="0">
                <a:ea typeface="HY궁서B" panose="02030600000101010101" pitchFamily="18" charset="-127"/>
              </a:rPr>
              <a:t>otal : 4Kbyte(4,150byte)</a:t>
            </a:r>
            <a:endParaRPr lang="ko-KR" altLang="en-US" sz="1100" dirty="0"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1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Finite State Machine</a:t>
            </a:r>
            <a:endParaRPr lang="ko-KR" altLang="en-US" dirty="0"/>
          </a:p>
        </p:txBody>
      </p:sp>
      <p:sp>
        <p:nvSpPr>
          <p:cNvPr id="8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3141044" y="1495209"/>
            <a:ext cx="3166712" cy="3961225"/>
            <a:chOff x="4396978" y="1026880"/>
            <a:chExt cx="3166712" cy="3961225"/>
          </a:xfrm>
        </p:grpSpPr>
        <p:sp>
          <p:nvSpPr>
            <p:cNvPr id="4" name="타원 3"/>
            <p:cNvSpPr/>
            <p:nvPr/>
          </p:nvSpPr>
          <p:spPr>
            <a:xfrm>
              <a:off x="5521596" y="1026880"/>
              <a:ext cx="904775" cy="9047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IDLE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구부러진 연결선 33"/>
            <p:cNvCxnSpPr>
              <a:stCxn id="67" idx="5"/>
              <a:endCxn id="67" idx="3"/>
            </p:cNvCxnSpPr>
            <p:nvPr/>
          </p:nvCxnSpPr>
          <p:spPr>
            <a:xfrm rot="5400000">
              <a:off x="5973984" y="3632254"/>
              <a:ext cx="12700" cy="639773"/>
            </a:xfrm>
            <a:prstGeom prst="curvedConnector3">
              <a:avLst>
                <a:gd name="adj1" fmla="val 584331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396978" y="4741884"/>
                  <a:ext cx="31667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𝑐𝑛𝑡</m:t>
                        </m:r>
                        <m:r>
                          <a:rPr lang="en-US" altLang="ko-K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784</m:t>
                        </m:r>
                      </m:oMath>
                    </m:oMathPara>
                  </a14:m>
                  <a:endParaRPr lang="ko-KR" altLang="en-US" sz="1000" dirty="0">
                    <a:ea typeface="HY궁서B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978" y="4741884"/>
                  <a:ext cx="3166712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타원 66"/>
            <p:cNvSpPr/>
            <p:nvPr/>
          </p:nvSpPr>
          <p:spPr>
            <a:xfrm>
              <a:off x="5521596" y="3179866"/>
              <a:ext cx="904775" cy="9047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5886063" y="1931655"/>
              <a:ext cx="0" cy="1248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031419" y="2429685"/>
              <a:ext cx="855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ea typeface="HY궁서B" panose="02030600000101010101" pitchFamily="18" charset="-127"/>
                </a:rPr>
                <a:t>s</a:t>
              </a:r>
              <a:r>
                <a:rPr lang="en-US" altLang="ko-KR" sz="1000" dirty="0" smtClean="0">
                  <a:ea typeface="HY궁서B" panose="02030600000101010101" pitchFamily="18" charset="-127"/>
                </a:rPr>
                <a:t>tart == 1</a:t>
              </a:r>
              <a:endParaRPr lang="ko-KR" altLang="en-US" sz="1000" dirty="0">
                <a:ea typeface="HY궁서B" panose="02030600000101010101" pitchFamily="18" charset="-127"/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V="1">
              <a:off x="6047287" y="1927560"/>
              <a:ext cx="0" cy="125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039477" y="2429685"/>
              <a:ext cx="855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ea typeface="HY궁서B" panose="02030600000101010101" pitchFamily="18" charset="-127"/>
                </a:rPr>
                <a:t>done == 1</a:t>
              </a:r>
              <a:endParaRPr lang="ko-KR" altLang="en-US" sz="1000" dirty="0">
                <a:ea typeface="HY궁서B" panose="02030600000101010101" pitchFamily="18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232625" y="1195784"/>
            <a:ext cx="3028247" cy="430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600" b="1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※ State port definition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en-US" altLang="ko-KR" sz="1200" dirty="0"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IDLE :  begin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			</a:t>
            </a:r>
            <a:r>
              <a:rPr lang="en-US" altLang="ko-KR" sz="1200" dirty="0" err="1" smtClean="0">
                <a:latin typeface="Calibri" panose="020F0502020204030204" pitchFamily="34" charset="0"/>
                <a:cs typeface="맑은 고딕" panose="020B0503020000020004" pitchFamily="50" charset="-127"/>
              </a:rPr>
              <a:t>conv_iwren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  = 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			</a:t>
            </a:r>
            <a:r>
              <a:rPr lang="en-US" altLang="ko-KR" sz="1200" dirty="0" err="1" smtClean="0">
                <a:latin typeface="Calibri" panose="020F0502020204030204" pitchFamily="34" charset="0"/>
                <a:cs typeface="맑은 고딕" panose="020B0503020000020004" pitchFamily="50" charset="-127"/>
              </a:rPr>
              <a:t>conv_ivalid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   = 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			</a:t>
            </a:r>
            <a:r>
              <a:rPr lang="en-US" altLang="ko-KR" sz="1200" dirty="0" err="1" smtClean="0">
                <a:latin typeface="Calibri" panose="020F0502020204030204" pitchFamily="34" charset="0"/>
                <a:cs typeface="맑은 고딕" panose="020B0503020000020004" pitchFamily="50" charset="-127"/>
              </a:rPr>
              <a:t>enb_i_fsm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    = 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			</a:t>
            </a:r>
            <a:r>
              <a:rPr lang="en-US" altLang="ko-KR" sz="1200" dirty="0" err="1" smtClean="0">
                <a:latin typeface="Calibri" panose="020F0502020204030204" pitchFamily="34" charset="0"/>
                <a:cs typeface="맑은 고딕" panose="020B0503020000020004" pitchFamily="50" charset="-127"/>
              </a:rPr>
              <a:t>enb_w_fsm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  = 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	end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en-US" altLang="ko-KR" sz="1200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 smtClean="0">
                <a:latin typeface="Calibri" panose="020F0502020204030204" pitchFamily="34" charset="0"/>
              </a:rPr>
              <a:t>CONV : begin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</a:rPr>
              <a:t>			</a:t>
            </a:r>
            <a:r>
              <a:rPr lang="en-US" altLang="ko-KR" sz="1200" dirty="0" err="1" smtClean="0">
                <a:latin typeface="Calibri" panose="020F0502020204030204" pitchFamily="34" charset="0"/>
              </a:rPr>
              <a:t>conv_iwren</a:t>
            </a:r>
            <a:r>
              <a:rPr lang="en-US" altLang="ko-KR" sz="1200" dirty="0" smtClean="0">
                <a:latin typeface="Calibri" panose="020F0502020204030204" pitchFamily="34" charset="0"/>
              </a:rPr>
              <a:t>  = 1;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</a:rPr>
              <a:t>			</a:t>
            </a:r>
            <a:r>
              <a:rPr lang="en-US" altLang="ko-KR" sz="1200" dirty="0" err="1" smtClean="0">
                <a:latin typeface="Calibri" panose="020F0502020204030204" pitchFamily="34" charset="0"/>
              </a:rPr>
              <a:t>conv_ivalid</a:t>
            </a:r>
            <a:r>
              <a:rPr lang="en-US" altLang="ko-KR" sz="1200" dirty="0" smtClean="0">
                <a:latin typeface="Calibri" panose="020F0502020204030204" pitchFamily="34" charset="0"/>
              </a:rPr>
              <a:t>   = 1;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</a:rPr>
              <a:t>			if(</a:t>
            </a:r>
            <a:r>
              <a:rPr lang="en-US" altLang="ko-KR" sz="1200" dirty="0" err="1" smtClean="0">
                <a:latin typeface="Calibri" panose="020F0502020204030204" pitchFamily="34" charset="0"/>
              </a:rPr>
              <a:t>addrb_i_fsm</a:t>
            </a:r>
            <a:r>
              <a:rPr lang="en-US" altLang="ko-KR" sz="1200" dirty="0" smtClean="0">
                <a:latin typeface="Calibri" panose="020F0502020204030204" pitchFamily="34" charset="0"/>
              </a:rPr>
              <a:t> == 11’d2047)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</a:rPr>
              <a:t>				</a:t>
            </a:r>
            <a:r>
              <a:rPr lang="en-US" altLang="ko-KR" sz="1200" dirty="0" err="1" smtClean="0">
                <a:latin typeface="Calibri" panose="020F0502020204030204" pitchFamily="34" charset="0"/>
              </a:rPr>
              <a:t>enb_i_fsm</a:t>
            </a:r>
            <a:r>
              <a:rPr lang="en-US" altLang="ko-KR" sz="1200" dirty="0" smtClean="0">
                <a:latin typeface="Calibri" panose="020F0502020204030204" pitchFamily="34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</a:rPr>
              <a:t>			else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</a:rPr>
              <a:t>				</a:t>
            </a:r>
            <a:r>
              <a:rPr lang="en-US" altLang="ko-KR" sz="1200" dirty="0" err="1" smtClean="0">
                <a:latin typeface="Calibri" panose="020F0502020204030204" pitchFamily="34" charset="0"/>
              </a:rPr>
              <a:t>enb_i_fsm</a:t>
            </a:r>
            <a:r>
              <a:rPr lang="en-US" altLang="ko-KR" sz="1200" dirty="0" smtClean="0">
                <a:latin typeface="Calibri" panose="020F0502020204030204" pitchFamily="34" charset="0"/>
              </a:rPr>
              <a:t> = 1;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</a:rPr>
              <a:t>			if(</a:t>
            </a:r>
            <a:r>
              <a:rPr lang="en-US" altLang="ko-KR" sz="1200" dirty="0" err="1" smtClean="0">
                <a:latin typeface="Calibri" panose="020F0502020204030204" pitchFamily="34" charset="0"/>
              </a:rPr>
              <a:t>addrb_w_fsm</a:t>
            </a:r>
            <a:r>
              <a:rPr lang="en-US" altLang="ko-KR" sz="1200" dirty="0" smtClean="0">
                <a:latin typeface="Calibri" panose="020F0502020204030204" pitchFamily="34" charset="0"/>
              </a:rPr>
              <a:t> == 6’d49)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</a:rPr>
              <a:t>				</a:t>
            </a:r>
            <a:r>
              <a:rPr lang="en-US" altLang="ko-KR" sz="1200" dirty="0" err="1" smtClean="0">
                <a:latin typeface="Calibri" panose="020F0502020204030204" pitchFamily="34" charset="0"/>
              </a:rPr>
              <a:t>enb_w_fsm</a:t>
            </a:r>
            <a:r>
              <a:rPr lang="en-US" altLang="ko-KR" sz="1200" dirty="0" smtClean="0">
                <a:latin typeface="Calibri" panose="020F0502020204030204" pitchFamily="34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 smtClean="0">
                <a:latin typeface="Calibri" panose="020F0502020204030204" pitchFamily="34" charset="0"/>
              </a:rPr>
              <a:t>				else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</a:rPr>
              <a:t>				</a:t>
            </a:r>
            <a:r>
              <a:rPr lang="en-US" altLang="ko-KR" sz="1200" dirty="0" err="1" smtClean="0">
                <a:latin typeface="Calibri" panose="020F0502020204030204" pitchFamily="34" charset="0"/>
              </a:rPr>
              <a:t>enb_w_fsm</a:t>
            </a:r>
            <a:r>
              <a:rPr lang="en-US" altLang="ko-KR" sz="1200" dirty="0" smtClean="0">
                <a:latin typeface="Calibri" panose="020F0502020204030204" pitchFamily="34" charset="0"/>
              </a:rPr>
              <a:t> = 1;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 smtClean="0">
                <a:latin typeface="Calibri" panose="020F0502020204030204" pitchFamily="34" charset="0"/>
              </a:rPr>
              <a:t>		end</a:t>
            </a:r>
            <a:endParaRPr lang="ko-KR" altLang="en-US" sz="1200" dirty="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735683" y="625780"/>
            <a:ext cx="2543731" cy="47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3.1. </a:t>
            </a:r>
            <a:r>
              <a:rPr lang="en-US" altLang="ko-KR" sz="1800" dirty="0" err="1"/>
              <a:t>conv_ctrlr</a:t>
            </a:r>
            <a:r>
              <a:rPr lang="en-US" altLang="ko-KR" sz="1800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36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Finite State Machine</a:t>
            </a:r>
            <a:endParaRPr lang="ko-KR" altLang="en-US" dirty="0"/>
          </a:p>
        </p:txBody>
      </p:sp>
      <p:sp>
        <p:nvSpPr>
          <p:cNvPr id="8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1623594" y="2142909"/>
            <a:ext cx="5672434" cy="3156821"/>
            <a:chOff x="3107942" y="1026880"/>
            <a:chExt cx="5672434" cy="3156821"/>
          </a:xfrm>
        </p:grpSpPr>
        <p:sp>
          <p:nvSpPr>
            <p:cNvPr id="30" name="타원 29"/>
            <p:cNvSpPr/>
            <p:nvPr/>
          </p:nvSpPr>
          <p:spPr>
            <a:xfrm>
              <a:off x="7485406" y="3278926"/>
              <a:ext cx="904775" cy="9047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WAIT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5521596" y="1026880"/>
              <a:ext cx="904775" cy="9047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IDLE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07942" y="2260431"/>
              <a:ext cx="2083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ea typeface="HY궁서B" panose="02030600000101010101" pitchFamily="18" charset="-127"/>
                </a:rPr>
                <a:t>enb</a:t>
              </a:r>
              <a:r>
                <a:rPr lang="en-US" altLang="ko-KR" sz="1000" dirty="0">
                  <a:ea typeface="HY궁서B" panose="02030600000101010101" pitchFamily="18" charset="-127"/>
                </a:rPr>
                <a:t> </a:t>
              </a:r>
              <a:r>
                <a:rPr lang="en-US" altLang="ko-KR" sz="1000" dirty="0" smtClean="0">
                  <a:ea typeface="HY궁서B" panose="02030600000101010101" pitchFamily="18" charset="-127"/>
                </a:rPr>
                <a:t>&amp;&amp; READ_LATENCY == 1</a:t>
              </a:r>
              <a:endParaRPr lang="ko-KR" altLang="en-US" sz="1000" dirty="0">
                <a:ea typeface="HY궁서B" panose="02030600000101010101" pitchFamily="18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557786" y="3278926"/>
              <a:ext cx="904775" cy="90477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READ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4" idx="3"/>
              <a:endCxn id="18" idx="7"/>
            </p:cNvCxnSpPr>
            <p:nvPr/>
          </p:nvCxnSpPr>
          <p:spPr>
            <a:xfrm flipH="1">
              <a:off x="4330060" y="1799154"/>
              <a:ext cx="1324037" cy="1612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4" idx="5"/>
              <a:endCxn id="30" idx="1"/>
            </p:cNvCxnSpPr>
            <p:nvPr/>
          </p:nvCxnSpPr>
          <p:spPr>
            <a:xfrm>
              <a:off x="6293870" y="1799154"/>
              <a:ext cx="1324037" cy="1612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0" idx="2"/>
              <a:endCxn id="18" idx="6"/>
            </p:cNvCxnSpPr>
            <p:nvPr/>
          </p:nvCxnSpPr>
          <p:spPr>
            <a:xfrm flipH="1">
              <a:off x="4462561" y="3731314"/>
              <a:ext cx="3022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696733" y="2260431"/>
              <a:ext cx="2083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ea typeface="HY궁서B" panose="02030600000101010101" pitchFamily="18" charset="-127"/>
                </a:rPr>
                <a:t>enb</a:t>
              </a:r>
              <a:r>
                <a:rPr lang="en-US" altLang="ko-KR" sz="1000" dirty="0">
                  <a:ea typeface="HY궁서B" panose="02030600000101010101" pitchFamily="18" charset="-127"/>
                </a:rPr>
                <a:t> </a:t>
              </a:r>
              <a:r>
                <a:rPr lang="en-US" altLang="ko-KR" sz="1000" dirty="0" smtClean="0">
                  <a:ea typeface="HY궁서B" panose="02030600000101010101" pitchFamily="18" charset="-127"/>
                </a:rPr>
                <a:t>&amp;&amp; READ_LATENCY != 1</a:t>
              </a:r>
              <a:endParaRPr lang="ko-KR" altLang="en-US" sz="1000" dirty="0">
                <a:ea typeface="HY궁서B" panose="0203060000010101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47210" y="3744013"/>
              <a:ext cx="2366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ea typeface="HY궁서B" panose="02030600000101010101" pitchFamily="18" charset="-127"/>
                </a:rPr>
                <a:t>wait_counter</a:t>
              </a:r>
              <a:r>
                <a:rPr lang="en-US" altLang="ko-KR" sz="1000" dirty="0" smtClean="0">
                  <a:ea typeface="HY궁서B" panose="02030600000101010101" pitchFamily="18" charset="-127"/>
                </a:rPr>
                <a:t> == (READ_LATENCY-1)</a:t>
              </a:r>
              <a:endParaRPr lang="ko-KR" altLang="en-US" sz="1000" dirty="0">
                <a:ea typeface="HY궁서B" panose="02030600000101010101" pitchFamily="18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7467600" y="1868884"/>
            <a:ext cx="3028247" cy="351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600" b="1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※ State port definition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en-US" altLang="ko-KR" sz="1200" dirty="0"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IDLE :  begin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			</a:t>
            </a:r>
            <a:r>
              <a:rPr lang="en-US" altLang="ko-KR" sz="1200" dirty="0" err="1" smtClean="0">
                <a:latin typeface="Calibri" panose="020F0502020204030204" pitchFamily="34" charset="0"/>
                <a:cs typeface="맑은 고딕" panose="020B0503020000020004" pitchFamily="50" charset="-127"/>
              </a:rPr>
              <a:t>en_to_blkmem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= </a:t>
            </a:r>
            <a:r>
              <a:rPr lang="en-US" altLang="ko-KR" sz="1200" dirty="0" err="1" smtClean="0">
                <a:latin typeface="Calibri" panose="020F0502020204030204" pitchFamily="34" charset="0"/>
                <a:cs typeface="맑은 고딕" panose="020B0503020000020004" pitchFamily="50" charset="-127"/>
              </a:rPr>
              <a:t>ena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			</a:t>
            </a:r>
            <a:r>
              <a:rPr lang="en-US" altLang="ko-KR" sz="1200" dirty="0" err="1" smtClean="0">
                <a:latin typeface="Calibri" panose="020F0502020204030204" pitchFamily="34" charset="0"/>
                <a:cs typeface="맑은 고딕" panose="020B0503020000020004" pitchFamily="50" charset="-127"/>
              </a:rPr>
              <a:t>valid_to_ext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      = 0;		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 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    end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en-US" altLang="ko-KR" sz="1200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 smtClean="0">
                <a:latin typeface="Calibri" panose="020F0502020204030204" pitchFamily="34" charset="0"/>
              </a:rPr>
              <a:t>WAIT : begin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			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en_to_blkmem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1;</a:t>
            </a:r>
            <a:endParaRPr lang="en-US" altLang="ko-KR" sz="1200" dirty="0"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			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valid_to_ext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= 0;</a:t>
            </a:r>
            <a:r>
              <a:rPr lang="en-US" altLang="ko-KR" sz="1200" dirty="0" smtClean="0">
                <a:latin typeface="Calibri" panose="020F0502020204030204" pitchFamily="34" charset="0"/>
              </a:rPr>
              <a:t>		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</a:rPr>
              <a:t>	 </a:t>
            </a:r>
            <a:r>
              <a:rPr lang="en-US" altLang="ko-KR" sz="1200" dirty="0" smtClean="0">
                <a:latin typeface="Calibri" panose="020F0502020204030204" pitchFamily="34" charset="0"/>
              </a:rPr>
              <a:t>     end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en-US" altLang="ko-KR" sz="1200" dirty="0"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 smtClean="0">
                <a:latin typeface="Calibri" panose="020F0502020204030204" pitchFamily="34" charset="0"/>
              </a:rPr>
              <a:t>READ : </a:t>
            </a:r>
            <a:r>
              <a:rPr lang="en-US" altLang="ko-KR" sz="1200" dirty="0">
                <a:latin typeface="Calibri" panose="020F0502020204030204" pitchFamily="34" charset="0"/>
              </a:rPr>
              <a:t>begin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			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en_to_blkmem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= 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0;</a:t>
            </a:r>
            <a:endParaRPr lang="en-US" altLang="ko-KR" sz="1200" dirty="0"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				</a:t>
            </a:r>
            <a:r>
              <a:rPr lang="en-US" altLang="ko-KR" sz="1200" dirty="0" err="1">
                <a:latin typeface="Calibri" panose="020F0502020204030204" pitchFamily="34" charset="0"/>
                <a:cs typeface="맑은 고딕" panose="020B0503020000020004" pitchFamily="50" charset="-127"/>
              </a:rPr>
              <a:t>valid_to_ext</a:t>
            </a:r>
            <a:r>
              <a:rPr lang="en-US" altLang="ko-KR" sz="1200" dirty="0">
                <a:latin typeface="Calibri" panose="020F0502020204030204" pitchFamily="34" charset="0"/>
                <a:cs typeface="맑은 고딕" panose="020B0503020000020004" pitchFamily="50" charset="-127"/>
              </a:rPr>
              <a:t>      = </a:t>
            </a:r>
            <a:r>
              <a:rPr lang="en-US" altLang="ko-KR" sz="1200" dirty="0" smtClean="0">
                <a:latin typeface="Calibri" panose="020F0502020204030204" pitchFamily="34" charset="0"/>
                <a:cs typeface="맑은 고딕" panose="020B0503020000020004" pitchFamily="50" charset="-127"/>
              </a:rPr>
              <a:t>1;</a:t>
            </a:r>
            <a:r>
              <a:rPr lang="en-US" altLang="ko-KR" sz="1200" dirty="0">
                <a:latin typeface="Calibri" panose="020F0502020204030204" pitchFamily="34" charset="0"/>
              </a:rPr>
              <a:t>		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ko-KR" sz="1200" dirty="0" smtClean="0">
                <a:latin typeface="Calibri" panose="020F0502020204030204" pitchFamily="34" charset="0"/>
              </a:rPr>
              <a:t> </a:t>
            </a:r>
            <a:r>
              <a:rPr lang="en-US" altLang="ko-KR" sz="1200" dirty="0">
                <a:latin typeface="Calibri" panose="020F0502020204030204" pitchFamily="34" charset="0"/>
              </a:rPr>
              <a:t>	     </a:t>
            </a:r>
            <a:r>
              <a:rPr lang="en-US" altLang="ko-KR" sz="1200" dirty="0" smtClean="0">
                <a:latin typeface="Calibri" panose="020F0502020204030204" pitchFamily="34" charset="0"/>
              </a:rPr>
              <a:t> end</a:t>
            </a:r>
            <a:endParaRPr lang="ko-KR" altLang="en-US" sz="12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ko-KR" altLang="en-US" sz="12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735683" y="625780"/>
            <a:ext cx="3413136" cy="47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3.2. </a:t>
            </a:r>
            <a:r>
              <a:rPr lang="en-US" altLang="ko-KR" sz="1800" dirty="0" err="1"/>
              <a:t>bramwrapper_xxx</a:t>
            </a:r>
            <a:r>
              <a:rPr lang="en-US" altLang="ko-KR" sz="1800" dirty="0"/>
              <a:t> module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1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816</Words>
  <Application>Microsoft Office PowerPoint</Application>
  <PresentationFormat>와이드스크린</PresentationFormat>
  <Paragraphs>455</Paragraphs>
  <Slides>10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HY궁서B</vt:lpstr>
      <vt:lpstr>맑은 고딕</vt:lpstr>
      <vt:lpstr>Arial</vt:lpstr>
      <vt:lpstr>Calibri</vt:lpstr>
      <vt:lpstr>Cambria Math</vt:lpstr>
      <vt:lpstr>Times New Roman</vt:lpstr>
      <vt:lpstr>Office 테마</vt:lpstr>
      <vt:lpstr>Microsoft Word 문서</vt:lpstr>
      <vt:lpstr>Convolution Controller</vt:lpstr>
      <vt:lpstr>INDEX</vt:lpstr>
      <vt:lpstr>PowerPoint 프레젠테이션</vt:lpstr>
      <vt:lpstr>1. Architecture</vt:lpstr>
      <vt:lpstr>1. Architecture</vt:lpstr>
      <vt:lpstr>1. Architecture</vt:lpstr>
      <vt:lpstr>2. Memory Map</vt:lpstr>
      <vt:lpstr>3. Finite State Machine</vt:lpstr>
      <vt:lpstr>3. Finite State Machine</vt:lpstr>
      <vt:lpstr>4. Pseudo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Architecture</dc:title>
  <dc:creator>user</dc:creator>
  <cp:lastModifiedBy>user</cp:lastModifiedBy>
  <cp:revision>145</cp:revision>
  <dcterms:created xsi:type="dcterms:W3CDTF">2019-08-11T09:13:37Z</dcterms:created>
  <dcterms:modified xsi:type="dcterms:W3CDTF">2019-08-16T13:02:41Z</dcterms:modified>
</cp:coreProperties>
</file>