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84" userDrawn="1">
          <p15:clr>
            <a:srgbClr val="A4A3A4"/>
          </p15:clr>
        </p15:guide>
        <p15:guide id="2" pos="10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569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26" d="100"/>
          <a:sy n="26" d="100"/>
        </p:scale>
        <p:origin x="3762" y="264"/>
      </p:cViewPr>
      <p:guideLst>
        <p:guide orient="horz" pos="13584"/>
        <p:guide pos="1020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A9A4-F31A-4DA4-B84C-93CD9ABEC6B8}" type="datetimeFigureOut">
              <a:rPr lang="da-DK" smtClean="0"/>
              <a:t>04-05-2022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C164-E0B6-4580-9D34-65C8BFBEA5F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7749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A9A4-F31A-4DA4-B84C-93CD9ABEC6B8}" type="datetimeFigureOut">
              <a:rPr lang="da-DK" smtClean="0"/>
              <a:t>04-05-2022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C164-E0B6-4580-9D34-65C8BFBEA5F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6312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A9A4-F31A-4DA4-B84C-93CD9ABEC6B8}" type="datetimeFigureOut">
              <a:rPr lang="da-DK" smtClean="0"/>
              <a:t>04-05-2022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C164-E0B6-4580-9D34-65C8BFBEA5F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102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A9A4-F31A-4DA4-B84C-93CD9ABEC6B8}" type="datetimeFigureOut">
              <a:rPr lang="da-DK" smtClean="0"/>
              <a:t>04-05-2022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C164-E0B6-4580-9D34-65C8BFBEA5F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6117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A9A4-F31A-4DA4-B84C-93CD9ABEC6B8}" type="datetimeFigureOut">
              <a:rPr lang="da-DK" smtClean="0"/>
              <a:t>04-05-2022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C164-E0B6-4580-9D34-65C8BFBEA5F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9577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A9A4-F31A-4DA4-B84C-93CD9ABEC6B8}" type="datetimeFigureOut">
              <a:rPr lang="da-DK" smtClean="0"/>
              <a:t>04-05-2022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C164-E0B6-4580-9D34-65C8BFBEA5F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6883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A9A4-F31A-4DA4-B84C-93CD9ABEC6B8}" type="datetimeFigureOut">
              <a:rPr lang="da-DK" smtClean="0"/>
              <a:t>04-05-2022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C164-E0B6-4580-9D34-65C8BFBEA5F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690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A9A4-F31A-4DA4-B84C-93CD9ABEC6B8}" type="datetimeFigureOut">
              <a:rPr lang="da-DK" smtClean="0"/>
              <a:t>04-05-2022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C164-E0B6-4580-9D34-65C8BFBEA5F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6644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A9A4-F31A-4DA4-B84C-93CD9ABEC6B8}" type="datetimeFigureOut">
              <a:rPr lang="da-DK" smtClean="0"/>
              <a:t>04-05-2022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C164-E0B6-4580-9D34-65C8BFBEA5F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427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A9A4-F31A-4DA4-B84C-93CD9ABEC6B8}" type="datetimeFigureOut">
              <a:rPr lang="da-DK" smtClean="0"/>
              <a:t>04-05-2022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C164-E0B6-4580-9D34-65C8BFBEA5F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1044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A9A4-F31A-4DA4-B84C-93CD9ABEC6B8}" type="datetimeFigureOut">
              <a:rPr lang="da-DK" smtClean="0"/>
              <a:t>04-05-2022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C164-E0B6-4580-9D34-65C8BFBEA5F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998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0A9A4-F31A-4DA4-B84C-93CD9ABEC6B8}" type="datetimeFigureOut">
              <a:rPr lang="da-DK" smtClean="0"/>
              <a:t>04-05-2022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8C164-E0B6-4580-9D34-65C8BFBEA5F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0695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DF8D6054-9C5C-4C38-ADDB-B338B735AF7F}"/>
              </a:ext>
            </a:extLst>
          </p:cNvPr>
          <p:cNvSpPr/>
          <p:nvPr/>
        </p:nvSpPr>
        <p:spPr>
          <a:xfrm>
            <a:off x="16880680" y="36584072"/>
            <a:ext cx="14297025" cy="3394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57D9B3-6D42-4E70-BCC5-C6F09AB87EDC}"/>
              </a:ext>
            </a:extLst>
          </p:cNvPr>
          <p:cNvSpPr/>
          <p:nvPr/>
        </p:nvSpPr>
        <p:spPr>
          <a:xfrm>
            <a:off x="957262" y="6474620"/>
            <a:ext cx="14518766" cy="1181100"/>
          </a:xfrm>
          <a:prstGeom prst="round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3600" b="1" dirty="0">
                <a:solidFill>
                  <a:schemeClr val="bg1"/>
                </a:solidFill>
              </a:rPr>
              <a:t>Background and aim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037BC1-A2C9-4CF4-BBD5-A82F5AA2CEA4}"/>
              </a:ext>
            </a:extLst>
          </p:cNvPr>
          <p:cNvSpPr/>
          <p:nvPr/>
        </p:nvSpPr>
        <p:spPr>
          <a:xfrm>
            <a:off x="1057274" y="7655720"/>
            <a:ext cx="14297025" cy="9331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91AF348F-9C5B-4B08-8C35-B35BB1028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85" y="3221875"/>
            <a:ext cx="919817" cy="2071645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C0BEC92-CE4B-4DA4-8A6C-937A0753B39E}"/>
              </a:ext>
            </a:extLst>
          </p:cNvPr>
          <p:cNvSpPr/>
          <p:nvPr/>
        </p:nvSpPr>
        <p:spPr>
          <a:xfrm>
            <a:off x="16780669" y="6474620"/>
            <a:ext cx="14518766" cy="1181100"/>
          </a:xfrm>
          <a:prstGeom prst="round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3600" b="1" dirty="0">
                <a:solidFill>
                  <a:schemeClr val="bg1"/>
                </a:solidFill>
              </a:rPr>
              <a:t>Hepatocytes cluster </a:t>
            </a:r>
            <a:r>
              <a:rPr lang="da-DK" sz="3600" b="1" dirty="0" err="1">
                <a:solidFill>
                  <a:schemeClr val="bg1"/>
                </a:solidFill>
              </a:rPr>
              <a:t>according</a:t>
            </a:r>
            <a:r>
              <a:rPr lang="da-DK" sz="3600" b="1" dirty="0">
                <a:solidFill>
                  <a:schemeClr val="bg1"/>
                </a:solidFill>
              </a:rPr>
              <a:t> to </a:t>
            </a:r>
            <a:r>
              <a:rPr lang="da-DK" sz="3600" b="1" dirty="0" err="1">
                <a:solidFill>
                  <a:schemeClr val="bg1"/>
                </a:solidFill>
              </a:rPr>
              <a:t>zonation</a:t>
            </a:r>
            <a:endParaRPr lang="da-DK" sz="36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D1EAB-E9EA-4318-B36A-0DDB1B4D8654}"/>
              </a:ext>
            </a:extLst>
          </p:cNvPr>
          <p:cNvSpPr/>
          <p:nvPr/>
        </p:nvSpPr>
        <p:spPr>
          <a:xfrm>
            <a:off x="16880681" y="7655719"/>
            <a:ext cx="14297025" cy="14041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F356A6E-F356-4EFF-B5D2-1276C7DEA08F}"/>
              </a:ext>
            </a:extLst>
          </p:cNvPr>
          <p:cNvSpPr/>
          <p:nvPr/>
        </p:nvSpPr>
        <p:spPr>
          <a:xfrm>
            <a:off x="957262" y="17761053"/>
            <a:ext cx="14518766" cy="1181100"/>
          </a:xfrm>
          <a:prstGeom prst="round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3600" b="1" dirty="0">
                <a:solidFill>
                  <a:schemeClr val="bg1"/>
                </a:solidFill>
              </a:rPr>
              <a:t>The major </a:t>
            </a:r>
            <a:r>
              <a:rPr lang="da-DK" sz="3600" b="1" dirty="0" err="1">
                <a:solidFill>
                  <a:schemeClr val="bg1"/>
                </a:solidFill>
              </a:rPr>
              <a:t>hepatic</a:t>
            </a:r>
            <a:r>
              <a:rPr lang="da-DK" sz="3600" b="1" dirty="0"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solidFill>
                  <a:schemeClr val="bg1"/>
                </a:solidFill>
              </a:rPr>
              <a:t>cell</a:t>
            </a:r>
            <a:r>
              <a:rPr lang="da-DK" sz="3600" b="1" dirty="0">
                <a:solidFill>
                  <a:schemeClr val="bg1"/>
                </a:solidFill>
              </a:rPr>
              <a:t> types </a:t>
            </a:r>
            <a:r>
              <a:rPr lang="da-DK" sz="3600" b="1" dirty="0" err="1">
                <a:solidFill>
                  <a:schemeClr val="bg1"/>
                </a:solidFill>
              </a:rPr>
              <a:t>are</a:t>
            </a:r>
            <a:r>
              <a:rPr lang="da-DK" sz="3600" b="1" dirty="0"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solidFill>
                  <a:schemeClr val="bg1"/>
                </a:solidFill>
              </a:rPr>
              <a:t>identified</a:t>
            </a:r>
            <a:endParaRPr lang="da-DK" sz="36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693590-EACD-407D-BFF5-6BA8F8E65057}"/>
              </a:ext>
            </a:extLst>
          </p:cNvPr>
          <p:cNvSpPr/>
          <p:nvPr/>
        </p:nvSpPr>
        <p:spPr>
          <a:xfrm>
            <a:off x="1015156" y="18932684"/>
            <a:ext cx="14297025" cy="21036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Ba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1DE8D3-E965-4CAA-9712-360EA8056B38}"/>
              </a:ext>
            </a:extLst>
          </p:cNvPr>
          <p:cNvSpPr/>
          <p:nvPr/>
        </p:nvSpPr>
        <p:spPr>
          <a:xfrm>
            <a:off x="16773240" y="22272337"/>
            <a:ext cx="14518766" cy="1219201"/>
          </a:xfrm>
          <a:prstGeom prst="round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3600" b="1" dirty="0">
                <a:solidFill>
                  <a:schemeClr val="bg1"/>
                </a:solidFill>
              </a:rPr>
              <a:t>4	</a:t>
            </a:r>
            <a:r>
              <a:rPr lang="da-DK" sz="3600" b="1" dirty="0" err="1">
                <a:solidFill>
                  <a:schemeClr val="bg1"/>
                </a:solidFill>
              </a:rPr>
              <a:t>Motifs</a:t>
            </a:r>
            <a:r>
              <a:rPr lang="da-DK" sz="3600" b="1" dirty="0"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solidFill>
                  <a:schemeClr val="bg1"/>
                </a:solidFill>
              </a:rPr>
              <a:t>downstream</a:t>
            </a:r>
            <a:r>
              <a:rPr lang="da-DK" sz="3600" b="1" dirty="0">
                <a:solidFill>
                  <a:schemeClr val="bg1"/>
                </a:solidFill>
              </a:rPr>
              <a:t> of zonated </a:t>
            </a:r>
            <a:r>
              <a:rPr lang="da-DK" sz="3600" b="1" dirty="0" err="1">
                <a:solidFill>
                  <a:schemeClr val="bg1"/>
                </a:solidFill>
              </a:rPr>
              <a:t>pathways</a:t>
            </a:r>
            <a:r>
              <a:rPr lang="da-DK" sz="3600" b="1" dirty="0">
                <a:solidFill>
                  <a:schemeClr val="bg1"/>
                </a:solidFill>
              </a:rPr>
              <a:t> exhibit zonated accessibility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445D5C-36A2-4725-BFFA-61CF7384791C}"/>
              </a:ext>
            </a:extLst>
          </p:cNvPr>
          <p:cNvSpPr/>
          <p:nvPr/>
        </p:nvSpPr>
        <p:spPr>
          <a:xfrm>
            <a:off x="16884110" y="23491539"/>
            <a:ext cx="14297025" cy="519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643F6B8-2EED-4EE4-B18E-A5C309A5F2C4}"/>
              </a:ext>
            </a:extLst>
          </p:cNvPr>
          <p:cNvSpPr/>
          <p:nvPr/>
        </p:nvSpPr>
        <p:spPr>
          <a:xfrm>
            <a:off x="16773240" y="29447255"/>
            <a:ext cx="14518766" cy="1181100"/>
          </a:xfrm>
          <a:prstGeom prst="round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3600" b="1" dirty="0" err="1">
                <a:solidFill>
                  <a:schemeClr val="bg1"/>
                </a:solidFill>
              </a:rPr>
              <a:t>Conclusion</a:t>
            </a:r>
            <a:r>
              <a:rPr lang="da-DK" sz="3600" b="1" dirty="0">
                <a:solidFill>
                  <a:schemeClr val="bg1"/>
                </a:solidFill>
              </a:rPr>
              <a:t> and </a:t>
            </a:r>
            <a:r>
              <a:rPr lang="da-DK" sz="3600" b="1" dirty="0" err="1">
                <a:solidFill>
                  <a:schemeClr val="bg1"/>
                </a:solidFill>
              </a:rPr>
              <a:t>perspectives</a:t>
            </a:r>
            <a:endParaRPr lang="da-DK" sz="36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052322-FD0E-4919-A31F-039A212B1128}"/>
              </a:ext>
            </a:extLst>
          </p:cNvPr>
          <p:cNvSpPr/>
          <p:nvPr/>
        </p:nvSpPr>
        <p:spPr>
          <a:xfrm>
            <a:off x="16884110" y="30628355"/>
            <a:ext cx="14297025" cy="5155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854E7-1B16-454E-8C07-B26DD491CFE0}"/>
              </a:ext>
            </a:extLst>
          </p:cNvPr>
          <p:cNvSpPr txBox="1"/>
          <p:nvPr/>
        </p:nvSpPr>
        <p:spPr>
          <a:xfrm>
            <a:off x="2081887" y="1439608"/>
            <a:ext cx="28235513" cy="397111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Transcriptional regulation of hepatocyte heterogeneity </a:t>
            </a:r>
            <a:br>
              <a:rPr lang="en-US" sz="3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400" i="1" u="sng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Nicolaj Ibsgaard Toft</a:t>
            </a:r>
            <a:r>
              <a:rPr lang="en-US" sz="5400" i="1" u="sng" baseline="300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1,2</a:t>
            </a:r>
            <a:r>
              <a:rPr lang="en-US" sz="5400" i="1" u="sng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5400" i="1" baseline="300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i="1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Trine V. Dam</a:t>
            </a:r>
            <a:r>
              <a:rPr lang="en-US" sz="5400" i="1" baseline="300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1,2</a:t>
            </a:r>
            <a:r>
              <a:rPr lang="en-US" sz="5400" i="1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Fabio Avolio</a:t>
            </a:r>
            <a:r>
              <a:rPr lang="en-US" sz="5400" i="1" baseline="300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1,2</a:t>
            </a:r>
            <a:r>
              <a:rPr lang="en-US" sz="5400" i="1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Lars Grøntved</a:t>
            </a:r>
            <a:r>
              <a:rPr lang="en-US" sz="5400" i="1" baseline="300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1,2</a:t>
            </a:r>
            <a:endParaRPr lang="da-DK" sz="5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i="1" baseline="30000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1</a:t>
            </a:r>
            <a:r>
              <a:rPr lang="en-US" sz="2800" i="1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Center for Functional Genomics and Tissue Plasticity (ATLAS), Department of Biochemistry and Molecular Biology, University of Southern Denmark, Odense, Denmark</a:t>
            </a:r>
            <a:br>
              <a:rPr lang="en-US" sz="2800" i="1" dirty="0">
                <a:solidFill>
                  <a:srgbClr val="222222"/>
                </a:solidFill>
                <a:ea typeface="Calibri" panose="020F0502020204030204" pitchFamily="34" charset="0"/>
              </a:rPr>
            </a:br>
            <a:r>
              <a:rPr lang="en-US" sz="2800" i="1" baseline="30000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2</a:t>
            </a:r>
            <a:r>
              <a:rPr lang="en-US" sz="2800" i="1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Functional Genomics and Metabolism Research Unit, Department of Biochemistry and Molecular Biology, University of Southern Denmark, Odense, Denmark.</a:t>
            </a:r>
            <a:br>
              <a:rPr lang="en-US" sz="2400" i="1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</a:br>
            <a:endParaRPr lang="da-DK" sz="2400" dirty="0"/>
          </a:p>
        </p:txBody>
      </p:sp>
      <p:pic>
        <p:nvPicPr>
          <p:cNvPr id="4" name="Picture 3" descr="A person smiling for the picture&#10;&#10;Description automatically generated with low confidence">
            <a:extLst>
              <a:ext uri="{FF2B5EF4-FFF2-40B4-BE49-F238E27FC236}">
                <a16:creationId xmlns:a16="http://schemas.microsoft.com/office/drawing/2014/main" id="{6388DCCE-1824-40DD-9E13-E6CF1EDC9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291" y="36880461"/>
            <a:ext cx="1884271" cy="28279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07695F-0A46-4948-A886-CB650279EDEA}"/>
              </a:ext>
            </a:extLst>
          </p:cNvPr>
          <p:cNvSpPr txBox="1"/>
          <p:nvPr/>
        </p:nvSpPr>
        <p:spPr>
          <a:xfrm>
            <a:off x="19365930" y="36764120"/>
            <a:ext cx="3550087" cy="38249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a-DK" sz="3600" b="1" dirty="0"/>
              <a:t>Contact</a:t>
            </a:r>
            <a:br>
              <a:rPr lang="da-DK" sz="3600" b="1" dirty="0"/>
            </a:br>
            <a:r>
              <a:rPr lang="da-DK" sz="2800" dirty="0"/>
              <a:t>Nicolaj Ibsgaard Toft:</a:t>
            </a:r>
          </a:p>
          <a:p>
            <a:r>
              <a:rPr lang="da-DK" sz="2800" dirty="0"/>
              <a:t>Nicolajit@bmb.sdu.dk</a:t>
            </a:r>
            <a:br>
              <a:rPr lang="da-DK" sz="2800" dirty="0"/>
            </a:br>
            <a:br>
              <a:rPr lang="da-DK" sz="2800" dirty="0"/>
            </a:br>
            <a:r>
              <a:rPr lang="da-DK" sz="2800" dirty="0"/>
              <a:t>Lars Grøntved:</a:t>
            </a:r>
            <a:br>
              <a:rPr lang="da-DK" sz="2800" dirty="0"/>
            </a:br>
            <a:r>
              <a:rPr lang="da-DK" sz="2800" dirty="0"/>
              <a:t>larsgr@bmb.sdu.dk</a:t>
            </a:r>
            <a:endParaRPr lang="da-DK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DCEB321-EC30-46A9-91A0-8ED382382255}"/>
              </a:ext>
            </a:extLst>
          </p:cNvPr>
          <p:cNvSpPr txBox="1"/>
          <p:nvPr/>
        </p:nvSpPr>
        <p:spPr>
          <a:xfrm>
            <a:off x="23010523" y="36764120"/>
            <a:ext cx="3898175" cy="38249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a-DK" sz="3600" b="1" dirty="0" err="1"/>
              <a:t>Acknowledgement</a:t>
            </a:r>
            <a:br>
              <a:rPr lang="da-DK" sz="3600" b="1" dirty="0"/>
            </a:br>
            <a:r>
              <a:rPr lang="da-DK" sz="2800" dirty="0"/>
              <a:t>This research </a:t>
            </a:r>
            <a:r>
              <a:rPr lang="da-DK" sz="2800" dirty="0" err="1"/>
              <a:t>was</a:t>
            </a:r>
            <a:r>
              <a:rPr lang="da-DK" sz="2800" dirty="0"/>
              <a:t> </a:t>
            </a:r>
            <a:r>
              <a:rPr lang="da-DK" sz="2800" dirty="0" err="1"/>
              <a:t>funded</a:t>
            </a:r>
            <a:r>
              <a:rPr lang="da-DK" sz="2800" dirty="0"/>
              <a:t> by the Danish National Research Foundation.</a:t>
            </a:r>
          </a:p>
          <a:p>
            <a:r>
              <a:rPr lang="en-US" sz="1200" dirty="0"/>
              <a:t>.</a:t>
            </a:r>
            <a:endParaRPr lang="da-DK" sz="12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F879A06-A387-419B-B74A-5821DE59BEDC}"/>
              </a:ext>
            </a:extLst>
          </p:cNvPr>
          <p:cNvSpPr/>
          <p:nvPr/>
        </p:nvSpPr>
        <p:spPr>
          <a:xfrm>
            <a:off x="24697020" y="24024069"/>
            <a:ext cx="706257" cy="1321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E9BD4DA-7845-4B3C-9A40-6C17D84E69DF}"/>
              </a:ext>
            </a:extLst>
          </p:cNvPr>
          <p:cNvSpPr txBox="1"/>
          <p:nvPr/>
        </p:nvSpPr>
        <p:spPr>
          <a:xfrm>
            <a:off x="27214723" y="36764120"/>
            <a:ext cx="3898175" cy="32146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da-DK" sz="3600" b="1" dirty="0"/>
              <a:t>References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Gebhardt, R. Metabolic zonation of the liver: regulation and implications for liver function. </a:t>
            </a:r>
            <a:r>
              <a:rPr lang="en-US" sz="1600" dirty="0" err="1"/>
              <a:t>Pharmacol</a:t>
            </a:r>
            <a:r>
              <a:rPr lang="en-US" sz="1600" dirty="0"/>
              <a:t>. </a:t>
            </a:r>
            <a:r>
              <a:rPr lang="en-US" sz="1600" dirty="0" err="1"/>
              <a:t>Ther</a:t>
            </a:r>
            <a:r>
              <a:rPr lang="en-US" sz="1600" dirty="0"/>
              <a:t> . 53, 275–354 (1992)</a:t>
            </a:r>
            <a:endParaRPr lang="da-DK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Halpern KB, et al. Single-cell spatial reconstruction reveals global division of </a:t>
            </a:r>
            <a:r>
              <a:rPr lang="en-US" sz="1600" dirty="0" err="1"/>
              <a:t>labour</a:t>
            </a:r>
            <a:r>
              <a:rPr lang="en-US" sz="1600" dirty="0"/>
              <a:t> in the mammalian liver. Nature. 2017;542(7641):352–356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114" name="Billede 7">
            <a:extLst>
              <a:ext uri="{FF2B5EF4-FFF2-40B4-BE49-F238E27FC236}">
                <a16:creationId xmlns:a16="http://schemas.microsoft.com/office/drawing/2014/main" id="{7826119D-F0EA-4F91-AE71-7AE30EECC2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559" b="13845"/>
          <a:stretch/>
        </p:blipFill>
        <p:spPr>
          <a:xfrm>
            <a:off x="18988844" y="40572301"/>
            <a:ext cx="3898175" cy="1613760"/>
          </a:xfrm>
          <a:prstGeom prst="rect">
            <a:avLst/>
          </a:prstGeom>
        </p:spPr>
      </p:pic>
      <p:pic>
        <p:nvPicPr>
          <p:cNvPr id="115" name="Picture 8" descr="https://northeurope1-mediap.svc.ms/transform/thumbnail?provider=spo&amp;inputFormat=png&amp;cs=fFNQTw&amp;docid=https%3A%2F%2Fsyddanskuni.sharepoint.com%3A443%2F_api%2Fv2.0%2Fdrives%2Fb!rZfYHoYxoE25OAYJGmkif7nI_eg_x1BPgncakUAht9AxBs8avY85Srepkc7qVDV2%2Fitems%2F012T5VW3F75YD6MMONDZB3CFD62IFQCUUV%3Fversion%3DPublished&amp;access_token=eyJ0eXAiOiJKV1QiLCJhbGciOiJub25lIn0.eyJhdWQiOiIwMDAwMDAwMy0wMDAwLTBmZjEtY2UwMC0wMDAwMDAwMDAwMDAvc3lkZGFuc2t1bmkuc2hhcmVwb2ludC5jb21AOWE5N2MyN2QtYjgzZS00Njk0LWIzNTMtNTRiZGJmMThhYjViIiwiaXNzIjoiMDAwMDAwMDMtMDAwMC0wZmYxLWNlMDAtMDAwMDAwMDAwMDAwIiwibmJmIjoiMTU2MTM3MTYzMyIsImV4cCI6IjE1NjEzOTMyMzMiLCJlbmRwb2ludHVybCI6Ik1WVXhnS3FDc3oyUTJVd2ZXYVpzTmxwMDhkWTNOWEsvT04zSmhYZEs0TEE9IiwiZW5kcG9pbnR1cmxMZW5ndGgiOiIxMTgiLCJpc2xvb3BiYWNrIjoiVHJ1ZSIsImNpZCI6IlpEUmlNbVU1T1dVdE16QXdNUzA1TURBd0xXTXlPVFl0WXpabE16SmhOV1U1TVRKbCIsInZlciI6Imhhc2hlZHByb29mdG9rZW4iLCJzaXRlaWQiOiJNV1ZrT0RrM1lXUXRNekU0TmkwMFpHRXdMV0k1TXpndE1EWXdPVEZoTmpreU1qZG0iLCJzaWduaW5fc3RhdGUiOiJbXCJrbXNpXCJdIiwibmFtZWlkIjoiMCMuZnxtZW1iZXJzaGlwfHRyaWRhMTRAc3R1ZGVudC5zZHUuZGsiLCJuaWkiOiJtaWNyb3NvZnQuc2hhcmVwb2ludCIsImlzdXNlciI6InRydWUiLCJjYWNoZWtleSI6IjBoLmZ8bWVtYmVyc2hpcHwxMDAzMDAwMGEwYTE0MTU3QGxpdmUuY29tIiwidHQiOiIwIiwidXNlUGVyc2lzdGVudENvb2tpZSI6IjMifQ.RVRPMzFsQUt2em8xcldDVGF5OUdGOXgrVC9FTVJTUnJVazd3S21NUXNXND0&amp;encodeFailures=1&amp;width=1500&amp;height=681&amp;srcWidth=1500&amp;srcHeight=681">
            <a:extLst>
              <a:ext uri="{FF2B5EF4-FFF2-40B4-BE49-F238E27FC236}">
                <a16:creationId xmlns:a16="http://schemas.microsoft.com/office/drawing/2014/main" id="{E6E85664-2AF7-439E-B347-3D336AF05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863" y="40881946"/>
            <a:ext cx="2404730" cy="109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6815A592-3BBE-4B1B-8937-BF72E096C4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50728" y="40749327"/>
            <a:ext cx="4574911" cy="1259709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96BB36C3-517E-4F0F-88F5-1D19FF302E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1848" y="40925422"/>
            <a:ext cx="2998654" cy="104231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B170633-904C-46DC-9C40-428C0A043BB0}"/>
              </a:ext>
            </a:extLst>
          </p:cNvPr>
          <p:cNvSpPr txBox="1"/>
          <p:nvPr/>
        </p:nvSpPr>
        <p:spPr>
          <a:xfrm>
            <a:off x="17179344" y="6710727"/>
            <a:ext cx="82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F53C6DD-7581-4848-BF54-055721450AF8}"/>
              </a:ext>
            </a:extLst>
          </p:cNvPr>
          <p:cNvSpPr txBox="1"/>
          <p:nvPr/>
        </p:nvSpPr>
        <p:spPr>
          <a:xfrm>
            <a:off x="17179344" y="29694850"/>
            <a:ext cx="82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1B807D-5D32-42A6-9C7C-22BAF43A19C3}"/>
              </a:ext>
            </a:extLst>
          </p:cNvPr>
          <p:cNvSpPr txBox="1"/>
          <p:nvPr/>
        </p:nvSpPr>
        <p:spPr>
          <a:xfrm>
            <a:off x="1464453" y="6710727"/>
            <a:ext cx="82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3E72921-8451-47B7-BFC7-51F62A51D7EC}"/>
              </a:ext>
            </a:extLst>
          </p:cNvPr>
          <p:cNvSpPr txBox="1"/>
          <p:nvPr/>
        </p:nvSpPr>
        <p:spPr>
          <a:xfrm>
            <a:off x="1403489" y="18044801"/>
            <a:ext cx="82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1DED12B-FD9C-4721-AEEB-5361D0EB847C}"/>
              </a:ext>
            </a:extLst>
          </p:cNvPr>
          <p:cNvCxnSpPr/>
          <p:nvPr/>
        </p:nvCxnSpPr>
        <p:spPr>
          <a:xfrm flipV="1">
            <a:off x="22835010" y="36717647"/>
            <a:ext cx="52009" cy="30983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617C588-82D6-41A4-B7AC-E090746E5385}"/>
              </a:ext>
            </a:extLst>
          </p:cNvPr>
          <p:cNvCxnSpPr/>
          <p:nvPr/>
        </p:nvCxnSpPr>
        <p:spPr>
          <a:xfrm flipV="1">
            <a:off x="26915097" y="36717647"/>
            <a:ext cx="52009" cy="30983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62A9284-9C6E-4C45-902D-D8ED8C90C8F3}"/>
              </a:ext>
            </a:extLst>
          </p:cNvPr>
          <p:cNvSpPr/>
          <p:nvPr/>
        </p:nvSpPr>
        <p:spPr>
          <a:xfrm>
            <a:off x="9268145" y="9525000"/>
            <a:ext cx="395836" cy="270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B3B004-6C4A-4F2A-B241-28D671E06268}"/>
              </a:ext>
            </a:extLst>
          </p:cNvPr>
          <p:cNvSpPr/>
          <p:nvPr/>
        </p:nvSpPr>
        <p:spPr>
          <a:xfrm>
            <a:off x="12697371" y="9585783"/>
            <a:ext cx="294955" cy="20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4CD60FB-68C2-437A-87AF-220A2075CAA5}"/>
              </a:ext>
            </a:extLst>
          </p:cNvPr>
          <p:cNvSpPr/>
          <p:nvPr/>
        </p:nvSpPr>
        <p:spPr>
          <a:xfrm>
            <a:off x="9292149" y="12692093"/>
            <a:ext cx="395836" cy="270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A362708-E5E3-401F-8C51-F59D2930C365}"/>
              </a:ext>
            </a:extLst>
          </p:cNvPr>
          <p:cNvSpPr/>
          <p:nvPr/>
        </p:nvSpPr>
        <p:spPr>
          <a:xfrm>
            <a:off x="12794408" y="12692092"/>
            <a:ext cx="395836" cy="270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645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2355</TotalTime>
  <Words>195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Nicolaj Toft</dc:creator>
  <cp:lastModifiedBy>Nicolaj Toft</cp:lastModifiedBy>
  <cp:revision>15</cp:revision>
  <dcterms:created xsi:type="dcterms:W3CDTF">2021-08-16T10:43:58Z</dcterms:created>
  <dcterms:modified xsi:type="dcterms:W3CDTF">2022-05-04T05:40:31Z</dcterms:modified>
</cp:coreProperties>
</file>