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87" r:id="rId5"/>
    <p:sldId id="256" r:id="rId6"/>
    <p:sldId id="257" r:id="rId7"/>
    <p:sldId id="286" r:id="rId8"/>
    <p:sldId id="288" r:id="rId9"/>
    <p:sldId id="289" r:id="rId10"/>
    <p:sldId id="290" r:id="rId11"/>
    <p:sldId id="292" r:id="rId12"/>
    <p:sldId id="295" r:id="rId13"/>
    <p:sldId id="294" r:id="rId14"/>
    <p:sldId id="298" r:id="rId15"/>
    <p:sldId id="299" r:id="rId16"/>
    <p:sldId id="302" r:id="rId17"/>
    <p:sldId id="300" r:id="rId18"/>
    <p:sldId id="301" r:id="rId19"/>
    <p:sldId id="303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12E73-EC75-4A9B-81C6-8FCCB9A0EC0B}" v="134" dt="2024-05-01T08:36:50.974"/>
    <p1510:client id="{8D89B07F-53B0-425F-9AAC-FFA90539BB23}" v="752" dt="2024-05-02T08:29:09.853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1032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2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5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99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FB566-AB0F-4A84-A379-5B7A132A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01EE-E344-461A-85A0-3AA7F83A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9A25E-2DC1-49B1-A962-EFCDB81F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48D9ED-15C8-4EA0-B95F-CFD1BAF0A5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75743"/>
            <a:ext cx="6475268" cy="5915532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EF9385-3B06-4216-9420-A91190C6B7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91419" y="1125633"/>
            <a:ext cx="2937452" cy="11926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01ADD07-F155-4B1F-B204-2284F6999B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91419" y="74612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29012F5-57FB-4F6F-8FF8-DBA65EC1EF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1419" y="4716842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F8E7E45-85D4-40EE-836F-76055F0F8E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91419" y="4337338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315DB3C-D2E4-4310-8A18-71457CBD7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91419" y="2964253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8DBA9F3-328C-4BAE-A2E1-0FBFE3A476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91419" y="258474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7365-7137-471F-BFE9-2F6C3629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914546" y="3092260"/>
            <a:ext cx="5719734" cy="6824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0057694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  <p:sldLayoutId id="2147483678" r:id="rId14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4CE76-0B6C-36C7-EB07-98D2137F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t>1</a:t>
            </a:fld>
            <a:endParaRPr lang="en-US" dirty="0"/>
          </a:p>
        </p:txBody>
      </p:sp>
      <p:pic>
        <p:nvPicPr>
          <p:cNvPr id="6155" name="Picture 0" descr="download.png">
            <a:extLst>
              <a:ext uri="{FF2B5EF4-FFF2-40B4-BE49-F238E27FC236}">
                <a16:creationId xmlns:a16="http://schemas.microsoft.com/office/drawing/2014/main" id="{FD8E380A-CF74-778D-24A9-5326A4945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001" y="4568583"/>
            <a:ext cx="1187902" cy="118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2" descr="https://qph.ec.quoracdn.net/main-thumb-t-297761-200-YIv2Y36zbQNqUx7ZB6KCGkntXDGRhrHl.jpeg">
            <a:extLst>
              <a:ext uri="{FF2B5EF4-FFF2-40B4-BE49-F238E27FC236}">
                <a16:creationId xmlns:a16="http://schemas.microsoft.com/office/drawing/2014/main" id="{91243D1A-3A78-8335-DF8C-874BFF43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721" y="2087498"/>
            <a:ext cx="818964" cy="81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B10CF57C-D3FA-9F03-FC6B-96DB07FBD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248" y="235158"/>
            <a:ext cx="6897408" cy="213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-22218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800000"/>
                </a:solidFill>
                <a:latin typeface="Arial"/>
                <a:ea typeface="Times New Roman" panose="02020603050405020304" pitchFamily="18" charset="0"/>
                <a:cs typeface="Arial"/>
              </a:rPr>
              <a:t>RealTime Messenger 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8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/>
                <a:ea typeface="Times New Roman" panose="02020603050405020304" pitchFamily="18" charset="0"/>
                <a:cs typeface="Arial"/>
              </a:rPr>
              <a:t>A MINOR </a:t>
            </a:r>
            <a:r>
              <a:rPr lang="en-US" altLang="en-US" sz="1400" b="1" dirty="0">
                <a:solidFill>
                  <a:srgbClr val="000080"/>
                </a:solidFill>
                <a:latin typeface="Arial"/>
                <a:ea typeface="Times New Roman" panose="02020603050405020304" pitchFamily="18" charset="0"/>
                <a:cs typeface="Arial"/>
              </a:rPr>
              <a:t>PROJECT-II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Submitted in Partial Fulfillment of the Requirement for the Award of the Degree of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BACHELOR OF TECHNOLOGY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ea typeface="Times New Roman" panose="02020603050405020304" pitchFamily="18" charset="0"/>
              </a:rPr>
              <a:t>IN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COMPUTER SCIENCE &amp; ENGINEERING-DATA SCIENCE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SUBMITTED TO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AF262A00-8E44-2705-FE3B-6C816C046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388" y="2925933"/>
            <a:ext cx="8957388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Rajiv Gandhi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Proudyogiki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Vishwavidyalaya, Bhopal (M.P.)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SUBMITTED BY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ANUJ  RAJ  (0176CD211026)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Arial"/>
                <a:ea typeface="Times New Roman" panose="02020603050405020304" pitchFamily="18" charset="0"/>
                <a:cs typeface="Arial"/>
              </a:rPr>
              <a:t>ATHARV JAIN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/>
                <a:ea typeface="Times New Roman" panose="02020603050405020304" pitchFamily="18" charset="0"/>
                <a:cs typeface="Arial"/>
              </a:rPr>
              <a:t> (</a:t>
            </a:r>
            <a:r>
              <a:rPr lang="en-US" altLang="en-US" sz="1200" b="1" dirty="0">
                <a:solidFill>
                  <a:srgbClr val="000080"/>
                </a:solidFill>
                <a:latin typeface="Arial"/>
                <a:ea typeface="Times New Roman" panose="02020603050405020304" pitchFamily="18" charset="0"/>
                <a:cs typeface="Arial"/>
              </a:rPr>
              <a:t>0176CD211031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/>
                <a:ea typeface="Times New Roman" panose="02020603050405020304" pitchFamily="18" charset="0"/>
                <a:cs typeface="Arial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VIVEK  KUMAR (0176CD211136)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UNDER THE SUPERVISION OF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Times New Roman"/>
                <a:cs typeface="Times New Roman"/>
              </a:rPr>
              <a:t>Dr Saket Jain</a:t>
            </a:r>
            <a:endParaRPr lang="en-US" altLang="en-US" sz="12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Times New Roman"/>
              <a:cs typeface="Times New Roman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8222510E-F01C-AAD1-36A4-39065BCD5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500" y="5886610"/>
            <a:ext cx="51188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-357075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Department of Computer Science &amp; Engineering-Data Science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Lakshmi Narain College of Technology Excellence, Bhopal (M.P.)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8A0000"/>
                </a:solidFill>
                <a:latin typeface="Arial"/>
                <a:ea typeface="Times New Roman" panose="02020603050405020304" pitchFamily="18" charset="0"/>
                <a:cs typeface="Arial"/>
              </a:rPr>
              <a:t>June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A0000"/>
                </a:solidFill>
                <a:effectLst/>
                <a:latin typeface="Arial"/>
                <a:ea typeface="Times New Roman" panose="02020603050405020304" pitchFamily="18" charset="0"/>
                <a:cs typeface="Arial"/>
              </a:rPr>
              <a:t> </a:t>
            </a:r>
            <a:r>
              <a:rPr lang="en-US" altLang="en-US" sz="1400" b="1" dirty="0">
                <a:solidFill>
                  <a:srgbClr val="8A0000"/>
                </a:solidFill>
                <a:latin typeface="Arial"/>
                <a:ea typeface="Times New Roman" panose="02020603050405020304" pitchFamily="18" charset="0"/>
                <a:cs typeface="Arial"/>
              </a:rPr>
              <a:t>2024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9471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73" y="457199"/>
            <a:ext cx="11215815" cy="1364186"/>
          </a:xfrm>
        </p:spPr>
        <p:txBody>
          <a:bodyPr/>
          <a:lstStyle/>
          <a:p>
            <a:r>
              <a:rPr lang="en-US" dirty="0"/>
              <a:t>Conversion Page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4AE347D-24C6-9AD5-8532-888AF378C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325" y="2020916"/>
            <a:ext cx="9113107" cy="40930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Framework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9909F-48BF-B65D-4CA1-1EE0564390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67493" y="2025778"/>
            <a:ext cx="572063" cy="401410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/>
              <a:t>E</a:t>
            </a:r>
          </a:p>
          <a:p>
            <a:r>
              <a:rPr lang="en-US" b="1" dirty="0"/>
              <a:t>R</a:t>
            </a:r>
          </a:p>
          <a:p>
            <a:endParaRPr lang="en-US" b="1" dirty="0"/>
          </a:p>
          <a:p>
            <a:r>
              <a:rPr lang="en-US" b="1" dirty="0"/>
              <a:t>D</a:t>
            </a:r>
          </a:p>
          <a:p>
            <a:r>
              <a:rPr lang="en-US" b="1" dirty="0"/>
              <a:t>I</a:t>
            </a:r>
          </a:p>
          <a:p>
            <a:r>
              <a:rPr lang="en-US" b="1" dirty="0"/>
              <a:t>A</a:t>
            </a:r>
          </a:p>
          <a:p>
            <a:r>
              <a:rPr lang="en-US" b="1" dirty="0"/>
              <a:t>G</a:t>
            </a:r>
          </a:p>
          <a:p>
            <a:r>
              <a:rPr lang="en-US" b="1" dirty="0"/>
              <a:t>R</a:t>
            </a:r>
          </a:p>
          <a:p>
            <a:r>
              <a:rPr lang="en-US" b="1" dirty="0"/>
              <a:t>A</a:t>
            </a:r>
          </a:p>
          <a:p>
            <a:r>
              <a:rPr lang="en-US" b="1" dirty="0"/>
              <a:t>M</a:t>
            </a:r>
          </a:p>
        </p:txBody>
      </p:sp>
      <p:pic>
        <p:nvPicPr>
          <p:cNvPr id="7" name="Content Placeholder 6" descr="A diagram of a message&#10;&#10;Description automatically generated">
            <a:extLst>
              <a:ext uri="{FF2B5EF4-FFF2-40B4-BE49-F238E27FC236}">
                <a16:creationId xmlns:a16="http://schemas.microsoft.com/office/drawing/2014/main" id="{B5572E0E-441D-6982-91D6-2DBB198CA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4267" y="2005990"/>
            <a:ext cx="7774458" cy="40536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Framework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9909F-48BF-B65D-4CA1-1EE0564390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67493" y="2087561"/>
            <a:ext cx="880982" cy="38905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/>
              <a:t>U</a:t>
            </a:r>
            <a:endParaRPr lang="en-US"/>
          </a:p>
          <a:p>
            <a:r>
              <a:rPr lang="en-US" b="1" dirty="0"/>
              <a:t>S</a:t>
            </a:r>
            <a:endParaRPr lang="en-US" dirty="0"/>
          </a:p>
          <a:p>
            <a:r>
              <a:rPr lang="en-US" b="1" dirty="0"/>
              <a:t>E 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C</a:t>
            </a:r>
            <a:endParaRPr lang="en-US" dirty="0"/>
          </a:p>
          <a:p>
            <a:r>
              <a:rPr lang="en-US" b="1" dirty="0"/>
              <a:t>A</a:t>
            </a:r>
            <a:endParaRPr lang="en-US" dirty="0"/>
          </a:p>
          <a:p>
            <a:r>
              <a:rPr lang="en-US" b="1" dirty="0"/>
              <a:t>S</a:t>
            </a:r>
            <a:endParaRPr lang="en-US" dirty="0"/>
          </a:p>
          <a:p>
            <a:r>
              <a:rPr lang="en-US" b="1" dirty="0"/>
              <a:t>E</a:t>
            </a:r>
            <a:endParaRPr lang="en-US" dirty="0"/>
          </a:p>
        </p:txBody>
      </p:sp>
      <p:pic>
        <p:nvPicPr>
          <p:cNvPr id="7" name="Content Placeholder 6" descr="A diagram of a system&#10;&#10;Description automatically generated">
            <a:extLst>
              <a:ext uri="{FF2B5EF4-FFF2-40B4-BE49-F238E27FC236}">
                <a16:creationId xmlns:a16="http://schemas.microsoft.com/office/drawing/2014/main" id="{95DB37EF-15E6-0213-7495-A5A07462C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9088" y="1975435"/>
            <a:ext cx="6467249" cy="44340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3097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Framework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9909F-48BF-B65D-4CA1-1EE0564390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67493" y="2087561"/>
            <a:ext cx="2693306" cy="420975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/>
              <a:t>D</a:t>
            </a:r>
            <a:endParaRPr lang="en-US" dirty="0"/>
          </a:p>
          <a:p>
            <a:r>
              <a:rPr lang="en-US" b="1" dirty="0"/>
              <a:t>F</a:t>
            </a:r>
            <a:endParaRPr lang="en-US" dirty="0"/>
          </a:p>
          <a:p>
            <a:r>
              <a:rPr lang="en-US" b="1" dirty="0"/>
              <a:t>D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D</a:t>
            </a:r>
          </a:p>
          <a:p>
            <a:r>
              <a:rPr lang="en-US" b="1" dirty="0"/>
              <a:t>I</a:t>
            </a:r>
          </a:p>
          <a:p>
            <a:r>
              <a:rPr lang="en-US" b="1" dirty="0"/>
              <a:t>A</a:t>
            </a:r>
          </a:p>
          <a:p>
            <a:r>
              <a:rPr lang="en-US" b="1" dirty="0"/>
              <a:t>G</a:t>
            </a:r>
          </a:p>
          <a:p>
            <a:r>
              <a:rPr lang="en-US" b="1" dirty="0"/>
              <a:t>R</a:t>
            </a:r>
          </a:p>
          <a:p>
            <a:r>
              <a:rPr lang="en-US" b="1" dirty="0"/>
              <a:t>A</a:t>
            </a:r>
          </a:p>
          <a:p>
            <a:r>
              <a:rPr lang="en-US" b="1" dirty="0"/>
              <a:t>M</a:t>
            </a:r>
            <a:endParaRPr lang="en-US" dirty="0"/>
          </a:p>
        </p:txBody>
      </p:sp>
      <p:pic>
        <p:nvPicPr>
          <p:cNvPr id="4" name="Content Placeholder 3" descr="A diagram of a user flow&#10;&#10;Description automatically generated">
            <a:extLst>
              <a:ext uri="{FF2B5EF4-FFF2-40B4-BE49-F238E27FC236}">
                <a16:creationId xmlns:a16="http://schemas.microsoft.com/office/drawing/2014/main" id="{A3364B09-01C7-13DD-8AE8-481DC357B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4633" y="1975435"/>
            <a:ext cx="7021889" cy="46399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34476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75CA83-D65B-4584-2C48-D9108F98A47E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283210"/>
            <a:r>
              <a:rPr lang="en-US" dirty="0">
                <a:solidFill>
                  <a:srgbClr val="ECECEC"/>
                </a:solidFill>
                <a:ea typeface="+mn-lt"/>
                <a:cs typeface="+mn-lt"/>
              </a:rPr>
              <a:t>In conclusion, Realtime Messenger represents a significant advancement in the realm of instant messaging platforms. With its user-friendly interface, robust security features, and seamless communication capabilities, Realtime Messenger offers a reliable solution for users to connect and collaborate in real-time.</a:t>
            </a:r>
            <a:endParaRPr lang="en-US" dirty="0"/>
          </a:p>
          <a:p>
            <a:pPr indent="-283210"/>
            <a:r>
              <a:rPr lang="en-US" dirty="0">
                <a:solidFill>
                  <a:srgbClr val="ECECEC"/>
                </a:solidFill>
                <a:ea typeface="+mn-lt"/>
                <a:cs typeface="+mn-lt"/>
              </a:rPr>
              <a:t>As we've explored throughout this presentation, Realtime Messenger is designed to meet the diverse needs of modern users, providing instant communication, enhanced collaboration, and a positive user experience.</a:t>
            </a:r>
            <a:endParaRPr lang="en-US" dirty="0"/>
          </a:p>
          <a:p>
            <a:pPr indent="-283210"/>
            <a:r>
              <a:rPr lang="en-US" dirty="0">
                <a:solidFill>
                  <a:srgbClr val="ECECEC"/>
                </a:solidFill>
                <a:ea typeface="+mn-lt"/>
                <a:cs typeface="+mn-lt"/>
              </a:rPr>
              <a:t>With its scalability, cross-platform compatibility, and customization options, Realtime Messenger is well-positioned to adapt to the evolving needs of users and organizations, ensuring continued success and relevance in the dynamic digital landscape.</a:t>
            </a:r>
            <a:endParaRPr lang="en-US" dirty="0"/>
          </a:p>
          <a:p>
            <a:pPr marL="5969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3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C24F-B267-014E-14D8-F20588CB3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2CAD-5BEF-430F-DE1C-33FA90B7025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346196" y="2915950"/>
            <a:ext cx="6801860" cy="4212790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83210">
              <a:lnSpc>
                <a:spcPct val="200000"/>
              </a:lnSpc>
            </a:pPr>
            <a:r>
              <a:rPr lang="en-US" b="1">
                <a:ea typeface="+mn-lt"/>
                <a:cs typeface="+mn-lt"/>
              </a:rPr>
              <a:t>Integration of Artificial Intelligence</a:t>
            </a:r>
            <a:r>
              <a:rPr lang="en-US">
                <a:solidFill>
                  <a:srgbClr val="ECECEC"/>
                </a:solidFill>
                <a:ea typeface="+mn-lt"/>
                <a:cs typeface="+mn-lt"/>
              </a:rPr>
              <a:t>:</a:t>
            </a:r>
            <a:endParaRPr lang="en-US">
              <a:solidFill>
                <a:srgbClr val="ECECEC"/>
              </a:solidFill>
            </a:endParaRPr>
          </a:p>
          <a:p>
            <a:pPr indent="-283210">
              <a:lnSpc>
                <a:spcPct val="200000"/>
              </a:lnSpc>
            </a:pPr>
            <a:r>
              <a:rPr lang="en-US" b="1">
                <a:ea typeface="+mn-lt"/>
                <a:cs typeface="+mn-lt"/>
              </a:rPr>
              <a:t>Enhanced Security Measures</a:t>
            </a:r>
            <a:r>
              <a:rPr lang="en-US" dirty="0">
                <a:solidFill>
                  <a:srgbClr val="ECECEC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ECECEC"/>
              </a:solidFill>
            </a:endParaRPr>
          </a:p>
          <a:p>
            <a:pPr indent="-283210">
              <a:lnSpc>
                <a:spcPct val="200000"/>
              </a:lnSpc>
            </a:pPr>
            <a:r>
              <a:rPr lang="en-US" b="1">
                <a:ea typeface="+mn-lt"/>
                <a:cs typeface="+mn-lt"/>
              </a:rPr>
              <a:t>Multimedia Messaging</a:t>
            </a:r>
            <a:endParaRPr lang="en-US">
              <a:solidFill>
                <a:srgbClr val="ECECEC"/>
              </a:solidFill>
            </a:endParaRPr>
          </a:p>
          <a:p>
            <a:pPr indent="-283210">
              <a:lnSpc>
                <a:spcPct val="200000"/>
              </a:lnSpc>
            </a:pPr>
            <a:r>
              <a:rPr lang="en-US" b="1">
                <a:ea typeface="+mn-lt"/>
                <a:cs typeface="+mn-lt"/>
              </a:rPr>
              <a:t>Cross-Platform Compatibility</a:t>
            </a:r>
            <a:endParaRPr lang="en-US">
              <a:solidFill>
                <a:srgbClr val="ECECEC"/>
              </a:solidFill>
            </a:endParaRPr>
          </a:p>
          <a:p>
            <a:pPr indent="-283210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84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6780-E3E8-F00B-AB52-93E0F70A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FA81F-EF07-60FA-B890-814B54638D7D}"/>
              </a:ext>
            </a:extLst>
          </p:cNvPr>
          <p:cNvSpPr txBox="1"/>
          <p:nvPr/>
        </p:nvSpPr>
        <p:spPr>
          <a:xfrm>
            <a:off x="4530124" y="4650657"/>
            <a:ext cx="3237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VIVEK KUMAR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Report Handler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2D2B5-45F7-FF00-8FA1-C2635E9B4413}"/>
              </a:ext>
            </a:extLst>
          </p:cNvPr>
          <p:cNvSpPr txBox="1"/>
          <p:nvPr/>
        </p:nvSpPr>
        <p:spPr>
          <a:xfrm>
            <a:off x="1319892" y="2738284"/>
            <a:ext cx="2878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ANUJ RAJ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Project Creator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A72AC-F24E-88E6-96FA-EE99B204C079}"/>
              </a:ext>
            </a:extLst>
          </p:cNvPr>
          <p:cNvSpPr txBox="1"/>
          <p:nvPr/>
        </p:nvSpPr>
        <p:spPr>
          <a:xfrm>
            <a:off x="6742382" y="2615380"/>
            <a:ext cx="3021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ATHARV ARYAN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Representator</a:t>
            </a:r>
          </a:p>
        </p:txBody>
      </p:sp>
    </p:spTree>
    <p:extLst>
      <p:ext uri="{BB962C8B-B14F-4D97-AF65-F5344CB8AC3E}">
        <p14:creationId xmlns:p14="http://schemas.microsoft.com/office/powerpoint/2010/main" val="3803432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RealTime Messenger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FA05B-11FE-35C0-D96C-0069C5DD9318}"/>
              </a:ext>
            </a:extLst>
          </p:cNvPr>
          <p:cNvSpPr txBox="1"/>
          <p:nvPr/>
        </p:nvSpPr>
        <p:spPr>
          <a:xfrm>
            <a:off x="3230776" y="5406081"/>
            <a:ext cx="53288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-By Anuj Raj II Atharv Jain II Vivek Kumar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1888071"/>
            <a:ext cx="9779182" cy="502021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Wingdings" panose="020B0604020202020204" pitchFamily="34" charset="0"/>
              <a:buChar char="v"/>
            </a:pPr>
            <a:r>
              <a:rPr lang="en-US" b="1" dirty="0"/>
              <a:t>INTRO</a:t>
            </a:r>
            <a:endParaRPr lang="en-US"/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n-US" b="1" dirty="0"/>
              <a:t>SYSTEM OVERVIEW</a:t>
            </a: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n-US" b="1" dirty="0"/>
              <a:t>SYSTEM BENEFITS</a:t>
            </a: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n-US" b="1" dirty="0"/>
              <a:t>LANGUAGE USED</a:t>
            </a: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n-US" b="1" dirty="0"/>
              <a:t>SIGN UP PAGE</a:t>
            </a: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n-US" b="1" dirty="0"/>
              <a:t>SIGN IN PAGE</a:t>
            </a: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n-US" b="1" dirty="0"/>
              <a:t>CONVERSATION PAGE</a:t>
            </a: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n-US" b="1" dirty="0"/>
              <a:t>DIAGRAM FRAMEWORK</a:t>
            </a: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n-US" b="1" dirty="0"/>
              <a:t>CONCLUSION</a:t>
            </a: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n-US" b="1" dirty="0"/>
              <a:t>FUTURE SCOPES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10" y="391297"/>
            <a:ext cx="7342908" cy="6123709"/>
          </a:xfrm>
        </p:spPr>
        <p:txBody>
          <a:bodyPr/>
          <a:lstStyle/>
          <a:p>
            <a:pPr algn="ctr"/>
            <a:r>
              <a:rPr lang="en-US" dirty="0"/>
              <a:t>Intro</a:t>
            </a:r>
            <a:br>
              <a:rPr lang="en-US" dirty="0"/>
            </a:br>
            <a:endParaRPr lang="en-US" sz="2500" dirty="0">
              <a:latin typeface="Tenorite"/>
              <a:cs typeface="Times New Roman"/>
            </a:endParaRPr>
          </a:p>
          <a:p>
            <a:pPr algn="ctr"/>
            <a:r>
              <a:rPr lang="en-US" sz="2500" dirty="0">
                <a:latin typeface="Tenorite"/>
                <a:cs typeface="Times New Roman"/>
              </a:rPr>
              <a:t>Realtime Messenger: Building Connections, Instantly</a:t>
            </a:r>
          </a:p>
          <a:p>
            <a:pPr algn="ctr"/>
            <a:r>
              <a:rPr lang="en-US" sz="2500" dirty="0">
                <a:latin typeface="Tenorite"/>
                <a:cs typeface="Times New Roman"/>
              </a:rPr>
              <a:t>Welcome to the Realtime Messenger project presentation </a:t>
            </a:r>
            <a:br>
              <a:rPr lang="en-US" sz="2500" dirty="0"/>
            </a:br>
            <a:endParaRPr lang="en-US" sz="2500" dirty="0">
              <a:latin typeface="Tenorite"/>
              <a:cs typeface="Times New Roman"/>
            </a:endParaRPr>
          </a:p>
          <a:p>
            <a:pPr algn="ctr"/>
            <a:r>
              <a:rPr lang="en-US" sz="2500" dirty="0">
                <a:latin typeface="Tenorite"/>
                <a:cs typeface="Times New Roman"/>
              </a:rPr>
              <a:t>In today's fast-paced world, communication is key. Realtime Messenger is your solution for instant messaging, connecting you with friends, family, and colleagues in real-time.</a:t>
            </a:r>
          </a:p>
        </p:txBody>
      </p:sp>
      <p:pic>
        <p:nvPicPr>
          <p:cNvPr id="5" name="Picture 4" descr="A person and person standing next to a large cellphone&#10;&#10;Description automatically generated">
            <a:extLst>
              <a:ext uri="{FF2B5EF4-FFF2-40B4-BE49-F238E27FC236}">
                <a16:creationId xmlns:a16="http://schemas.microsoft.com/office/drawing/2014/main" id="{CB24816D-5821-C729-ED49-6FB3E4888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796" y="2216727"/>
            <a:ext cx="4534670" cy="4114800"/>
          </a:xfrm>
          <a:prstGeom prst="ellipse">
            <a:avLst/>
          </a:prstGeom>
          <a:ln w="190500" cap="rnd">
            <a:solidFill>
              <a:schemeClr val="bg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9" y="221673"/>
            <a:ext cx="8584276" cy="1233055"/>
          </a:xfrm>
        </p:spPr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289" y="1717964"/>
            <a:ext cx="9831186" cy="4544291"/>
          </a:xfrm>
        </p:spPr>
        <p:txBody>
          <a:bodyPr/>
          <a:lstStyle/>
          <a:p>
            <a:pPr marL="342900" indent="-342900">
              <a:buChar char="•"/>
            </a:pPr>
            <a:r>
              <a:rPr lang="en-US" sz="2000" b="1" dirty="0">
                <a:ea typeface="+mn-lt"/>
                <a:cs typeface="+mn-lt"/>
              </a:rPr>
              <a:t>Sign-up Page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  The Sign-up page allows new users to create an account on the Realtime Messenger       platform.</a:t>
            </a:r>
            <a:endParaRPr lang="en-US" sz="2000" dirty="0"/>
          </a:p>
          <a:p>
            <a:pPr marL="800100" lvl="1" indent="-342900" algn="l">
              <a:buChar char="•"/>
            </a:pPr>
            <a:endParaRPr lang="en-US" dirty="0"/>
          </a:p>
          <a:p>
            <a:pPr marL="342900" indent="-342900">
              <a:buChar char="•"/>
            </a:pPr>
            <a:r>
              <a:rPr lang="en-US" sz="2000" b="1" dirty="0">
                <a:ea typeface="+mn-lt"/>
                <a:cs typeface="+mn-lt"/>
              </a:rPr>
              <a:t>Sign-in Page</a:t>
            </a:r>
            <a:r>
              <a:rPr lang="en-US" sz="2000" dirty="0">
                <a:ea typeface="+mn-lt"/>
                <a:cs typeface="+mn-lt"/>
              </a:rPr>
              <a:t>:</a:t>
            </a:r>
          </a:p>
          <a:p>
            <a:r>
              <a:rPr lang="en-US" sz="2000" dirty="0">
                <a:ea typeface="+mn-lt"/>
                <a:cs typeface="+mn-lt"/>
              </a:rPr>
              <a:t>  The Sign-in page allows registered users to access their accounts on the Realtime          Messenger platform.</a:t>
            </a:r>
          </a:p>
          <a:p>
            <a:r>
              <a:rPr lang="en-US" sz="2000" dirty="0">
                <a:ea typeface="+mn-lt"/>
                <a:cs typeface="+mn-lt"/>
              </a:rPr>
              <a:t>     Users are prompted to enter their login credentials, including email address and             password.</a:t>
            </a:r>
            <a:endParaRPr lang="en-US" sz="2000" dirty="0"/>
          </a:p>
          <a:p>
            <a:pPr marL="800100" lvl="1" indent="-342900" algn="l">
              <a:buChar char="•"/>
            </a:pPr>
            <a:endParaRPr lang="en-US" dirty="0"/>
          </a:p>
          <a:p>
            <a:pPr marL="342900" indent="-342900">
              <a:buChar char="•"/>
            </a:pPr>
            <a:r>
              <a:rPr lang="en-US" sz="2000" b="1" dirty="0">
                <a:ea typeface="+mn-lt"/>
                <a:cs typeface="+mn-lt"/>
              </a:rPr>
              <a:t>Message Page</a:t>
            </a:r>
            <a:r>
              <a:rPr lang="en-US" sz="2000" dirty="0">
                <a:ea typeface="+mn-lt"/>
                <a:cs typeface="+mn-lt"/>
              </a:rPr>
              <a:t>:</a:t>
            </a:r>
          </a:p>
          <a:p>
            <a:r>
              <a:rPr lang="en-US" sz="2000" dirty="0">
                <a:ea typeface="+mn-lt"/>
                <a:cs typeface="+mn-lt"/>
              </a:rPr>
              <a:t>     The Message page serves as the central hub for user communication within the           Realtime Messenger  platform.</a:t>
            </a:r>
            <a:endParaRPr lang="en-US" sz="2000" dirty="0"/>
          </a:p>
          <a:p>
            <a:pPr marL="800100" lvl="1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System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83210"/>
            <a:r>
              <a:rPr lang="en-US" sz="1600" b="1" dirty="0">
                <a:ea typeface="+mn-lt"/>
                <a:cs typeface="+mn-lt"/>
              </a:rPr>
              <a:t>Instant Communication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: Realtime Messenger enables users to communicate instantly with friends, family, and colleagues, fostering quick and efficient exchange of messages.</a:t>
            </a:r>
            <a:endParaRPr lang="en-US" sz="1600" dirty="0"/>
          </a:p>
          <a:p>
            <a:pPr indent="-283210"/>
            <a:r>
              <a:rPr lang="en-US" sz="1600" b="1" dirty="0">
                <a:ea typeface="+mn-lt"/>
                <a:cs typeface="+mn-lt"/>
              </a:rPr>
              <a:t>Enhanced Collaboration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: The platform facilitates seamless collaboration among users, allowing teams to work together in real-time, share updates, and coordinate tasks effectively.</a:t>
            </a:r>
            <a:endParaRPr lang="en-US" sz="1600" dirty="0"/>
          </a:p>
          <a:p>
            <a:pPr indent="-283210"/>
            <a:r>
              <a:rPr lang="en-US" sz="1600" b="1" dirty="0">
                <a:ea typeface="+mn-lt"/>
                <a:cs typeface="+mn-lt"/>
              </a:rPr>
              <a:t>User-Friendly Interface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: With an intuitive user interface, Realtime Messenger offers a simple and easy-to-navigate platform, ensuring a positive user experience for all.</a:t>
            </a:r>
            <a:endParaRPr lang="en-US" sz="1600" dirty="0"/>
          </a:p>
          <a:p>
            <a:pPr indent="-283210"/>
            <a:r>
              <a:rPr lang="en-US" sz="1600" b="1" dirty="0">
                <a:ea typeface="+mn-lt"/>
                <a:cs typeface="+mn-lt"/>
              </a:rPr>
              <a:t>Scalability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: The system is designed to scale with the growing needs of users and organizations, accommodating increasing user base and message traffic without compromising performance.</a:t>
            </a:r>
            <a:endParaRPr lang="en-US" sz="1600" dirty="0"/>
          </a:p>
          <a:p>
            <a:pPr indent="-283210"/>
            <a:r>
              <a:rPr lang="en-US" sz="1600" b="1" dirty="0">
                <a:ea typeface="+mn-lt"/>
                <a:cs typeface="+mn-lt"/>
              </a:rPr>
              <a:t>Data Security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: Realtime Messenger prioritizes the security and privacy of user data, employing robust encryption techniques and stringent access controls to safeguard sensitive information.</a:t>
            </a:r>
            <a:endParaRPr lang="en-US" sz="1600" dirty="0"/>
          </a:p>
          <a:p>
            <a:pPr indent="-283210"/>
            <a:r>
              <a:rPr lang="en-US" sz="1600" b="1" dirty="0">
                <a:ea typeface="+mn-lt"/>
                <a:cs typeface="+mn-lt"/>
              </a:rPr>
              <a:t>Cross-Platform Compatibility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: The messaging platform is accessible across various devices and platforms, including desktops, laptops, smartphones, and tablets, ensuring flexibility and convenience for users.</a:t>
            </a:r>
            <a:endParaRPr lang="en-US" sz="1600" dirty="0"/>
          </a:p>
          <a:p>
            <a:pPr indent="-28321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Language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931925" y="2023984"/>
            <a:ext cx="3014750" cy="333283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lnSpc>
                <a:spcPct val="250000"/>
              </a:lnSpc>
              <a:buFont typeface="Arial"/>
              <a:buChar char="•"/>
            </a:pPr>
            <a:r>
              <a:rPr lang="en-US" b="1" cap="all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PYTHON 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250000"/>
              </a:lnSpc>
              <a:buFont typeface="Arial"/>
              <a:buChar char="•"/>
            </a:pPr>
            <a:r>
              <a:rPr lang="en-US" b="1" cap="all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flet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WEB SOCKET</a:t>
            </a:r>
          </a:p>
          <a:p>
            <a:pPr marL="342900" indent="-342900">
              <a:lnSpc>
                <a:spcPct val="250000"/>
              </a:lnSpc>
              <a:buFont typeface="Arial"/>
              <a:buChar char="•"/>
            </a:pPr>
            <a:r>
              <a:rPr lang="en-US" b="1" cap="all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SQLITE3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250000"/>
              </a:lnSpc>
            </a:pPr>
            <a:endParaRPr lang="en-US" dirty="0"/>
          </a:p>
        </p:txBody>
      </p:sp>
      <p:pic>
        <p:nvPicPr>
          <p:cNvPr id="5" name="Picture 4" descr="Flet チュートリアル（Todoアプリ①）｜ノンストップ飯田">
            <a:extLst>
              <a:ext uri="{FF2B5EF4-FFF2-40B4-BE49-F238E27FC236}">
                <a16:creationId xmlns:a16="http://schemas.microsoft.com/office/drawing/2014/main" id="{CF82C8FA-D171-FAFB-8135-8A39713A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437" y="2267708"/>
            <a:ext cx="3131126" cy="1435893"/>
          </a:xfrm>
          <a:prstGeom prst="rect">
            <a:avLst/>
          </a:prstGeom>
        </p:spPr>
      </p:pic>
      <p:pic>
        <p:nvPicPr>
          <p:cNvPr id="7" name="Picture 6" descr="A blue and yellow snake with gears&#10;&#10;Description automatically generated">
            <a:extLst>
              <a:ext uri="{FF2B5EF4-FFF2-40B4-BE49-F238E27FC236}">
                <a16:creationId xmlns:a16="http://schemas.microsoft.com/office/drawing/2014/main" id="{0E69EDE2-FE9C-2E39-E3E1-BD234ED6C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844506" y="3963019"/>
            <a:ext cx="2871029" cy="1622356"/>
          </a:xfrm>
          <a:prstGeom prst="rect">
            <a:avLst/>
          </a:prstGeom>
        </p:spPr>
      </p:pic>
      <p:pic>
        <p:nvPicPr>
          <p:cNvPr id="8" name="Picture 7" descr="A circular icon with a circle and a circle with a check mark&#10;&#10;Description automatically generated">
            <a:extLst>
              <a:ext uri="{FF2B5EF4-FFF2-40B4-BE49-F238E27FC236}">
                <a16:creationId xmlns:a16="http://schemas.microsoft.com/office/drawing/2014/main" id="{D9324783-C973-68A3-326A-D5BC9F75A9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132" y="5368636"/>
            <a:ext cx="962025" cy="914400"/>
          </a:xfrm>
          <a:prstGeom prst="rect">
            <a:avLst/>
          </a:prstGeom>
        </p:spPr>
      </p:pic>
      <p:pic>
        <p:nvPicPr>
          <p:cNvPr id="9" name="Picture 8" descr="websocket-library · GitHub Topics · GitHub">
            <a:extLst>
              <a:ext uri="{FF2B5EF4-FFF2-40B4-BE49-F238E27FC236}">
                <a16:creationId xmlns:a16="http://schemas.microsoft.com/office/drawing/2014/main" id="{71BB3366-9E18-91B8-B13A-B8250E6CEB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3564" y="2618510"/>
            <a:ext cx="2258290" cy="108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10643508" cy="1371600"/>
          </a:xfrm>
        </p:spPr>
        <p:txBody>
          <a:bodyPr/>
          <a:lstStyle/>
          <a:p>
            <a:r>
              <a:rPr lang="en-US" dirty="0"/>
              <a:t>Sign Up Page</a:t>
            </a:r>
          </a:p>
        </p:txBody>
      </p:sp>
      <p:pic>
        <p:nvPicPr>
          <p:cNvPr id="3" name="Picture 2" descr="A screenshot of a sign up and sign in&#10;&#10;Description automatically generated">
            <a:extLst>
              <a:ext uri="{FF2B5EF4-FFF2-40B4-BE49-F238E27FC236}">
                <a16:creationId xmlns:a16="http://schemas.microsoft.com/office/drawing/2014/main" id="{E41614CE-FA79-9D45-6B63-DDECB9619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595" y="2132818"/>
            <a:ext cx="10101647" cy="44252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Sign In Page</a:t>
            </a:r>
            <a:endParaRPr lang="en-US" b="0" dirty="0">
              <a:ea typeface="+mj-lt"/>
              <a:cs typeface="+mj-lt"/>
            </a:endParaRPr>
          </a:p>
        </p:txBody>
      </p:sp>
      <p:pic>
        <p:nvPicPr>
          <p:cNvPr id="3" name="Content Placeholder 2" descr="A screenshot of a sign in and sign in&#10;&#10;Description automatically generated">
            <a:extLst>
              <a:ext uri="{FF2B5EF4-FFF2-40B4-BE49-F238E27FC236}">
                <a16:creationId xmlns:a16="http://schemas.microsoft.com/office/drawing/2014/main" id="{84A481F9-6662-CAB2-DA69-88EB9A7AA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6321" y="1982385"/>
            <a:ext cx="9792729" cy="4430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627</Words>
  <Application>Microsoft Office PowerPoint</Application>
  <PresentationFormat>Widescreen</PresentationFormat>
  <Paragraphs>125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Tenorite</vt:lpstr>
      <vt:lpstr>Times New Roman</vt:lpstr>
      <vt:lpstr>Wingdings</vt:lpstr>
      <vt:lpstr>Custom</vt:lpstr>
      <vt:lpstr>PowerPoint Presentation</vt:lpstr>
      <vt:lpstr>RealTime Messenger</vt:lpstr>
      <vt:lpstr>Agenda</vt:lpstr>
      <vt:lpstr>Intro  Realtime Messenger: Building Connections, Instantly Welcome to the Realtime Messenger project presentation   In today's fast-paced world, communication is key. Realtime Messenger is your solution for instant messaging, connecting you with friends, family, and colleagues in real-time.</vt:lpstr>
      <vt:lpstr>System Overview</vt:lpstr>
      <vt:lpstr>System Benefits</vt:lpstr>
      <vt:lpstr>Language Used</vt:lpstr>
      <vt:lpstr>Sign Up Page</vt:lpstr>
      <vt:lpstr>Sign In Page</vt:lpstr>
      <vt:lpstr>Conversion Page</vt:lpstr>
      <vt:lpstr>Diagram Framework</vt:lpstr>
      <vt:lpstr>Diagram Framework</vt:lpstr>
      <vt:lpstr>Diagram Framework</vt:lpstr>
      <vt:lpstr>Conclusion</vt:lpstr>
      <vt:lpstr>Future Scopes</vt:lpstr>
      <vt:lpstr>Our Team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>Anuj Raj</cp:lastModifiedBy>
  <cp:revision>343</cp:revision>
  <dcterms:created xsi:type="dcterms:W3CDTF">2024-05-01T08:29:50Z</dcterms:created>
  <dcterms:modified xsi:type="dcterms:W3CDTF">2024-05-02T09:28:12Z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