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6" r:id="rId3"/>
    <p:sldId id="272" r:id="rId4"/>
    <p:sldId id="273" r:id="rId5"/>
    <p:sldId id="282" r:id="rId6"/>
    <p:sldId id="286" r:id="rId7"/>
    <p:sldId id="289" r:id="rId8"/>
    <p:sldId id="293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3810" autoAdjust="0"/>
  </p:normalViewPr>
  <p:slideViewPr>
    <p:cSldViewPr snapToGrid="0" showGuides="1">
      <p:cViewPr varScale="1">
        <p:scale>
          <a:sx n="82" d="100"/>
          <a:sy n="82" d="100"/>
        </p:scale>
        <p:origin x="662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700" b="0" dirty="0">
                <a:effectLst/>
              </a:rPr>
              <a:t>Quit, Hire and Job Opening Rates From 2019 – 2023, Covid-19 Pandemic</a:t>
            </a:r>
            <a:r>
              <a:rPr lang="en-US" sz="1700" b="0" baseline="0" dirty="0">
                <a:effectLst/>
              </a:rPr>
              <a:t> Years</a:t>
            </a:r>
            <a:endParaRPr lang="en-US" sz="1700" b="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2019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Quit Rate</c:v>
                </c:pt>
                <c:pt idx="1">
                  <c:v>Hire Rate</c:v>
                </c:pt>
                <c:pt idx="2">
                  <c:v>Job Openings 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2.2999999999999998</c:v>
                </c:pt>
                <c:pt idx="1">
                  <c:v>3.87</c:v>
                </c:pt>
                <c:pt idx="2">
                  <c:v>4.55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51-4D21-A6E0-75AB23CDD3B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Quit Rate</c:v>
                </c:pt>
                <c:pt idx="1">
                  <c:v>Hire Rate</c:v>
                </c:pt>
                <c:pt idx="2">
                  <c:v>Job Openings 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5.2</c:v>
                </c:pt>
                <c:pt idx="2">
                  <c:v>4.28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551-4D21-A6E0-75AB23CDD3B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Quit Rate</c:v>
                </c:pt>
                <c:pt idx="1">
                  <c:v>Hire Rate</c:v>
                </c:pt>
                <c:pt idx="2">
                  <c:v>Job Openings 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2.7</c:v>
                </c:pt>
                <c:pt idx="1">
                  <c:v>4.3499999999999996</c:v>
                </c:pt>
                <c:pt idx="2">
                  <c:v>6.37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51-4D21-A6E0-75AB23CDD3B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Quit Rate</c:v>
                </c:pt>
                <c:pt idx="1">
                  <c:v>Hire Rate</c:v>
                </c:pt>
                <c:pt idx="2">
                  <c:v>Job Openings 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2.8</c:v>
                </c:pt>
                <c:pt idx="1">
                  <c:v>4.2</c:v>
                </c:pt>
                <c:pt idx="2">
                  <c:v>6.83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BF-4E37-B7F2-8F92D483F3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Quit Rate</c:v>
                </c:pt>
                <c:pt idx="1">
                  <c:v>Hire Rate</c:v>
                </c:pt>
                <c:pt idx="2">
                  <c:v>Job Openings 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2.5</c:v>
                </c:pt>
                <c:pt idx="1">
                  <c:v>3.98</c:v>
                </c:pt>
                <c:pt idx="2">
                  <c:v>6.1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BF-4E37-B7F2-8F92D483F3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89432768"/>
        <c:axId val="1101095584"/>
      </c:barChart>
      <c:catAx>
        <c:axId val="789432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095584"/>
        <c:crosses val="autoZero"/>
        <c:auto val="1"/>
        <c:lblAlgn val="ctr"/>
        <c:lblOffset val="100"/>
        <c:noMultiLvlLbl val="0"/>
      </c:catAx>
      <c:valAx>
        <c:axId val="1101095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4327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6/13/2023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6294" y="2539258"/>
            <a:ext cx="4986338" cy="1664184"/>
          </a:xfrm>
        </p:spPr>
        <p:txBody>
          <a:bodyPr>
            <a:normAutofit fontScale="90000"/>
          </a:bodyPr>
          <a:lstStyle/>
          <a:p>
            <a:r>
              <a:rPr lang="en-US" dirty="0"/>
              <a:t>The Great Resignation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3551077"/>
          </a:xfrm>
        </p:spPr>
        <p:txBody>
          <a:bodyPr/>
          <a:lstStyle/>
          <a:p>
            <a:r>
              <a:rPr lang="en-US" sz="28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Analysis: </a:t>
            </a:r>
            <a:br>
              <a:rPr lang="en-US" sz="28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Labor Statistics &amp; Employment Findings for Industries &amp; Workers Most Affected and Associated Causes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18DD966-19F0-4350-AC58-AE86C210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22" y="4296748"/>
            <a:ext cx="11742576" cy="2439954"/>
          </a:xfrm>
        </p:spPr>
        <p:txBody>
          <a:bodyPr>
            <a:no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Project Team</a:t>
            </a:r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Max Young, </a:t>
            </a:r>
            <a:r>
              <a:rPr lang="en-US" sz="24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Meardreed</a:t>
            </a:r>
            <a:r>
              <a:rPr lang="en-US" sz="24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Vilmeus</a:t>
            </a:r>
            <a:r>
              <a:rPr lang="en-US" sz="24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, Nancy Santiago, Priya Jain, Soo Bin </a:t>
            </a:r>
            <a:r>
              <a:rPr lang="en-US" sz="2400" b="0" dirty="0" err="1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Im</a:t>
            </a:r>
            <a:br>
              <a:rPr lang="en-US" sz="24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GitHub Repository</a:t>
            </a:r>
            <a:br>
              <a:rPr lang="en-US" sz="18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https://github.com/priyajainnyc/group-project-3</a:t>
            </a: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chemeClr val="bg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Great Resignation: Project Description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DA7B46-E592-40C7-91D7-A26B47A30C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The Bureau of Labor Statistics, or BLS for short, is responsible for providing labor statistics and employment findings based on financial, social, legal and economic events.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7F42263-DE86-44BB-AC19-CD7982D365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2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The data is used to determine changes to the labor market, such as quit rates, hire rates and job openings by factors such as region/state, sector/industry, gender and income status.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Placeholder 12">
            <a:extLst>
              <a:ext uri="{FF2B5EF4-FFF2-40B4-BE49-F238E27FC236}">
                <a16:creationId xmlns:a16="http://schemas.microsoft.com/office/drawing/2014/main" id="{D38CA64A-11C5-4BD7-8A2D-E6D58794D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757" t="-231" r="16551" b="231"/>
          <a:stretch/>
        </p:blipFill>
        <p:spPr>
          <a:xfrm>
            <a:off x="3967163" y="1233488"/>
            <a:ext cx="4257675" cy="5148262"/>
          </a:xfrm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18B7855D-2DE6-49A4-BA98-97404403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607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Great Resignation: Project Description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1B8DC8C-1FD7-4773-B07E-7E4432766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5" y="3813849"/>
            <a:ext cx="11492326" cy="919650"/>
          </a:xfrm>
        </p:spPr>
        <p:txBody>
          <a:bodyPr>
            <a:normAutofit/>
          </a:bodyPr>
          <a:lstStyle/>
          <a:p>
            <a:pPr algn="ctr"/>
            <a:r>
              <a:rPr lang="en-US" sz="18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We've provided three interactive visualizations </a:t>
            </a:r>
          </a:p>
          <a:p>
            <a:pPr algn="ctr"/>
            <a:r>
              <a:rPr lang="en-US" sz="1800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 our dashboard to show the following data: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253683-524F-46CF-BFCD-BFF6A7A92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54156" y="4935894"/>
            <a:ext cx="10109645" cy="1241293"/>
          </a:xfrm>
        </p:spPr>
        <p:txBody>
          <a:bodyPr/>
          <a:lstStyle/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Quit, Hire and Job Opening Rates From 2001 - 2023: Line Chart 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Annual Quit Rates for Top 5 Industries During Covid-19: Bar Chart</a:t>
            </a:r>
          </a:p>
          <a:p>
            <a:r>
              <a:rPr lang="en-US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Total Quit Rates by Industry During and After Recession: Bar Chart 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8B0024B-0AD8-4DDB-8486-A9BD3A8E9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476" y="1593851"/>
            <a:ext cx="5582064" cy="1929569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18D1195C-D9D4-4994-BAD9-68AA2C2BD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7700" y="4518024"/>
            <a:ext cx="5372100" cy="17684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1000"/>
              </a:spcBef>
            </a:pPr>
            <a:r>
              <a:rPr lang="en-US" sz="2400" dirty="0">
                <a:ea typeface="+mn-ea"/>
                <a:cs typeface="+mn-cs"/>
              </a:rPr>
              <a:t>This dashboard contains charts to visualize BLS data that will allows us to better understand labor trends caused by major events such as the Covid-19 </a:t>
            </a:r>
            <a:r>
              <a:rPr lang="en-US" sz="2400" dirty="0" err="1">
                <a:ea typeface="+mn-ea"/>
                <a:cs typeface="+mn-cs"/>
              </a:rPr>
              <a:t>pendemic</a:t>
            </a:r>
            <a:r>
              <a:rPr lang="en-US" sz="2400" dirty="0">
                <a:ea typeface="+mn-ea"/>
                <a:cs typeface="+mn-cs"/>
              </a:rPr>
              <a:t> and the 2008 recession.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54749" y="571500"/>
            <a:ext cx="5372096" cy="1781805"/>
          </a:xfrm>
        </p:spPr>
        <p:txBody>
          <a:bodyPr/>
          <a:lstStyle/>
          <a:p>
            <a:r>
              <a:rPr lang="en-US" dirty="0"/>
              <a:t>This </a:t>
            </a:r>
            <a:r>
              <a:rPr lang="en-US" dirty="0" err="1"/>
              <a:t>interative</a:t>
            </a:r>
            <a:r>
              <a:rPr lang="en-US" dirty="0"/>
              <a:t> dashboard explores the ["Bureau of Labor </a:t>
            </a:r>
            <a:r>
              <a:rPr lang="en-US" dirty="0" err="1"/>
              <a:t>Statictics</a:t>
            </a:r>
            <a:r>
              <a:rPr lang="en-US" dirty="0"/>
              <a:t>" dataset](https://www.bls.gov/).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C56F6876-F532-4396-8FC3-BEB43E626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5339E7E-14EB-4886-A417-E9C84CA1E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</a:t>
            </a:r>
            <a:r>
              <a:rPr lang="en-US" sz="2800" dirty="0"/>
              <a:t>&amp;</a:t>
            </a:r>
            <a:r>
              <a:rPr lang="en-US" dirty="0"/>
              <a:t> Imports</a:t>
            </a:r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0F5C8F58-81B2-4162-9563-70C679CF8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7857" t="-6122" r="-17857" b="-6122"/>
          <a:stretch/>
        </p:blipFill>
        <p:spPr>
          <a:xfrm>
            <a:off x="876300" y="1739900"/>
            <a:ext cx="1689100" cy="1397000"/>
          </a:xfrm>
        </p:spPr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2AD0E03E-80ED-4CBF-B567-3E1EAB01F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8293" t="-6483" r="-18293" b="-6483"/>
          <a:stretch/>
        </p:blipFill>
        <p:spPr>
          <a:xfrm>
            <a:off x="3829813" y="4263232"/>
            <a:ext cx="1689100" cy="1397000"/>
          </a:xfrm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F1E0AF3E-867C-4F0D-8325-9DC9A985B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6501" t="-5000" r="-16501" b="-5000"/>
          <a:stretch/>
        </p:blipFill>
        <p:spPr>
          <a:xfrm>
            <a:off x="6744524" y="1739900"/>
            <a:ext cx="1689100" cy="1397000"/>
          </a:xfrm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43BC7054-E269-4210-98F5-65D485066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8293" t="-6483" r="-18293" b="-6483"/>
          <a:stretch/>
        </p:blipFill>
        <p:spPr>
          <a:xfrm>
            <a:off x="9659235" y="4263232"/>
            <a:ext cx="1689100" cy="139700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01B6E4D-6942-45C5-99A9-6B769E8902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sz="2400" dirty="0"/>
          </a:p>
          <a:p>
            <a:r>
              <a:rPr lang="en-US" sz="2400" dirty="0"/>
              <a:t>Flask API</a:t>
            </a:r>
          </a:p>
          <a:p>
            <a:r>
              <a:rPr lang="en-US" sz="2400" dirty="0"/>
              <a:t>HTML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269992-EA9D-41F6-85C3-B789218471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anchor="b"/>
          <a:lstStyle/>
          <a:p>
            <a:r>
              <a:rPr lang="en-US" sz="2400" dirty="0" err="1"/>
              <a:t>Javascript</a:t>
            </a:r>
            <a:endParaRPr lang="en-US" sz="2400" dirty="0"/>
          </a:p>
          <a:p>
            <a:r>
              <a:rPr lang="en-US" sz="2400" dirty="0"/>
              <a:t>Azure Web Services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FAA7E0-5467-48C2-A0A1-08FFCDD0AB2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20674" y="3949699"/>
            <a:ext cx="2336800" cy="2096537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Pandas</a:t>
            </a:r>
          </a:p>
          <a:p>
            <a:r>
              <a:rPr lang="en-US" sz="2400" dirty="0" err="1"/>
              <a:t>Numpy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F8226-EC95-8F29-7885-2C71A799C7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2400" dirty="0" err="1"/>
              <a:t>SQLAlchemy</a:t>
            </a:r>
            <a:endParaRPr lang="en-US" sz="2400" dirty="0"/>
          </a:p>
          <a:p>
            <a:r>
              <a:rPr lang="en-US" sz="2400" dirty="0"/>
              <a:t>SQLite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C00B059-8249-401E-BECD-DC838B36F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E71C2-3FC1-41C1-8255-33A1AC80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21" name="Chart Placeholder 20">
            <a:extLst>
              <a:ext uri="{FF2B5EF4-FFF2-40B4-BE49-F238E27FC236}">
                <a16:creationId xmlns:a16="http://schemas.microsoft.com/office/drawing/2014/main" id="{D8DD12A5-FE18-4970-8B30-E368D9BD8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4227902538"/>
              </p:ext>
            </p:extLst>
          </p:nvPr>
        </p:nvGraphicFramePr>
        <p:xfrm>
          <a:off x="4900613" y="1233488"/>
          <a:ext cx="6991350" cy="4967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D42596E-DB09-43F7-A053-18CEB2DDE6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16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Bureau of Labor Statistics, Job Openings and Labor Turnover (JOLTS): Latest Numbers </a:t>
            </a:r>
            <a:r>
              <a:rPr lang="en-US" sz="1600" b="0" u="sng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https://www.bls.gov/jlt/latest-numbers.htm</a:t>
            </a:r>
          </a:p>
          <a:p>
            <a:endParaRPr lang="en-US" sz="1600" b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Bureau of Labor Statistics, Annual Average Quits Rates by Industry and Region, not Seasonally Adjusted </a:t>
            </a:r>
            <a:r>
              <a:rPr lang="en-US" sz="1600" b="0" u="sng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https://www.bls.gov/news.release/jolts.t22.htm</a:t>
            </a:r>
          </a:p>
          <a:p>
            <a:endParaRPr lang="en-US" sz="1600" b="0" dirty="0">
              <a:solidFill>
                <a:srgbClr val="E6E6E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Bureau of Labor </a:t>
            </a:r>
            <a:r>
              <a:rPr lang="en-US" sz="1600" b="0" dirty="0" err="1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Statictics</a:t>
            </a:r>
            <a:r>
              <a:rPr lang="en-US" sz="16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, Job Openings and Labor Turnover (JOLTS): Survey </a:t>
            </a:r>
            <a:r>
              <a:rPr lang="en-US" sz="1600" b="0" u="sng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https://data.bls.gov/PDQWeb/jt</a:t>
            </a:r>
            <a:r>
              <a:rPr lang="en-US" sz="1600" b="0" dirty="0">
                <a:solidFill>
                  <a:srgbClr val="E6E6E6"/>
                </a:solidFill>
                <a:effectLst/>
                <a:latin typeface="Consolas" panose="020B0609020204030204" pitchFamily="49" charset="0"/>
              </a:rPr>
              <a:t>  </a:t>
            </a:r>
          </a:p>
        </p:txBody>
      </p:sp>
    </p:spTree>
    <p:extLst>
      <p:ext uri="{BB962C8B-B14F-4D97-AF65-F5344CB8AC3E}">
        <p14:creationId xmlns:p14="http://schemas.microsoft.com/office/powerpoint/2010/main" val="290002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63</TotalTime>
  <Words>365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The Great Resignation</vt:lpstr>
      <vt:lpstr>Analysis:  Labor Statistics &amp; Employment Findings for Industries &amp; Workers Most Affected and Associated Causes </vt:lpstr>
      <vt:lpstr>Project Team Max Young, Meardreed Vilmeus, Nancy Santiago, Priya Jain, Soo Bin Im  GitHub Repository https://github.com/priyajainnyc/group-project-3 </vt:lpstr>
      <vt:lpstr>The Great Resignation: Project Description</vt:lpstr>
      <vt:lpstr>PowerPoint Presentation</vt:lpstr>
      <vt:lpstr>The Great Resignation: Project Description</vt:lpstr>
      <vt:lpstr>This dashboard contains charts to visualize BLS data that will allows us to better understand labor trends caused by major events such as the Covid-19 pendemic and the 2008 recession. </vt:lpstr>
      <vt:lpstr>Programs &amp; Imports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Great Resignation</dc:title>
  <dc:creator>priya jain</dc:creator>
  <cp:lastModifiedBy>priya jain</cp:lastModifiedBy>
  <cp:revision>7</cp:revision>
  <dcterms:created xsi:type="dcterms:W3CDTF">2023-06-13T12:09:08Z</dcterms:created>
  <dcterms:modified xsi:type="dcterms:W3CDTF">2023-06-13T13:12:19Z</dcterms:modified>
</cp:coreProperties>
</file>