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0"/>
  </p:notesMasterIdLst>
  <p:sldIdLst>
    <p:sldId id="256" r:id="rId2"/>
    <p:sldId id="262" r:id="rId3"/>
    <p:sldId id="463" r:id="rId4"/>
    <p:sldId id="259" r:id="rId5"/>
    <p:sldId id="260" r:id="rId6"/>
    <p:sldId id="261" r:id="rId7"/>
    <p:sldId id="263" r:id="rId8"/>
    <p:sldId id="264" r:id="rId9"/>
    <p:sldId id="265" r:id="rId10"/>
    <p:sldId id="271" r:id="rId11"/>
    <p:sldId id="266" r:id="rId12"/>
    <p:sldId id="267" r:id="rId13"/>
    <p:sldId id="281" r:id="rId14"/>
    <p:sldId id="268" r:id="rId15"/>
    <p:sldId id="282" r:id="rId16"/>
    <p:sldId id="283" r:id="rId17"/>
    <p:sldId id="284" r:id="rId18"/>
    <p:sldId id="285" r:id="rId19"/>
    <p:sldId id="272" r:id="rId20"/>
    <p:sldId id="273" r:id="rId21"/>
    <p:sldId id="286" r:id="rId22"/>
    <p:sldId id="287" r:id="rId23"/>
    <p:sldId id="288" r:id="rId24"/>
    <p:sldId id="274" r:id="rId25"/>
    <p:sldId id="289" r:id="rId26"/>
    <p:sldId id="275" r:id="rId27"/>
    <p:sldId id="290" r:id="rId28"/>
    <p:sldId id="291" r:id="rId29"/>
    <p:sldId id="276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278" r:id="rId44"/>
    <p:sldId id="279" r:id="rId45"/>
    <p:sldId id="305" r:id="rId46"/>
    <p:sldId id="306" r:id="rId47"/>
    <p:sldId id="307" r:id="rId48"/>
    <p:sldId id="315" r:id="rId49"/>
    <p:sldId id="317" r:id="rId50"/>
    <p:sldId id="316" r:id="rId51"/>
    <p:sldId id="318" r:id="rId52"/>
    <p:sldId id="319" r:id="rId53"/>
    <p:sldId id="320" r:id="rId54"/>
    <p:sldId id="280" r:id="rId55"/>
    <p:sldId id="322" r:id="rId56"/>
    <p:sldId id="270" r:id="rId57"/>
    <p:sldId id="309" r:id="rId58"/>
    <p:sldId id="323" r:id="rId59"/>
    <p:sldId id="324" r:id="rId60"/>
    <p:sldId id="325" r:id="rId61"/>
    <p:sldId id="326" r:id="rId62"/>
    <p:sldId id="327" r:id="rId63"/>
    <p:sldId id="328" r:id="rId64"/>
    <p:sldId id="310" r:id="rId65"/>
    <p:sldId id="329" r:id="rId66"/>
    <p:sldId id="330" r:id="rId67"/>
    <p:sldId id="311" r:id="rId68"/>
    <p:sldId id="331" r:id="rId69"/>
    <p:sldId id="332" r:id="rId70"/>
    <p:sldId id="333" r:id="rId71"/>
    <p:sldId id="335" r:id="rId72"/>
    <p:sldId id="334" r:id="rId73"/>
    <p:sldId id="336" r:id="rId74"/>
    <p:sldId id="337" r:id="rId75"/>
    <p:sldId id="338" r:id="rId76"/>
    <p:sldId id="340" r:id="rId77"/>
    <p:sldId id="339" r:id="rId78"/>
    <p:sldId id="347" r:id="rId79"/>
    <p:sldId id="341" r:id="rId80"/>
    <p:sldId id="342" r:id="rId81"/>
    <p:sldId id="344" r:id="rId82"/>
    <p:sldId id="343" r:id="rId83"/>
    <p:sldId id="345" r:id="rId84"/>
    <p:sldId id="346" r:id="rId85"/>
    <p:sldId id="348" r:id="rId86"/>
    <p:sldId id="366" r:id="rId87"/>
    <p:sldId id="367" r:id="rId88"/>
    <p:sldId id="368" r:id="rId89"/>
    <p:sldId id="312" r:id="rId90"/>
    <p:sldId id="313" r:id="rId91"/>
    <p:sldId id="349" r:id="rId92"/>
    <p:sldId id="350" r:id="rId93"/>
    <p:sldId id="352" r:id="rId94"/>
    <p:sldId id="353" r:id="rId95"/>
    <p:sldId id="351" r:id="rId96"/>
    <p:sldId id="354" r:id="rId97"/>
    <p:sldId id="355" r:id="rId98"/>
    <p:sldId id="360" r:id="rId99"/>
    <p:sldId id="356" r:id="rId100"/>
    <p:sldId id="361" r:id="rId101"/>
    <p:sldId id="363" r:id="rId102"/>
    <p:sldId id="358" r:id="rId103"/>
    <p:sldId id="359" r:id="rId104"/>
    <p:sldId id="362" r:id="rId105"/>
    <p:sldId id="364" r:id="rId106"/>
    <p:sldId id="369" r:id="rId107"/>
    <p:sldId id="370" r:id="rId108"/>
    <p:sldId id="371" r:id="rId109"/>
    <p:sldId id="372" r:id="rId110"/>
    <p:sldId id="373" r:id="rId111"/>
    <p:sldId id="394" r:id="rId112"/>
    <p:sldId id="374" r:id="rId113"/>
    <p:sldId id="375" r:id="rId114"/>
    <p:sldId id="376" r:id="rId115"/>
    <p:sldId id="377" r:id="rId116"/>
    <p:sldId id="380" r:id="rId117"/>
    <p:sldId id="381" r:id="rId118"/>
    <p:sldId id="382" r:id="rId119"/>
    <p:sldId id="384" r:id="rId120"/>
    <p:sldId id="378" r:id="rId121"/>
    <p:sldId id="379" r:id="rId122"/>
    <p:sldId id="383" r:id="rId123"/>
    <p:sldId id="386" r:id="rId124"/>
    <p:sldId id="387" r:id="rId125"/>
    <p:sldId id="388" r:id="rId126"/>
    <p:sldId id="389" r:id="rId127"/>
    <p:sldId id="390" r:id="rId128"/>
    <p:sldId id="391" r:id="rId129"/>
    <p:sldId id="392" r:id="rId130"/>
    <p:sldId id="393" r:id="rId131"/>
    <p:sldId id="395" r:id="rId132"/>
    <p:sldId id="396" r:id="rId133"/>
    <p:sldId id="398" r:id="rId134"/>
    <p:sldId id="397" r:id="rId135"/>
    <p:sldId id="400" r:id="rId136"/>
    <p:sldId id="402" r:id="rId137"/>
    <p:sldId id="401" r:id="rId138"/>
    <p:sldId id="399" r:id="rId139"/>
    <p:sldId id="404" r:id="rId140"/>
    <p:sldId id="406" r:id="rId141"/>
    <p:sldId id="408" r:id="rId142"/>
    <p:sldId id="409" r:id="rId143"/>
    <p:sldId id="410" r:id="rId144"/>
    <p:sldId id="411" r:id="rId145"/>
    <p:sldId id="412" r:id="rId146"/>
    <p:sldId id="466" r:id="rId147"/>
    <p:sldId id="413" r:id="rId148"/>
    <p:sldId id="423" r:id="rId149"/>
    <p:sldId id="424" r:id="rId150"/>
    <p:sldId id="426" r:id="rId151"/>
    <p:sldId id="427" r:id="rId152"/>
    <p:sldId id="425" r:id="rId153"/>
    <p:sldId id="428" r:id="rId154"/>
    <p:sldId id="429" r:id="rId155"/>
    <p:sldId id="430" r:id="rId156"/>
    <p:sldId id="431" r:id="rId157"/>
    <p:sldId id="432" r:id="rId158"/>
    <p:sldId id="433" r:id="rId159"/>
    <p:sldId id="464" r:id="rId160"/>
    <p:sldId id="434" r:id="rId161"/>
    <p:sldId id="435" r:id="rId162"/>
    <p:sldId id="436" r:id="rId163"/>
    <p:sldId id="437" r:id="rId164"/>
    <p:sldId id="438" r:id="rId165"/>
    <p:sldId id="440" r:id="rId166"/>
    <p:sldId id="439" r:id="rId167"/>
    <p:sldId id="442" r:id="rId168"/>
    <p:sldId id="443" r:id="rId169"/>
    <p:sldId id="445" r:id="rId170"/>
    <p:sldId id="446" r:id="rId171"/>
    <p:sldId id="447" r:id="rId172"/>
    <p:sldId id="456" r:id="rId173"/>
    <p:sldId id="448" r:id="rId174"/>
    <p:sldId id="449" r:id="rId175"/>
    <p:sldId id="454" r:id="rId176"/>
    <p:sldId id="457" r:id="rId177"/>
    <p:sldId id="414" r:id="rId178"/>
    <p:sldId id="415" r:id="rId179"/>
    <p:sldId id="416" r:id="rId180"/>
    <p:sldId id="365" r:id="rId181"/>
    <p:sldId id="417" r:id="rId182"/>
    <p:sldId id="418" r:id="rId183"/>
    <p:sldId id="357" r:id="rId184"/>
    <p:sldId id="419" r:id="rId185"/>
    <p:sldId id="420" r:id="rId186"/>
    <p:sldId id="421" r:id="rId187"/>
    <p:sldId id="422" r:id="rId188"/>
    <p:sldId id="458" r:id="rId189"/>
    <p:sldId id="385" r:id="rId190"/>
    <p:sldId id="465" r:id="rId191"/>
    <p:sldId id="459" r:id="rId192"/>
    <p:sldId id="460" r:id="rId193"/>
    <p:sldId id="308" r:id="rId194"/>
    <p:sldId id="462" r:id="rId195"/>
    <p:sldId id="461" r:id="rId196"/>
    <p:sldId id="467" r:id="rId197"/>
    <p:sldId id="469" r:id="rId198"/>
    <p:sldId id="470" r:id="rId19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DD7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3" autoAdjust="0"/>
    <p:restoredTop sz="89313" autoAdjust="0"/>
  </p:normalViewPr>
  <p:slideViewPr>
    <p:cSldViewPr>
      <p:cViewPr varScale="1">
        <p:scale>
          <a:sx n="44" d="100"/>
          <a:sy n="44" d="100"/>
        </p:scale>
        <p:origin x="-12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37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slide" Target="slides/slide195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1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620C0-3F95-4B45-A60C-DAD32CEA74D9}" type="datetimeFigureOut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34D0E-83FD-47E4-A94D-95C091F0F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발로 하는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세미나를</a:t>
            </a:r>
            <a:r>
              <a:rPr lang="ko-KR" altLang="en-US" baseline="0" dirty="0" smtClean="0"/>
              <a:t> 발표할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물론 제가 지금 뭔가 창 띄우고 했으니까</a:t>
            </a:r>
            <a:r>
              <a:rPr lang="ko-KR" altLang="en-US" baseline="0" dirty="0" smtClean="0"/>
              <a:t> 제 컴퓨터에는 이걸 해 주는 프로그램이 있단 소리죠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프로그램을 받으려면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여기 들어 가서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여기 동그라미 쳐진 링크를 누르면 받아집니다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링크</a:t>
            </a:r>
            <a:r>
              <a:rPr lang="ko-KR" altLang="en-US" baseline="0" dirty="0" smtClean="0"/>
              <a:t> 많은데 다 필요 없고 </a:t>
            </a:r>
            <a:r>
              <a:rPr lang="en-US" altLang="ko-KR" baseline="0" dirty="0" smtClean="0"/>
              <a:t>Windows Installer</a:t>
            </a:r>
            <a:r>
              <a:rPr lang="ko-KR" altLang="en-US" baseline="0" dirty="0" smtClean="0"/>
              <a:t>라고 되어 있는 거 받아서 다음만 계속 누르면 돼요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참 쉽죠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미리 받아 두신 분들이 좀 있으리라 믿지만 안 받으셨다면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가급적 지금 받아 두세요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받는 동안</a:t>
            </a:r>
            <a:r>
              <a:rPr lang="ko-KR" altLang="en-US" baseline="0" dirty="0" smtClean="0"/>
              <a:t> 다른 예를 들어 </a:t>
            </a:r>
            <a:r>
              <a:rPr lang="ko-KR" altLang="en-US" baseline="0" dirty="0" err="1" smtClean="0"/>
              <a:t>볼께요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설마 </a:t>
            </a:r>
            <a:r>
              <a:rPr lang="ko-KR" altLang="en-US" baseline="0" dirty="0" err="1" smtClean="0"/>
              <a:t>헬로</a:t>
            </a:r>
            <a:r>
              <a:rPr lang="ko-KR" altLang="en-US" baseline="0" dirty="0" smtClean="0"/>
              <a:t> 월드 출력하려고 </a:t>
            </a:r>
            <a:r>
              <a:rPr lang="ko-KR" altLang="en-US" baseline="0" dirty="0" err="1" smtClean="0"/>
              <a:t>파이썬을</a:t>
            </a:r>
            <a:r>
              <a:rPr lang="ko-KR" altLang="en-US" baseline="0" dirty="0" smtClean="0"/>
              <a:t> 배우는 건 아니니까 좀 더 쓸만한 걸 알려 줄게요</a:t>
            </a:r>
            <a:r>
              <a:rPr lang="en-US" altLang="ko-KR" baseline="0" dirty="0" smtClean="0"/>
              <a:t>. [</a:t>
            </a:r>
            <a:r>
              <a:rPr lang="ko-KR" altLang="en-US" baseline="0" dirty="0" smtClean="0"/>
              <a:t>좀 쉬고</a:t>
            </a:r>
            <a:r>
              <a:rPr lang="en-US" altLang="ko-KR" baseline="0" dirty="0" smtClean="0"/>
              <a:t>] </a:t>
            </a:r>
            <a:r>
              <a:rPr lang="ko-KR" altLang="en-US" baseline="0" dirty="0" smtClean="0"/>
              <a:t>아까 전에 봤듯이 얜 피드백이 빨라요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 계산기로도 쓸 수 있겠죠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덧셈 뺄셈 곱셈</a:t>
            </a:r>
            <a:r>
              <a:rPr lang="ko-KR" altLang="en-US" baseline="0" dirty="0" smtClean="0"/>
              <a:t> 이런 건 기본적이라 그냥 할 수 있을 거에요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곱셈이 </a:t>
            </a:r>
            <a:r>
              <a:rPr lang="ko-KR" altLang="en-US" baseline="0" dirty="0" err="1" smtClean="0"/>
              <a:t>가위표가</a:t>
            </a:r>
            <a:r>
              <a:rPr lang="ko-KR" altLang="en-US" baseline="0" dirty="0" smtClean="0"/>
              <a:t> 아니라 별표라는 것만 </a:t>
            </a:r>
            <a:r>
              <a:rPr lang="ko-KR" altLang="en-US" baseline="0" dirty="0" err="1" smtClean="0"/>
              <a:t>신경쓰면</a:t>
            </a:r>
            <a:r>
              <a:rPr lang="ko-KR" altLang="en-US" baseline="0" dirty="0" smtClean="0"/>
              <a:t> 어렵지 않겠죠</a:t>
            </a:r>
            <a:r>
              <a:rPr lang="en-US" altLang="ko-KR" baseline="0" dirty="0" smtClean="0"/>
              <a:t>. </a:t>
            </a:r>
            <a:r>
              <a:rPr lang="ko-KR" altLang="en-US" dirty="0" smtClean="0"/>
              <a:t>나눗셈은 보통 슬래시를 쓰는데 이건 좀 설명이 필요해요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왜냐하면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우리가 생각하는 대로 바로 나오지 않거든요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시작하자마자 어려운 게 나오네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나는 여기서 빠져 나가겠어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안 되잖아</a:t>
            </a:r>
            <a:r>
              <a:rPr lang="en-US" altLang="ko-KR" baseline="0" dirty="0" smtClean="0"/>
              <a:t>? …</a:t>
            </a:r>
            <a:r>
              <a:rPr lang="ko-KR" altLang="en-US" baseline="0" dirty="0" smtClean="0"/>
              <a:t>음 이게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사실 이건 나눗셈이 아니라 몫이라고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 나머지가 있겠죠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나머지는 퍼센트 기호를 쓰는데 이걸 보면 아하</a:t>
            </a:r>
            <a:r>
              <a:rPr lang="ko-KR" altLang="en-US" baseline="0" dirty="0" smtClean="0"/>
              <a:t> 이게 몫이구나 알 수 있겠죠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근데 좀 더 </a:t>
            </a:r>
            <a:r>
              <a:rPr lang="ko-KR" altLang="en-US" baseline="0" dirty="0" err="1" smtClean="0"/>
              <a:t>재밌는</a:t>
            </a:r>
            <a:r>
              <a:rPr lang="ko-KR" altLang="en-US" baseline="0" dirty="0" smtClean="0"/>
              <a:t> 것은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원하는 대로 </a:t>
            </a:r>
            <a:r>
              <a:rPr lang="en-US" altLang="ko-KR" dirty="0" smtClean="0"/>
              <a:t>1.6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비스무리한</a:t>
            </a:r>
            <a:r>
              <a:rPr lang="ko-KR" altLang="en-US" baseline="0" dirty="0" smtClean="0"/>
              <a:t> 게</a:t>
            </a:r>
            <a:r>
              <a:rPr lang="ko-KR" altLang="en-US" dirty="0" smtClean="0"/>
              <a:t> 나와요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자리가 좀 많이 나오는데 이건 나중에 컴퓨터에서 소수점을 어떻게 표현하는지 알게 되면 이해할 수 있게 될 거니 생략하고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일단은 소수점을 붙여야 소수점이 나온다는 걸 이해하면 되겠죠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 한 쪽에만 소수점을 붙이면 어떻게 될까요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하나만 소수점이 붙어 있어도</a:t>
            </a:r>
            <a:r>
              <a:rPr lang="ko-KR" altLang="en-US" baseline="0" dirty="0" smtClean="0"/>
              <a:t> 소수점 붙은 게 나오네요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어쩌면 나눗셈 말고 덧셈 뺄셈 곱셈도 마찬가지 아닐까요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해 봅시다</a:t>
            </a:r>
            <a:r>
              <a:rPr lang="en-US" altLang="ko-KR" baseline="0" dirty="0" smtClean="0"/>
              <a:t>. [</a:t>
            </a:r>
            <a:r>
              <a:rPr lang="ko-KR" altLang="en-US" baseline="0" dirty="0" smtClean="0"/>
              <a:t>이번엔 콘솔 열 것</a:t>
            </a:r>
            <a:r>
              <a:rPr lang="en-US" altLang="ko-KR" baseline="0" dirty="0" smtClean="0"/>
              <a:t>] </a:t>
            </a:r>
            <a:r>
              <a:rPr lang="ko-KR" altLang="en-US" baseline="0" dirty="0" smtClean="0"/>
              <a:t>역시 그렇네요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그러니까 얘네는 소수점 붙은 숫자가 있으면 소수점 안 붙은 숫자에게 소수점이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전염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되는 거죠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반대로는 안 되고요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얘네들의 성질입니다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이걸 좀 </a:t>
            </a:r>
            <a:r>
              <a:rPr lang="ko-KR" altLang="en-US" baseline="0" dirty="0" err="1" smtClean="0"/>
              <a:t>간지나게</a:t>
            </a:r>
            <a:r>
              <a:rPr lang="ko-KR" altLang="en-US" baseline="0" dirty="0" smtClean="0"/>
              <a:t> 말하면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내지는 타입이라고 하는</a:t>
            </a:r>
            <a:r>
              <a:rPr lang="ko-KR" altLang="en-US" baseline="0" dirty="0" smtClean="0"/>
              <a:t> 게 되지요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우리는 정수라는 </a:t>
            </a:r>
            <a:r>
              <a:rPr lang="ko-KR" altLang="en-US" baseline="0" dirty="0" err="1" smtClean="0"/>
              <a:t>자료형과</a:t>
            </a:r>
            <a:r>
              <a:rPr lang="ko-KR" altLang="en-US" baseline="0" dirty="0" smtClean="0"/>
              <a:t> 실수라는 다른 </a:t>
            </a:r>
            <a:r>
              <a:rPr lang="ko-KR" altLang="en-US" baseline="0" dirty="0" err="1" smtClean="0"/>
              <a:t>자료형</a:t>
            </a:r>
            <a:r>
              <a:rPr lang="ko-KR" altLang="en-US" baseline="0" dirty="0" smtClean="0"/>
              <a:t> 사이의 관계를 다루고 있는 겁니다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…</a:t>
            </a:r>
            <a:r>
              <a:rPr lang="ko-KR" altLang="en-US" dirty="0" smtClean="0"/>
              <a:t>강성훈입니다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아는 사람은 알겠지만 석사 입학해서 </a:t>
            </a:r>
            <a:r>
              <a:rPr lang="ko-KR" altLang="en-US" baseline="0" dirty="0" err="1" smtClean="0"/>
              <a:t>잉여롭게</a:t>
            </a:r>
            <a:r>
              <a:rPr lang="ko-KR" altLang="en-US" baseline="0" dirty="0" smtClean="0"/>
              <a:t> 지내고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자세한 내용은 제 홈페이지를 참고하시고요</a:t>
            </a:r>
            <a:r>
              <a:rPr lang="en-US" altLang="ko-KR" baseline="0" dirty="0" smtClean="0"/>
              <a:t>. [</a:t>
            </a:r>
            <a:r>
              <a:rPr lang="ko-KR" altLang="en-US" baseline="0" dirty="0" smtClean="0"/>
              <a:t>잠시 쉬고</a:t>
            </a:r>
            <a:r>
              <a:rPr lang="en-US" altLang="ko-KR" baseline="0" dirty="0" smtClean="0"/>
              <a:t>] </a:t>
            </a:r>
            <a:r>
              <a:rPr lang="ko-KR" altLang="en-US" baseline="0" dirty="0" smtClean="0"/>
              <a:t>제가 귀찮아서 슬라이드를 대강 대충 만들었으니까 앞으로 요런 것들만 잔뜩 나올 거에요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저는 정식으로 발표하는 거 정말 못 하거든요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뭐 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양해해 주심 고맙겠습니다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정수와</a:t>
            </a:r>
            <a:r>
              <a:rPr lang="ko-KR" altLang="en-US" baseline="0" dirty="0" smtClean="0"/>
              <a:t> 실수가 </a:t>
            </a:r>
            <a:r>
              <a:rPr lang="ko-KR" altLang="en-US" baseline="0" dirty="0" err="1" smtClean="0"/>
              <a:t>자료형이라고</a:t>
            </a:r>
            <a:r>
              <a:rPr lang="ko-KR" altLang="en-US" baseline="0" dirty="0" smtClean="0"/>
              <a:t> 했으니까 아까 전에 따옴표로 묶었었던 것도 또 다른 </a:t>
            </a:r>
            <a:r>
              <a:rPr lang="ko-KR" altLang="en-US" baseline="0" dirty="0" err="1" smtClean="0"/>
              <a:t>자료형이겠네요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얘네는 문자열이라고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문자가 이어져 있단 소리죠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문자열은 덧셈으로 잇거나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정수랑 곱하면 반복할 수 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이거 말고도 이런 저런 게 있는데 직접 찾아 보시고요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자료형도</a:t>
            </a:r>
            <a:r>
              <a:rPr lang="ko-KR" altLang="en-US" dirty="0" smtClean="0"/>
              <a:t> 있죠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숫자나</a:t>
            </a:r>
            <a:r>
              <a:rPr lang="ko-KR" altLang="en-US" baseline="0" dirty="0" smtClean="0"/>
              <a:t> 그런 것들을 이렇게 비교하면 참이냐 거짓이냐를 얻게 되는데 거기에 해당하는 </a:t>
            </a:r>
            <a:r>
              <a:rPr lang="ko-KR" altLang="en-US" baseline="0" dirty="0" err="1" smtClean="0"/>
              <a:t>자료형도</a:t>
            </a:r>
            <a:r>
              <a:rPr lang="ko-KR" altLang="en-US" baseline="0" dirty="0" smtClean="0"/>
              <a:t> 따로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경우 참은 대문자로 시작하는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거짓은 대문자로 시작하는 </a:t>
            </a:r>
            <a:r>
              <a:rPr lang="en-US" altLang="ko-KR" baseline="0" dirty="0" smtClean="0"/>
              <a:t>False</a:t>
            </a:r>
            <a:r>
              <a:rPr lang="ko-KR" altLang="en-US" baseline="0" dirty="0" smtClean="0"/>
              <a:t>로 표현하고요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같은지 말고도 다른지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큰지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작은지 그런 걸 비교하는 게 있는데 다른 언어랑 같으니까 쉽게 짐작할 수 있을 겁니다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지금까지 알게 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요약하면 이렇게 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 이제 이걸 가지고</a:t>
            </a:r>
            <a:r>
              <a:rPr lang="ko-KR" altLang="en-US" baseline="0" dirty="0" smtClean="0"/>
              <a:t> 한 번 뭔가를 해 볼까요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요즘</a:t>
            </a:r>
            <a:r>
              <a:rPr lang="ko-KR" altLang="en-US" baseline="0" dirty="0" smtClean="0"/>
              <a:t> 학점 떨어지면 돈 많이 낸다고 뭐라고 하죠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제가 입학할 적에는 그런 거 없었는데 좀 끔찍하네요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아무튼 제가 첫 학기에 놀고 먹다가 </a:t>
            </a:r>
            <a:r>
              <a:rPr lang="en-US" altLang="ko-KR" baseline="0" dirty="0" smtClean="0"/>
              <a:t>2.05</a:t>
            </a:r>
            <a:r>
              <a:rPr lang="ko-KR" altLang="en-US" baseline="0" dirty="0" smtClean="0"/>
              <a:t>라는 전대미문의 학점을 만들었는데 지금 이 학점을 받으면 얼마를 내야 하는지 계산해 보면 이렇게 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근데 이건 제 얘기고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딴 사람</a:t>
            </a:r>
            <a:r>
              <a:rPr lang="ko-KR" altLang="en-US" baseline="0" dirty="0" smtClean="0"/>
              <a:t> 학점을 갖고 계산하려면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저기 </a:t>
            </a:r>
            <a:r>
              <a:rPr lang="en-US" altLang="ko-KR" baseline="0" dirty="0" smtClean="0"/>
              <a:t>2.05</a:t>
            </a:r>
            <a:r>
              <a:rPr lang="ko-KR" altLang="en-US" baseline="0" dirty="0" smtClean="0"/>
              <a:t>라고 쓰여져 있는 걸 고치면 되긴 하겠죠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근데 </a:t>
            </a:r>
            <a:r>
              <a:rPr lang="en-US" altLang="ko-KR" baseline="0" dirty="0" smtClean="0"/>
              <a:t>2.05</a:t>
            </a:r>
            <a:r>
              <a:rPr lang="ko-KR" altLang="en-US" baseline="0" dirty="0" smtClean="0"/>
              <a:t>가 학점인지 아니면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이만 오백원인지 알게 뭐에요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그래서 여기에 이름을 붙여 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이제 제 학점에 </a:t>
            </a:r>
            <a:r>
              <a:rPr lang="en-US" altLang="ko-KR" dirty="0" smtClean="0"/>
              <a:t>“grade”</a:t>
            </a:r>
            <a:r>
              <a:rPr lang="ko-KR" altLang="en-US" dirty="0" smtClean="0"/>
              <a:t>라는</a:t>
            </a:r>
            <a:r>
              <a:rPr lang="ko-KR" altLang="en-US" baseline="0" dirty="0" smtClean="0"/>
              <a:t> 이름을 붙여 주고 쓰는 걸 볼 수 있어요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저기 보이는 등호는 이 이름은 이 값이다 </a:t>
            </a:r>
            <a:r>
              <a:rPr lang="ko-KR" altLang="en-US" baseline="0" dirty="0" err="1" smtClean="0"/>
              <a:t>라고미리</a:t>
            </a:r>
            <a:r>
              <a:rPr lang="ko-KR" altLang="en-US" baseline="0" dirty="0" smtClean="0"/>
              <a:t> 말해 주는 건데 비교할 때 쓰이는 등호 </a:t>
            </a:r>
            <a:r>
              <a:rPr lang="ko-KR" altLang="en-US" baseline="0" dirty="0" err="1" smtClean="0"/>
              <a:t>두개랑</a:t>
            </a:r>
            <a:r>
              <a:rPr lang="ko-KR" altLang="en-US" baseline="0" dirty="0" smtClean="0"/>
              <a:t> 헷갈리지 않도록 조심합시다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 번</a:t>
            </a:r>
            <a:r>
              <a:rPr lang="ko-KR" altLang="en-US" baseline="0" dirty="0" smtClean="0"/>
              <a:t> 값을 정한 이름은 나중에 바꿀 수도 있고 물론 바뀐 뒤의 값으로 간주됩니다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이런 식으로 값이 바뀔 수 있는 이름을 우리는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변수라고 합니다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말 그대로 바뀔 수 있는 뭔가를 뜻하는 거지요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변수 이름은 보통 생각하는 아무 거나 할 수 있지만 그래도 웬만하면 자기도 알아보기 쉽고 남들도 알아보기 쉬운 적절한 이름을 쓰도록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경우 학점이니까 </a:t>
            </a:r>
            <a:r>
              <a:rPr lang="en-US" altLang="ko-KR" baseline="0" dirty="0" smtClean="0"/>
              <a:t>grade</a:t>
            </a:r>
            <a:r>
              <a:rPr lang="ko-KR" altLang="en-US" baseline="0" dirty="0" smtClean="0"/>
              <a:t>라고 지었죠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그런데 방금 전 짠 수식에는 </a:t>
            </a:r>
            <a:r>
              <a:rPr lang="ko-KR" altLang="en-US" dirty="0" err="1" smtClean="0"/>
              <a:t>헛점이</a:t>
            </a:r>
            <a:r>
              <a:rPr lang="ko-KR" altLang="en-US" dirty="0" smtClean="0"/>
              <a:t> 하나 있어요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학점을 </a:t>
            </a:r>
            <a:r>
              <a:rPr lang="en-US" altLang="ko-KR" baseline="0" dirty="0" smtClean="0"/>
              <a:t>3.5</a:t>
            </a:r>
            <a:r>
              <a:rPr lang="ko-KR" altLang="en-US" baseline="0" dirty="0" smtClean="0"/>
              <a:t>라고 썼더니 마이너스가 나오네요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설마 학점 잘 나온다고 학교에서 돈을 퍼 주는 건 아니겠죠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그래서 우리는 학점이 </a:t>
            </a:r>
            <a:r>
              <a:rPr lang="en-US" altLang="ko-KR" baseline="0" dirty="0" smtClean="0"/>
              <a:t>3.0</a:t>
            </a:r>
            <a:r>
              <a:rPr lang="ko-KR" altLang="en-US" baseline="0" dirty="0" smtClean="0"/>
              <a:t>보다 크면 다른 수식을 적용하는 뭔가가 필요해요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오늘은 </a:t>
            </a:r>
            <a:r>
              <a:rPr lang="ko-KR" altLang="en-US" dirty="0" err="1" smtClean="0"/>
              <a:t>파이썬이라는</a:t>
            </a:r>
            <a:r>
              <a:rPr lang="ko-KR" altLang="en-US" dirty="0" smtClean="0"/>
              <a:t> 것을 배울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으레</a:t>
            </a:r>
            <a:r>
              <a:rPr lang="ko-KR" altLang="en-US" baseline="0" dirty="0" smtClean="0"/>
              <a:t> 그렇지만 뭔가 배우기 전에 한 번쯤 생각해 봐야 할 문제가 있죠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그래서 </a:t>
            </a:r>
            <a:r>
              <a:rPr lang="ko-KR" altLang="en-US" dirty="0" err="1" smtClean="0"/>
              <a:t>조건문이라</a:t>
            </a:r>
            <a:r>
              <a:rPr lang="ko-KR" altLang="en-US" dirty="0" smtClean="0"/>
              <a:t> 불리는 이런</a:t>
            </a:r>
            <a:r>
              <a:rPr lang="ko-KR" altLang="en-US" baseline="0" dirty="0" smtClean="0"/>
              <a:t> 구조가 등장합니다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프롬포트에서</a:t>
            </a:r>
            <a:r>
              <a:rPr lang="ko-KR" altLang="en-US" baseline="0" dirty="0" smtClean="0"/>
              <a:t> 이렇게 여러 줄을 입력할 때는 </a:t>
            </a:r>
            <a:r>
              <a:rPr lang="ko-KR" altLang="en-US" baseline="0" dirty="0" err="1" smtClean="0"/>
              <a:t>프롬포트가</a:t>
            </a:r>
            <a:r>
              <a:rPr lang="ko-KR" altLang="en-US" baseline="0" dirty="0" smtClean="0"/>
              <a:t> 꺾쇠 괄호 대신에 점 </a:t>
            </a:r>
            <a:r>
              <a:rPr lang="ko-KR" altLang="en-US" baseline="0" dirty="0" err="1" smtClean="0"/>
              <a:t>세개로</a:t>
            </a:r>
            <a:r>
              <a:rPr lang="ko-KR" altLang="en-US" baseline="0" dirty="0" smtClean="0"/>
              <a:t> 나오고 그 상태에서 빈 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그러니까 </a:t>
            </a:r>
            <a:r>
              <a:rPr lang="ko-KR" altLang="en-US" baseline="0" dirty="0" err="1" smtClean="0"/>
              <a:t>엔터를</a:t>
            </a:r>
            <a:r>
              <a:rPr lang="ko-KR" altLang="en-US" baseline="0" dirty="0" smtClean="0"/>
              <a:t> 두 번 치면 끝난다는 점을 기억해 두어야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앞으로도 이런 식으로 하는 게 자주 나올 거에요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하여튼 </a:t>
            </a:r>
            <a:r>
              <a:rPr lang="ko-KR" altLang="en-US" baseline="0" dirty="0" err="1" smtClean="0"/>
              <a:t>조건문을</a:t>
            </a:r>
            <a:r>
              <a:rPr lang="ko-KR" altLang="en-US" baseline="0" dirty="0" smtClean="0"/>
              <a:t> 보면 </a:t>
            </a:r>
            <a:r>
              <a:rPr lang="en-US" altLang="ko-KR" baseline="0" dirty="0" smtClean="0"/>
              <a:t>if </a:t>
            </a:r>
            <a:r>
              <a:rPr lang="ko-KR" altLang="en-US" baseline="0" dirty="0" smtClean="0"/>
              <a:t>뒤에 조건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다음 줄에 참일 때 실행될 것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다음 다음 줄에 거짓일 때 실행될 것이 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중요한 것은 참일 때나 거짓일 때 실행될 코드는 앞에 공백으로 들여쓰기가 되어 있다는 건데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이건 파이썬의 중요한 특징 중 하나입니다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취향 따라 탭을 쓰셔도 되고 공백을 쓰셔도 되지만 만약 여러 줄을 같은 들여쓰기로 맞춘다면 같은 공백 개수로 맞춰야 한다는 점에 유의하셔야 </a:t>
            </a:r>
            <a:r>
              <a:rPr lang="ko-KR" altLang="en-US" baseline="0" dirty="0" err="1" smtClean="0"/>
              <a:t>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볼 수 있듯 제대로 된 값이 나왔지요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반대로</a:t>
            </a:r>
            <a:r>
              <a:rPr lang="ko-KR" altLang="en-US" baseline="0" dirty="0" smtClean="0"/>
              <a:t> 학점이 </a:t>
            </a:r>
            <a:r>
              <a:rPr lang="en-US" altLang="ko-KR" baseline="0" dirty="0" smtClean="0"/>
              <a:t>2.0</a:t>
            </a:r>
            <a:r>
              <a:rPr lang="ko-KR" altLang="en-US" baseline="0" dirty="0" smtClean="0"/>
              <a:t>보다 낮으면 어떻게 될까요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이거 너무 심한 거 아닙니까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언제는 </a:t>
            </a:r>
            <a:r>
              <a:rPr lang="en-US" altLang="ko-KR" baseline="0" dirty="0" smtClean="0"/>
              <a:t>790</a:t>
            </a:r>
            <a:r>
              <a:rPr lang="ko-KR" altLang="en-US" baseline="0" dirty="0" smtClean="0"/>
              <a:t>만원이 최대 한도라고 해 놓고서 </a:t>
            </a:r>
            <a:r>
              <a:rPr lang="en-US" altLang="ko-KR" baseline="0" dirty="0" smtClean="0"/>
              <a:t>800</a:t>
            </a:r>
            <a:r>
              <a:rPr lang="ko-KR" altLang="en-US" baseline="0" dirty="0" smtClean="0"/>
              <a:t>만원 넘게 받는 건 말이 안 되겠죠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학교라고 설마 이런 배짱이 </a:t>
            </a:r>
            <a:r>
              <a:rPr lang="ko-KR" altLang="en-US" baseline="0" dirty="0" err="1" smtClean="0"/>
              <a:t>있을리는</a:t>
            </a:r>
            <a:r>
              <a:rPr lang="ko-KR" altLang="en-US" baseline="0" dirty="0" smtClean="0"/>
              <a:t> 없으니까 이 코드도 수정해야 </a:t>
            </a:r>
            <a:r>
              <a:rPr lang="ko-KR" altLang="en-US" baseline="0" dirty="0" err="1" smtClean="0"/>
              <a:t>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이제 세 개의 조건이 생겼는데요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하나는 </a:t>
            </a:r>
            <a:r>
              <a:rPr lang="en-US" altLang="ko-KR" dirty="0" smtClean="0"/>
              <a:t>2.0</a:t>
            </a:r>
            <a:r>
              <a:rPr lang="ko-KR" altLang="en-US" dirty="0" smtClean="0"/>
              <a:t>보다 낮은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하나는 </a:t>
            </a:r>
            <a:r>
              <a:rPr lang="en-US" altLang="ko-KR" dirty="0" smtClean="0"/>
              <a:t>2.0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3.0 </a:t>
            </a:r>
            <a:r>
              <a:rPr lang="ko-KR" altLang="en-US" baseline="0" dirty="0" smtClean="0"/>
              <a:t>이하인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마지막으로 </a:t>
            </a:r>
            <a:r>
              <a:rPr lang="en-US" altLang="ko-KR" baseline="0" dirty="0" smtClean="0"/>
              <a:t>3.0 </a:t>
            </a:r>
            <a:r>
              <a:rPr lang="ko-KR" altLang="en-US" baseline="0" dirty="0" smtClean="0"/>
              <a:t>이상인 경우로 나뉘겠습니다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저기 보이는 </a:t>
            </a:r>
            <a:r>
              <a:rPr lang="en-US" altLang="ko-KR" baseline="0" dirty="0" err="1" smtClean="0"/>
              <a:t>elif</a:t>
            </a:r>
            <a:r>
              <a:rPr lang="ko-KR" altLang="en-US" baseline="0" dirty="0" smtClean="0"/>
              <a:t>라는 건 </a:t>
            </a:r>
            <a:r>
              <a:rPr lang="en-US" altLang="ko-KR" baseline="0" dirty="0" smtClean="0"/>
              <a:t>else if</a:t>
            </a:r>
            <a:r>
              <a:rPr lang="ko-KR" altLang="en-US" baseline="0" dirty="0" smtClean="0"/>
              <a:t>를 줄여서 그렇게 쓰는 겁니다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물론 원한다면 이런 식으로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if</a:t>
            </a:r>
            <a:r>
              <a:rPr lang="ko-KR" altLang="en-US" baseline="0" dirty="0" smtClean="0"/>
              <a:t>문을 두 번 겹쳐 쓸 수 있어요</a:t>
            </a:r>
            <a:r>
              <a:rPr lang="en-US" altLang="ko-KR" baseline="0" dirty="0" smtClean="0"/>
              <a:t>. If </a:t>
            </a:r>
            <a:r>
              <a:rPr lang="ko-KR" altLang="en-US" baseline="0" dirty="0" smtClean="0"/>
              <a:t>문을 겹쳐 쓸 경우 들여쓰기도 그만큼 해 줘야 한다는 걸 잊지 말아야 </a:t>
            </a:r>
            <a:r>
              <a:rPr lang="ko-KR" altLang="en-US" baseline="0" dirty="0" err="1" smtClean="0"/>
              <a:t>겠지요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말고도 </a:t>
            </a:r>
            <a:r>
              <a:rPr lang="ko-KR" altLang="en-US" dirty="0" err="1" smtClean="0"/>
              <a:t>파이썬에는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있는데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문법에 대해서는 좀 있다가 설명을 하게 될테니 지금은 일단 </a:t>
            </a:r>
            <a:r>
              <a:rPr lang="en-US" altLang="ko-KR" baseline="0" dirty="0" smtClean="0"/>
              <a:t>“0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13</a:t>
            </a:r>
            <a:r>
              <a:rPr lang="ko-KR" altLang="en-US" baseline="0" dirty="0" smtClean="0"/>
              <a:t>보다 작은 숫자까지를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넣어서 반복해라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라는 뜻으로 생각하도록 합시다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우리는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13</a:t>
            </a:r>
            <a:r>
              <a:rPr lang="ko-KR" altLang="en-US" baseline="0" dirty="0" smtClean="0"/>
              <a:t>까지의 숫자가 필요하니까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을 더해야 제대로 된 값이 나오겠지요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print </a:t>
            </a:r>
            <a:r>
              <a:rPr lang="ko-KR" altLang="en-US" baseline="0" dirty="0" smtClean="0"/>
              <a:t>문에 콤마로 두 개의 값을 주는 걸 볼 수 있는데 이 경우 두 값 사이에는 공백이 들어 가게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지금까지 배운 것으로 한 번 </a:t>
            </a:r>
            <a:r>
              <a:rPr lang="ko-KR" altLang="en-US" dirty="0" err="1" smtClean="0"/>
              <a:t>삼육구</a:t>
            </a:r>
            <a:r>
              <a:rPr lang="ko-KR" altLang="en-US" dirty="0" smtClean="0"/>
              <a:t> 게임을 하는</a:t>
            </a:r>
            <a:r>
              <a:rPr lang="ko-KR" altLang="en-US" baseline="0" dirty="0" smtClean="0"/>
              <a:t> 프로그램을 만들어 보겠습니다</a:t>
            </a:r>
            <a:r>
              <a:rPr lang="en-US" altLang="ko-KR" baseline="0" dirty="0" smtClean="0"/>
              <a:t>. 1</a:t>
            </a:r>
            <a:r>
              <a:rPr lang="ko-KR" altLang="en-US" baseline="0" dirty="0" smtClean="0"/>
              <a:t>의 자리가 </a:t>
            </a:r>
            <a:r>
              <a:rPr lang="en-US" altLang="ko-KR" baseline="0" dirty="0" smtClean="0"/>
              <a:t>3, 6, 9</a:t>
            </a:r>
            <a:r>
              <a:rPr lang="ko-KR" altLang="en-US" baseline="0" dirty="0" smtClean="0"/>
              <a:t>이거나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의 자리가 </a:t>
            </a:r>
            <a:r>
              <a:rPr lang="en-US" altLang="ko-KR" baseline="0" dirty="0" smtClean="0"/>
              <a:t>3, 6, 9</a:t>
            </a:r>
            <a:r>
              <a:rPr lang="ko-KR" altLang="en-US" baseline="0" dirty="0" smtClean="0"/>
              <a:t>이면 박수를 쳐야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둘 다 </a:t>
            </a:r>
            <a:r>
              <a:rPr lang="en-US" altLang="ko-KR" baseline="0" dirty="0" smtClean="0"/>
              <a:t>3, 6, 9</a:t>
            </a:r>
            <a:r>
              <a:rPr lang="ko-KR" altLang="en-US" baseline="0" dirty="0" smtClean="0"/>
              <a:t>중 하나이면 두 번 쳐야 하는 거니 이렇게 되겠지요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and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or</a:t>
            </a:r>
            <a:r>
              <a:rPr lang="ko-KR" altLang="en-US" baseline="0" dirty="0" smtClean="0"/>
              <a:t>는 잘 알듯이 둘 다 참이면 참이 되거나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둘 중 하나만 참이면 참이 되는 연산자입니다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 하나 유념해 두어야 할 것은 제가 </a:t>
            </a:r>
            <a:r>
              <a:rPr lang="en-US" altLang="ko-KR" baseline="0" dirty="0" smtClean="0"/>
              <a:t>range </a:t>
            </a:r>
            <a:r>
              <a:rPr lang="ko-KR" altLang="en-US" baseline="0" dirty="0" smtClean="0"/>
              <a:t>뒤에 </a:t>
            </a:r>
            <a:r>
              <a:rPr lang="en-US" altLang="ko-KR" baseline="0" dirty="0" smtClean="0"/>
              <a:t>1 </a:t>
            </a:r>
            <a:r>
              <a:rPr lang="ko-KR" altLang="en-US" baseline="0" dirty="0" smtClean="0"/>
              <a:t>콤마라고 붙여 놓은 게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부터 시작하라는 표시입니다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101</a:t>
            </a:r>
            <a:r>
              <a:rPr lang="ko-KR" altLang="en-US" baseline="0" dirty="0" smtClean="0"/>
              <a:t>보다 작은 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까지 바뀌게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…</a:t>
            </a:r>
            <a:r>
              <a:rPr lang="ko-KR" altLang="en-US" dirty="0" smtClean="0"/>
              <a:t>근데 써 놓고 보니</a:t>
            </a:r>
            <a:r>
              <a:rPr lang="ko-KR" altLang="en-US" baseline="0" dirty="0" smtClean="0"/>
              <a:t> 좀 복잡하네요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 나중에 프로그래밍을 하게 되면 이 정도는 껌이라고 생각할진 모르겠지만 일단 나눗셈과 나머지 연산이 난무하는 것이 영 보기가 좋지 않죠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우리는 지금부터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리팩토링이라는</a:t>
            </a:r>
            <a:r>
              <a:rPr lang="ko-KR" altLang="en-US" dirty="0" smtClean="0"/>
              <a:t> 것을 할 거에요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리팩토링이라고</a:t>
            </a:r>
            <a:r>
              <a:rPr lang="ko-KR" altLang="en-US" baseline="0" dirty="0" smtClean="0"/>
              <a:t> 하는 건 프로그램을 좀 더 다루기 좋도록 정리하는 작업이라 할 수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앞으로 프로그래밍을 하게 되면 이미 잘 돌아 가는 것처럼 보이는 프로그램도 정리해야 할 때가 생기게 될 거에요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때를 위한 연습이라고 해 두죠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리팩토링의</a:t>
            </a:r>
            <a:r>
              <a:rPr lang="ko-KR" altLang="en-US" dirty="0" smtClean="0"/>
              <a:t> 가장 기본적인</a:t>
            </a:r>
            <a:r>
              <a:rPr lang="ko-KR" altLang="en-US" baseline="0" dirty="0" smtClean="0"/>
              <a:t> 건 중복되는 코드를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내는</a:t>
            </a:r>
            <a:r>
              <a:rPr lang="en-US" altLang="ko-KR" baseline="0" dirty="0" smtClean="0"/>
              <a:t>” </a:t>
            </a:r>
            <a:r>
              <a:rPr lang="ko-KR" altLang="en-US" baseline="0" dirty="0" smtClean="0"/>
              <a:t>거에요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쳐 낸 코드는 </a:t>
            </a:r>
            <a:r>
              <a:rPr lang="ko-KR" altLang="en-US" baseline="0" dirty="0" err="1" smtClean="0"/>
              <a:t>파이썬에서는</a:t>
            </a:r>
            <a:r>
              <a:rPr lang="ko-KR" altLang="en-US" baseline="0" dirty="0" smtClean="0"/>
              <a:t> 함수라고 하는 것으로 표현되는데 이런 식으로 표현됩니다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저기서 </a:t>
            </a:r>
            <a:r>
              <a:rPr lang="en-US" altLang="ko-KR" baseline="0" dirty="0" smtClean="0"/>
              <a:t>is369 </a:t>
            </a:r>
            <a:r>
              <a:rPr lang="ko-KR" altLang="en-US" baseline="0" dirty="0" smtClean="0"/>
              <a:t>뒤에 있는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라는 것은 일종의 변수인데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함수 안에서는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라는 것이 이미 있다고 가정한다는 뜻이에요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return </a:t>
            </a:r>
            <a:r>
              <a:rPr lang="ko-KR" altLang="en-US" baseline="0" dirty="0" smtClean="0"/>
              <a:t>문은 이 함수를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라는 것을 갖고 뭔가를 한 결과가 저렇게 된다는 걸 나타내는 거고요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위에 </a:t>
            </a:r>
            <a:r>
              <a:rPr lang="ko-KR" altLang="en-US" baseline="0" dirty="0" err="1" smtClean="0"/>
              <a:t>샵</a:t>
            </a:r>
            <a:r>
              <a:rPr lang="ko-KR" altLang="en-US" baseline="0" dirty="0" smtClean="0"/>
              <a:t> 부호 뒤에 주절주절 쓰여 있는 건 주석이라고 해서 실행은 안 되지만 코드를 설명할 때 쓰는데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이번 세미나에서는 귀찮아서 웬만하면 생략했어요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주석을 언제 쓰고 언제 안 써야 할지는 앞으로 차차 익히게 될 거니까 일단 거기에 대해서는 말을 아끼도록 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하여튼 이 함수의 역할은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3, 6, 9 </a:t>
            </a:r>
            <a:r>
              <a:rPr lang="ko-KR" altLang="en-US" baseline="0" dirty="0" smtClean="0"/>
              <a:t>중 하나면 참이 된다고 주석에 써 있으니 한 번 확인해 보세요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도입해서 코드를 정리하면 이렇게 됩니다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Is369</a:t>
            </a:r>
            <a:r>
              <a:rPr lang="ko-KR" altLang="en-US" baseline="0" dirty="0" smtClean="0"/>
              <a:t>에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의 자리를 넣어서 그 결과를 </a:t>
            </a:r>
            <a:r>
              <a:rPr lang="en-US" altLang="ko-KR" baseline="0" dirty="0" smtClean="0"/>
              <a:t>one</a:t>
            </a:r>
            <a:r>
              <a:rPr lang="ko-KR" altLang="en-US" baseline="0" dirty="0" smtClean="0"/>
              <a:t>이라 하고</a:t>
            </a:r>
            <a:r>
              <a:rPr lang="en-US" altLang="ko-KR" baseline="0" dirty="0" smtClean="0"/>
              <a:t>, 10</a:t>
            </a:r>
            <a:r>
              <a:rPr lang="ko-KR" altLang="en-US" baseline="0" dirty="0" smtClean="0"/>
              <a:t>의 자리를 넣어서 그 결과를 </a:t>
            </a:r>
            <a:r>
              <a:rPr lang="en-US" altLang="ko-KR" baseline="0" dirty="0" smtClean="0"/>
              <a:t>ten</a:t>
            </a:r>
            <a:r>
              <a:rPr lang="ko-KR" altLang="en-US" baseline="0" dirty="0" smtClean="0"/>
              <a:t>이라고 하면 </a:t>
            </a:r>
            <a:r>
              <a:rPr lang="en-US" altLang="ko-KR" baseline="0" dirty="0" smtClean="0"/>
              <a:t>one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ten </a:t>
            </a:r>
            <a:r>
              <a:rPr lang="ko-KR" altLang="en-US" baseline="0" dirty="0" smtClean="0"/>
              <a:t>둘 다 참이면 짝짝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둘 중 하나만 참이면 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아니면 그냥 숫자를 출력한다는 걸 바로 알아 볼 수 있겠죠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여기서 볼 수 있듯 콜론 뒤에 문장이 올 수 있는데 이건 한 문장으로 제한되니 짧은 문장을 넣는 데 적합하겠습니다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배우나요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아니 이거 먼저 물어 봅시다</a:t>
            </a:r>
            <a:r>
              <a:rPr lang="en-US" altLang="ko-KR" baseline="0" dirty="0" smtClean="0"/>
              <a:t>. [</a:t>
            </a:r>
            <a:r>
              <a:rPr lang="ko-KR" altLang="en-US" baseline="0" dirty="0" smtClean="0"/>
              <a:t>웃으면서</a:t>
            </a:r>
            <a:r>
              <a:rPr lang="en-US" altLang="ko-KR" baseline="0" dirty="0" smtClean="0"/>
              <a:t>] </a:t>
            </a:r>
            <a:r>
              <a:rPr lang="ko-KR" altLang="en-US" baseline="0" dirty="0" smtClean="0"/>
              <a:t>왜 이 세미나에 찾아 오셨나요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답변을 대비해 조금 기다린다</a:t>
            </a:r>
            <a:r>
              <a:rPr lang="en-US" altLang="ko-KR" baseline="0" dirty="0" smtClean="0"/>
              <a:t>] </a:t>
            </a:r>
            <a:r>
              <a:rPr lang="ko-KR" altLang="en-US" baseline="0" dirty="0" smtClean="0"/>
              <a:t>제 기억이 </a:t>
            </a:r>
            <a:r>
              <a:rPr lang="ko-KR" altLang="en-US" baseline="0" dirty="0" err="1" smtClean="0"/>
              <a:t>맞다면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이게 방학 프로젝트 대비 교육 세미나라면서요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근데 방학 프로젝트를 왜 </a:t>
            </a:r>
            <a:r>
              <a:rPr lang="ko-KR" altLang="en-US" baseline="0" dirty="0" err="1" smtClean="0"/>
              <a:t>파이썬으로</a:t>
            </a:r>
            <a:r>
              <a:rPr lang="ko-KR" altLang="en-US" baseline="0" dirty="0" smtClean="0"/>
              <a:t> 해야 하나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라는 생각을 할 수도 있죠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꼭 </a:t>
            </a:r>
            <a:r>
              <a:rPr lang="ko-KR" altLang="en-US" baseline="0" dirty="0" err="1" smtClean="0"/>
              <a:t>파이썬을</a:t>
            </a:r>
            <a:r>
              <a:rPr lang="ko-KR" altLang="en-US" baseline="0" dirty="0" smtClean="0"/>
              <a:t> 써야 할 이유가 있나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만약</a:t>
            </a:r>
            <a:r>
              <a:rPr lang="ko-KR" altLang="en-US" baseline="0" dirty="0" smtClean="0"/>
              <a:t> 이걸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뭐 소수 게임이라고 해 두죠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숫자에 </a:t>
            </a:r>
            <a:r>
              <a:rPr lang="en-US" altLang="ko-KR" baseline="0" dirty="0" smtClean="0"/>
              <a:t>2, 3, 5, 7 </a:t>
            </a:r>
            <a:r>
              <a:rPr lang="ko-KR" altLang="en-US" baseline="0" dirty="0" smtClean="0"/>
              <a:t>중 하나가 있으면 박수를 쳐야 하는 규칙이 들어 왔다고 칩시다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아까 전의 복잡한 코드에서는 두 줄을 모두 고쳐야 했지만 여기서는 </a:t>
            </a:r>
            <a:r>
              <a:rPr lang="en-US" altLang="ko-KR" baseline="0" dirty="0" smtClean="0"/>
              <a:t>is369 </a:t>
            </a:r>
            <a:r>
              <a:rPr lang="ko-KR" altLang="en-US" baseline="0" dirty="0" smtClean="0"/>
              <a:t>함수만 고치면 간단하게 규칙을 반영할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그런데 앞에서 </a:t>
            </a:r>
            <a:r>
              <a:rPr lang="en-US" altLang="ko-KR" dirty="0" smtClean="0"/>
              <a:t>is369</a:t>
            </a:r>
            <a:r>
              <a:rPr lang="ko-KR" altLang="en-US" dirty="0" smtClean="0"/>
              <a:t>라고 썼는데 이제는 </a:t>
            </a:r>
            <a:r>
              <a:rPr lang="en-US" altLang="ko-KR" dirty="0" smtClean="0"/>
              <a:t>2357</a:t>
            </a:r>
            <a:r>
              <a:rPr lang="ko-KR" altLang="en-US" dirty="0" smtClean="0"/>
              <a:t>이네요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 이름이 실제 하는 일을 반영하지 못 하는 경우는 현실에서도 많이 발생하고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이거 가지고 헷갈리면 꼼짝 없이 헛발질하는 거죠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좀 더 사려 깊게 프로그램을 짰다면 </a:t>
            </a:r>
            <a:r>
              <a:rPr lang="en-US" altLang="ko-KR" baseline="0" dirty="0" err="1" smtClean="0"/>
              <a:t>needsclap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좀 더 변화에 덜 민감한 이름을 썼을 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만약 우리가 </a:t>
            </a:r>
            <a:r>
              <a:rPr lang="en-US" altLang="ko-KR" baseline="0" dirty="0" smtClean="0"/>
              <a:t>is369</a:t>
            </a:r>
            <a:r>
              <a:rPr lang="ko-KR" altLang="en-US" baseline="0" dirty="0" smtClean="0"/>
              <a:t>라는 이름을 그대로 썼다면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누군가가 그걸 이름만 보고 함수를 가져다 썼을 때 문제가 생겨도 우리가 책임을 회피할 수 있을까요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리팩토링은</a:t>
            </a:r>
            <a:r>
              <a:rPr lang="ko-KR" altLang="en-US" baseline="0" dirty="0" smtClean="0"/>
              <a:t> 그래서 필요한 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앞으로도 자주 나올 거에요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이미 다른 프로그래밍 언어에</a:t>
            </a:r>
            <a:r>
              <a:rPr lang="ko-KR" altLang="en-US" baseline="0" dirty="0" smtClean="0"/>
              <a:t> 경험이 있는 사람이라면 사실 이 세미나가 우스울 수도 있어요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제가 말하고자 하는 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함수라는 게 보통 생각하는 것처럼 단순히 코드를 묶는 단위가 아니라는 거에요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코드를 묶는다면 왜 묶는가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어떻게 묶어야 잘 묶는 것인가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를 생각하자는 겁니다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 쯤에서</a:t>
            </a:r>
            <a:r>
              <a:rPr lang="ko-KR" altLang="en-US" baseline="0" dirty="0" smtClean="0"/>
              <a:t> 이런 질문이 나올 수 있는데</a:t>
            </a:r>
            <a:r>
              <a:rPr lang="en-US" altLang="ko-KR" baseline="0" dirty="0" smtClean="0"/>
              <a:t>, range</a:t>
            </a:r>
            <a:r>
              <a:rPr lang="ko-KR" altLang="en-US" baseline="0" dirty="0" smtClean="0"/>
              <a:t>도 이름 뒤에 괄호 열고 괄호 닫고 하는데 함수인지 궁금하실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직접 확인해 보면 어떨까요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아까 전에 제가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for </a:t>
            </a:r>
            <a:r>
              <a:rPr lang="en-US" altLang="ko-KR" baseline="0" dirty="0" err="1" smtClean="0"/>
              <a:t>i</a:t>
            </a:r>
            <a:r>
              <a:rPr lang="en-US" altLang="ko-KR" baseline="0" dirty="0" smtClean="0"/>
              <a:t> in range(10)</a:t>
            </a:r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 변화시킨다고 했었죠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여기에 그 해답이 나왔습니다</a:t>
            </a:r>
            <a:r>
              <a:rPr lang="en-US" altLang="ko-KR" baseline="0" dirty="0" smtClean="0"/>
              <a:t>. Range</a:t>
            </a:r>
            <a:r>
              <a:rPr lang="ko-KR" altLang="en-US" baseline="0" dirty="0" smtClean="0"/>
              <a:t>라는 건 함수인데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까지의 숫자를 묶은 뭔가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뭔가 복잡한 걸 반환하는 함수인 걸 알 수 있어요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우리는 이걸 리스트라고 부르고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언어에서 배열이라고 하는 것들을 보통 이걸로 해결합니다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리스트는</a:t>
            </a:r>
            <a:r>
              <a:rPr lang="ko-KR" altLang="en-US" baseline="0" dirty="0" smtClean="0"/>
              <a:t> 이런 식으로 대괄호를 묶어서 표현할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보통 숫자 쓰듯이 덧셈을 하거나 정수랑 곱셈을 할 수 있는데 전자는 두 리스트를 잇고 후자는 지정한 횟수만큼 리스트를 반복합니다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빈 리스트도 이런 식으로 표현할 수 있고요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키보드에 보면 대괄호 말고 묶는 것들이 몇 개 더 있죠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중괄호도 있고 소괄호도 있는데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여기서는 소괄호를 봅시다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소괄호로 묶은 건 </a:t>
            </a:r>
            <a:r>
              <a:rPr lang="ko-KR" altLang="en-US" baseline="0" dirty="0" err="1" smtClean="0"/>
              <a:t>튜플이라고</a:t>
            </a:r>
            <a:r>
              <a:rPr lang="ko-KR" altLang="en-US" baseline="0" dirty="0" smtClean="0"/>
              <a:t> 해서 리스트랑 많이 비슷한 </a:t>
            </a:r>
            <a:r>
              <a:rPr lang="ko-KR" altLang="en-US" baseline="0" dirty="0" err="1" smtClean="0"/>
              <a:t>자료형인데요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연산자는 거의 비슷한데 한 가지 차이가 있다면 원소 한 개짜리 </a:t>
            </a:r>
            <a:r>
              <a:rPr lang="ko-KR" altLang="en-US" baseline="0" dirty="0" err="1" smtClean="0"/>
              <a:t>튜플은</a:t>
            </a:r>
            <a:r>
              <a:rPr lang="ko-KR" altLang="en-US" baseline="0" dirty="0" smtClean="0"/>
              <a:t> 그냥 괄호로 묶은 거랑 구분이 안 되기 때문에 괄호 안에 콤마를 하나 더 써 줘야지 </a:t>
            </a:r>
            <a:r>
              <a:rPr lang="ko-KR" altLang="en-US" baseline="0" dirty="0" err="1" smtClean="0"/>
              <a:t>튜플로</a:t>
            </a:r>
            <a:r>
              <a:rPr lang="ko-KR" altLang="en-US" baseline="0" dirty="0" smtClean="0"/>
              <a:t> 인식한다는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</a:t>
            </a:r>
            <a:r>
              <a:rPr lang="ko-KR" altLang="en-US" baseline="0" dirty="0" err="1" smtClean="0"/>
              <a:t>파이썬은</a:t>
            </a:r>
            <a:r>
              <a:rPr lang="ko-KR" altLang="en-US" baseline="0" dirty="0" smtClean="0"/>
              <a:t> 뒤에 콤마 하나 붙은 것 정도로 불평하지 않는 좋은 언어인데 아마 스물 몇 장인가 뒤에 더 가면 그 예를 볼 수 있을 거에요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리스트의 각 원소를 접근하려면</a:t>
            </a:r>
            <a:r>
              <a:rPr lang="ko-KR" altLang="en-US" baseline="0" dirty="0" smtClean="0"/>
              <a:t> 리스트 값 뒤에 대괄호로 인덱스를 써 줍니다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파이썬은</a:t>
            </a:r>
            <a:r>
              <a:rPr lang="ko-KR" altLang="en-US" baseline="0" dirty="0" smtClean="0"/>
              <a:t> 리스트의 원소를 셀 때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부터 세는데 이건 사실 다른 언어에서도 많이 나오는 거니까 만약 익숙하지 않으시다면 익숙해지시는 게 좋을 거에요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읽는 거랑 마찬가지로 리스트의 특정 원소를 바꾸는 것도 이런 식으로 가능합니다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원소 접근을 좀 더 자세히 설명해 볼까요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리스트의 모든 원소에는 인덱스가 두 개 붙어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하나는 앞에서부터 센 거고 하나는 뒤에서부터 센 건데요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그림에서는 원소가 아홉개니까 처음부터 끝까지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이라는 인덱스가 붙어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한편으로는 뒤에서부터 앞으로 </a:t>
            </a:r>
            <a:r>
              <a:rPr lang="en-US" altLang="ko-KR" baseline="0" dirty="0" smtClean="0"/>
              <a:t>-1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-9</a:t>
            </a:r>
            <a:r>
              <a:rPr lang="ko-KR" altLang="en-US" baseline="0" dirty="0" smtClean="0"/>
              <a:t>라는 인덱스가 붙어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그러니까 맨 마지막 원소는 항상 </a:t>
            </a:r>
            <a:r>
              <a:rPr lang="en-US" altLang="ko-KR" baseline="0" dirty="0" smtClean="0"/>
              <a:t>-1</a:t>
            </a:r>
            <a:r>
              <a:rPr lang="ko-KR" altLang="en-US" baseline="0" dirty="0" smtClean="0"/>
              <a:t>이라고 쓰면 접근할 수 있는 거죠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그러면 리스트랑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뭐가 다르냐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튜플도</a:t>
            </a:r>
            <a:r>
              <a:rPr lang="ko-KR" altLang="en-US" baseline="0" dirty="0" smtClean="0"/>
              <a:t> 똑같이 인덱스로 접근할 수 있는 건 마찬가진데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차이점이라면 이런 식으로 값을 쓰려고 했을 때 에러가 난다는 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에러 메시지는 앞으로 오타를 내거나 하면 종종 보실 수 있을텐데 겁먹지 마시고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보통 뭘 어디서 잘못했는지 잘 알려주니까 잘 읽고 고쳐 나가시면 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아마 </a:t>
            </a:r>
            <a:r>
              <a:rPr lang="ko-KR" altLang="en-US" dirty="0" err="1" smtClean="0"/>
              <a:t>스팍스에</a:t>
            </a:r>
            <a:r>
              <a:rPr lang="ko-KR" altLang="en-US" dirty="0" smtClean="0"/>
              <a:t> 들어 올 정도면 이</a:t>
            </a:r>
            <a:r>
              <a:rPr lang="ko-KR" altLang="en-US" baseline="0" dirty="0" smtClean="0"/>
              <a:t> 언어들의 이름은 최소한 들어 보긴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했겠지요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그러면 이미 있는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바꾸려면 어떻게 해야 할까요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때는 좀 번거로운 방법을 써야 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먼저 바꾸고자 하는 원소 앞에 있는 </a:t>
            </a:r>
            <a:r>
              <a:rPr lang="ko-KR" altLang="en-US" baseline="0" dirty="0" err="1" smtClean="0"/>
              <a:t>튜플이랑</a:t>
            </a:r>
            <a:r>
              <a:rPr lang="ko-KR" altLang="en-US" baseline="0" dirty="0" smtClean="0"/>
              <a:t> 그 뒤에 있는 </a:t>
            </a:r>
            <a:r>
              <a:rPr lang="ko-KR" altLang="en-US" baseline="0" dirty="0" err="1" smtClean="0"/>
              <a:t>튜플을</a:t>
            </a:r>
            <a:r>
              <a:rPr lang="ko-KR" altLang="en-US" baseline="0" dirty="0" smtClean="0"/>
              <a:t> 자르고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그것들을 새 값을 담은 </a:t>
            </a:r>
            <a:r>
              <a:rPr lang="ko-KR" altLang="en-US" baseline="0" dirty="0" err="1" smtClean="0"/>
              <a:t>튜플이랑</a:t>
            </a:r>
            <a:r>
              <a:rPr lang="ko-KR" altLang="en-US" baseline="0" dirty="0" smtClean="0"/>
              <a:t> 합쳐야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콜론이 굉장히 </a:t>
            </a:r>
            <a:r>
              <a:rPr lang="ko-KR" altLang="en-US" baseline="0" dirty="0" err="1" smtClean="0"/>
              <a:t>신경쓰이지</a:t>
            </a:r>
            <a:r>
              <a:rPr lang="ko-KR" altLang="en-US" baseline="0" dirty="0" smtClean="0"/>
              <a:t> 않나요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이게 리스트나 튜플의 일부분을 잘라 내는 </a:t>
            </a:r>
            <a:r>
              <a:rPr lang="ko-KR" altLang="en-US" baseline="0" dirty="0" err="1" smtClean="0"/>
              <a:t>슬라이싱</a:t>
            </a:r>
            <a:r>
              <a:rPr lang="ko-KR" altLang="en-US" baseline="0" dirty="0" smtClean="0"/>
              <a:t> 연산입니다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슬라이싱</a:t>
            </a:r>
            <a:r>
              <a:rPr lang="ko-KR" altLang="en-US" dirty="0" smtClean="0"/>
              <a:t> 연산을 그림으로 표현하면 이렇게 되는데요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이를테면 </a:t>
            </a:r>
            <a:r>
              <a:rPr lang="en-US" altLang="ko-KR" dirty="0" smtClean="0"/>
              <a:t>[3:8]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원소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 </a:t>
            </a:r>
            <a:r>
              <a:rPr lang="ko-KR" altLang="en-US" baseline="0" dirty="0" err="1" smtClean="0"/>
              <a:t>네번째</a:t>
            </a:r>
            <a:r>
              <a:rPr lang="ko-KR" altLang="en-US" baseline="0" dirty="0" smtClean="0"/>
              <a:t> 원소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아홉번째</a:t>
            </a:r>
            <a:r>
              <a:rPr lang="ko-KR" altLang="en-US" dirty="0" smtClean="0"/>
              <a:t> 원소 바로 전까지의</a:t>
            </a:r>
            <a:r>
              <a:rPr lang="ko-KR" altLang="en-US" baseline="0" dirty="0" smtClean="0"/>
              <a:t> 원소를 잘라 내라는 뜻이에요</a:t>
            </a:r>
            <a:r>
              <a:rPr lang="en-US" altLang="ko-KR" baseline="0" dirty="0" smtClean="0"/>
              <a:t>. 8</a:t>
            </a:r>
            <a:r>
              <a:rPr lang="ko-KR" altLang="en-US" baseline="0" dirty="0" smtClean="0"/>
              <a:t>번 원소 바로 전까지면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번이 마지막이 되겠지요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만약 이걸 원소가 </a:t>
            </a:r>
            <a:r>
              <a:rPr lang="ko-KR" altLang="en-US" baseline="0" dirty="0" err="1" smtClean="0"/>
              <a:t>다섯개짜리인</a:t>
            </a:r>
            <a:r>
              <a:rPr lang="ko-KR" altLang="en-US" baseline="0" dirty="0" smtClean="0"/>
              <a:t> 리스트에 적용하면</a:t>
            </a:r>
            <a:r>
              <a:rPr lang="en-US" altLang="ko-KR" baseline="0" dirty="0" smtClean="0"/>
              <a:t>, 7</a:t>
            </a:r>
            <a:r>
              <a:rPr lang="ko-KR" altLang="en-US" baseline="0" dirty="0" smtClean="0"/>
              <a:t>번이 마지막이겠지만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번 원소 같은 건 없으니까 마지막 원소인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원소가 잘라낸 리스트의 마지막 원소가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콜론이 두 개 있으면 좀 더 복잡한 게 가능한데요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경우 세번째</a:t>
            </a:r>
            <a:r>
              <a:rPr lang="ko-KR" altLang="en-US" baseline="0" dirty="0" smtClean="0"/>
              <a:t> 숫자는 건너 뛰는 정도를 결정하게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이건 좀 복잡하니까 그러려니 하고 넘어 가셔도 되는데</a:t>
            </a:r>
            <a:r>
              <a:rPr lang="en-US" altLang="ko-KR" baseline="0" dirty="0" smtClean="0"/>
              <a:t>, [-3:0:-2]</a:t>
            </a:r>
            <a:r>
              <a:rPr lang="ko-KR" altLang="en-US" baseline="0" dirty="0" smtClean="0"/>
              <a:t>의 경우 뒤에서 세번째 원소부터 시작해서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번 원소 바로 직전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 </a:t>
            </a:r>
            <a:r>
              <a:rPr lang="ko-KR" altLang="en-US" baseline="0" dirty="0" err="1" smtClean="0"/>
              <a:t>두번째</a:t>
            </a:r>
            <a:r>
              <a:rPr lang="ko-KR" altLang="en-US" baseline="0" dirty="0" smtClean="0"/>
              <a:t> 원소까지를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마이너스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니까 역으로 두 칸씩 건너 뛰면서 원소들을 가져 오라는 얘기가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그림으로 표현하면 이렇게 되는데 이걸로 이해가 되려나 모르겠네요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 여기서 반전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사실 이런 거 몰라도 돼요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아까 전에 말한 콜론 두 개 들어 간 </a:t>
            </a:r>
            <a:r>
              <a:rPr lang="ko-KR" altLang="en-US" baseline="0" dirty="0" err="1" smtClean="0"/>
              <a:t>슬라이싱은</a:t>
            </a:r>
            <a:r>
              <a:rPr lang="ko-KR" altLang="en-US" baseline="0" dirty="0" smtClean="0"/>
              <a:t> 사실 많이 쓰는 건 아니고 </a:t>
            </a:r>
            <a:r>
              <a:rPr lang="ko-KR" altLang="en-US" baseline="0" dirty="0" err="1" smtClean="0"/>
              <a:t>파이썬이</a:t>
            </a:r>
            <a:r>
              <a:rPr lang="ko-KR" altLang="en-US" baseline="0" dirty="0" smtClean="0"/>
              <a:t> 그런 것도 지원하는구나 이 정도로만 알아도 사실 큰 문제는 없을 거라 생각하니까 이걸로 괜히 머리 쓰지 마세요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딱 하나 중요한 건 알아 두고 넘어 가죠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콜론 두 개 들어 가는 </a:t>
            </a:r>
            <a:r>
              <a:rPr lang="ko-KR" altLang="en-US" dirty="0" err="1" smtClean="0"/>
              <a:t>슬라이싱의</a:t>
            </a:r>
            <a:r>
              <a:rPr lang="ko-KR" altLang="en-US" baseline="0" dirty="0" smtClean="0"/>
              <a:t> 특수한 예로 이런 식으로 리스트를 뒤집는 경우가 있는데요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경우 맨 마지막에서 맨 첫 원소까지 역으로 훑어 가라는 거니까 당연히 결과는 리스트를 뒤집는 게 되겠지요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이건 생각보다 많이 쓰이니까 봤을 때 당황하지 않도록 미리 말해 둡니다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에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너무</a:t>
            </a:r>
            <a:r>
              <a:rPr lang="ko-KR" altLang="en-US" baseline="0" dirty="0" smtClean="0"/>
              <a:t> 원래 주제에서 벗어난 것 같으니까 좀 뒤로 감겠습니다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원래 하던 얘기는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리스트와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그런 성질을 갖고 있는 건 알겠는데 그게 무슨 소용이 있겠느냐 하는 거죠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그래서 제가 예시를 하나 준비했습니다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 리스트는</a:t>
            </a:r>
            <a:r>
              <a:rPr lang="ko-KR" altLang="en-US" baseline="0" dirty="0" smtClean="0"/>
              <a:t> 저를 포함해서 </a:t>
            </a:r>
            <a:r>
              <a:rPr lang="ko-KR" altLang="en-US" baseline="0" dirty="0" err="1" smtClean="0"/>
              <a:t>스팍스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05</a:t>
            </a:r>
            <a:r>
              <a:rPr lang="ko-KR" altLang="en-US" baseline="0" dirty="0" smtClean="0"/>
              <a:t>들 몇 명의 이름이랑 생년월일을 써 놓은 거에요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볼 수 있듯 리스트는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목록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을 나타내는 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튜플은</a:t>
            </a:r>
            <a:r>
              <a:rPr lang="ko-KR" altLang="en-US" baseline="0" dirty="0" smtClean="0"/>
              <a:t> 목록 안의 한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항목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을 나타내는 데 주로 쓰입니다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꼭 이렇게 해야 하는 건 아닌데 일반적으로 항목의 한 원소를 하나 하나 고치는 일은 별로 없는데 반해 목록에 원소를 추가하거나 빼내는 작업은 많이 하기 때문에 관례적으로 이렇게 굳어졌다고 생각하면 되겠어요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앞에서 제가 </a:t>
            </a:r>
            <a:r>
              <a:rPr lang="ko-KR" altLang="en-US" baseline="0" dirty="0" err="1" smtClean="0"/>
              <a:t>파이썬이</a:t>
            </a:r>
            <a:r>
              <a:rPr lang="ko-KR" altLang="en-US" baseline="0" dirty="0" smtClean="0"/>
              <a:t> 콤마에 덜 인색하다고 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잘 보면 마지막 </a:t>
            </a:r>
            <a:r>
              <a:rPr lang="ko-KR" altLang="en-US" baseline="0" dirty="0" err="1" smtClean="0"/>
              <a:t>튜플</a:t>
            </a:r>
            <a:r>
              <a:rPr lang="ko-KR" altLang="en-US" baseline="0" dirty="0" smtClean="0"/>
              <a:t> 뒤에 콤마가 하나 더 있죠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저렇게 쓰면 순서를 바꾸거나 더하거나 빼거나 할 때 실수로 콤마 빼 먹었다고 뭐라 뭐라 하지 않으니 좀 더 편하겠지요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 번</a:t>
            </a:r>
            <a:r>
              <a:rPr lang="ko-KR" altLang="en-US" baseline="0" dirty="0" smtClean="0"/>
              <a:t> 여기 나온 사람들의 이름이랑 생일을 출력해 보죠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아까 전에 </a:t>
            </a:r>
            <a:r>
              <a:rPr lang="en-US" altLang="ko-KR" baseline="0" dirty="0" smtClean="0"/>
              <a:t>for in </a:t>
            </a:r>
            <a:r>
              <a:rPr lang="ko-KR" altLang="en-US" baseline="0" dirty="0" smtClean="0"/>
              <a:t>뒤에 오는 </a:t>
            </a:r>
            <a:r>
              <a:rPr lang="en-US" altLang="ko-KR" baseline="0" dirty="0" smtClean="0"/>
              <a:t>range </a:t>
            </a:r>
            <a:r>
              <a:rPr lang="ko-KR" altLang="en-US" baseline="0" dirty="0" err="1" smtClean="0"/>
              <a:t>어쩌구</a:t>
            </a:r>
            <a:r>
              <a:rPr lang="ko-KR" altLang="en-US" baseline="0" dirty="0" smtClean="0"/>
              <a:t> 하는 건 사실 함수 호출이라는 걸 배웠으니까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그냥 변수를 써도 우리가 원하는 대로 작동할 거라고 알 수 있겠지요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등호 옆에 콤마로 여러 개의 변수를 쓰는 것도 보이는데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이건 오른쪽에 그 개수랑 맞는 리스트나 튜플 뭐 이런 게 있으면 자동으로 하나 하나 대입해 준다는 뜻입니다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경우 </a:t>
            </a:r>
            <a:r>
              <a:rPr lang="en-US" altLang="ko-KR" baseline="0" dirty="0" smtClean="0"/>
              <a:t>entry</a:t>
            </a:r>
            <a:r>
              <a:rPr lang="ko-KR" altLang="en-US" baseline="0" dirty="0" smtClean="0"/>
              <a:t>는 순서대로 이름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일로 이루어진 </a:t>
            </a:r>
            <a:r>
              <a:rPr lang="ko-KR" altLang="en-US" baseline="0" dirty="0" err="1" smtClean="0"/>
              <a:t>튜플이니까</a:t>
            </a:r>
            <a:r>
              <a:rPr lang="ko-KR" altLang="en-US" baseline="0" dirty="0" smtClean="0"/>
              <a:t> 하나 하나 변수랑 대응이 되겠지요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이걸 흔히 </a:t>
            </a:r>
            <a:r>
              <a:rPr lang="ko-KR" altLang="en-US" baseline="0" dirty="0" err="1" smtClean="0"/>
              <a:t>튜플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언패킹이라고</a:t>
            </a:r>
            <a:r>
              <a:rPr lang="ko-KR" altLang="en-US" baseline="0" dirty="0" smtClean="0"/>
              <a:t> 부릅니다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아니면 이런 식으로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언패킹을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in </a:t>
            </a:r>
            <a:r>
              <a:rPr lang="ko-KR" altLang="en-US" dirty="0" smtClean="0"/>
              <a:t>문에 바로 끼워 넣는 것도 </a:t>
            </a:r>
            <a:r>
              <a:rPr lang="ko-KR" altLang="en-US" dirty="0" err="1" smtClean="0"/>
              <a:t>가능하겠고요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Entry</a:t>
            </a:r>
            <a:r>
              <a:rPr lang="ko-KR" altLang="en-US" baseline="0" dirty="0" smtClean="0"/>
              <a:t>를 직접 쓸 일이 없다면 이런 형태도 종종 쓸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파이썬이</a:t>
            </a:r>
            <a:r>
              <a:rPr lang="ko-KR" altLang="en-US" dirty="0" smtClean="0"/>
              <a:t> 얘네랑 뭐가 다르냐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뭐 프로젝트를 하는데 </a:t>
            </a:r>
            <a:r>
              <a:rPr lang="ko-KR" altLang="en-US" baseline="0" dirty="0" err="1" smtClean="0"/>
              <a:t>파이썬을</a:t>
            </a:r>
            <a:r>
              <a:rPr lang="ko-KR" altLang="en-US" baseline="0" dirty="0" smtClean="0"/>
              <a:t> 쓴다면 </a:t>
            </a:r>
            <a:r>
              <a:rPr lang="ko-KR" altLang="en-US" baseline="0" dirty="0" err="1" smtClean="0"/>
              <a:t>파이썬이</a:t>
            </a:r>
            <a:r>
              <a:rPr lang="ko-KR" altLang="en-US" baseline="0" dirty="0" smtClean="0"/>
              <a:t> 뭔가 다른 언어보다 좋은 게 있으니까 쓰는 거 아녜요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파이썬이</a:t>
            </a:r>
            <a:r>
              <a:rPr lang="ko-KR" altLang="en-US" baseline="0" dirty="0" smtClean="0"/>
              <a:t> 앞에 있는 언어들과 크게 다른 점을 든다면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근데 자세히 보면 우리는</a:t>
            </a:r>
            <a:r>
              <a:rPr lang="ko-KR" altLang="en-US" baseline="0" dirty="0" smtClean="0"/>
              <a:t> 생년은 안 쓰잖아요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뭐 다 같은 </a:t>
            </a:r>
            <a:r>
              <a:rPr lang="en-US" altLang="ko-KR" baseline="0" dirty="0" smtClean="0"/>
              <a:t>05</a:t>
            </a:r>
            <a:r>
              <a:rPr lang="ko-KR" altLang="en-US" baseline="0" dirty="0" smtClean="0"/>
              <a:t>인데 대강 대충 살자는 뜻에서 생년은 안 쓰는 것 같은데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그러면 굳이 변수에다가 집어 넣을 필요가 없겠죠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안 쓰는 변수 이름이 딱히 정해져 있는 건 아니지만 이 경우 흔히 밑줄 하나를 변수 이름으로 대신 쓰곤 한다는 걸 알아 둡니다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튜플이</a:t>
            </a:r>
            <a:r>
              <a:rPr lang="ko-KR" altLang="en-US" baseline="0" dirty="0" smtClean="0"/>
              <a:t> 리스트에 비해서 쓸만한 또 한 가지 이유는 이런 식으로 출력에 활용할 수 있다는 거에요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퍼센트 연산자는 원래는 나눗셈의 나머지를 계산하는 연산자지만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왼쪽에 문자열이 있고 오른쪽에 </a:t>
            </a:r>
            <a:r>
              <a:rPr lang="ko-KR" altLang="en-US" baseline="0" dirty="0" err="1" smtClean="0"/>
              <a:t>튜플이</a:t>
            </a:r>
            <a:r>
              <a:rPr lang="ko-KR" altLang="en-US" baseline="0" dirty="0" smtClean="0"/>
              <a:t> 있으면 저 </a:t>
            </a:r>
            <a:r>
              <a:rPr lang="en-US" altLang="ko-KR" baseline="0" dirty="0" smtClean="0"/>
              <a:t>%s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%d </a:t>
            </a:r>
            <a:r>
              <a:rPr lang="ko-KR" altLang="en-US" baseline="0" dirty="0" smtClean="0"/>
              <a:t>같은 것들에 각 값을 끼워 넣어서 문자열로 만들어 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자세한 사항은 찾아 보셔야 </a:t>
            </a:r>
            <a:r>
              <a:rPr lang="ko-KR" altLang="en-US" baseline="0" dirty="0" err="1" smtClean="0"/>
              <a:t>겠지만</a:t>
            </a:r>
            <a:r>
              <a:rPr lang="ko-KR" altLang="en-US" baseline="0" dirty="0" smtClean="0"/>
              <a:t> 그냥 </a:t>
            </a:r>
            <a:r>
              <a:rPr lang="en-US" altLang="ko-KR" baseline="0" dirty="0" smtClean="0"/>
              <a:t>%s</a:t>
            </a:r>
            <a:r>
              <a:rPr lang="ko-KR" altLang="en-US" baseline="0" dirty="0" smtClean="0"/>
              <a:t>는 문자열을 출력하고 </a:t>
            </a:r>
            <a:r>
              <a:rPr lang="en-US" altLang="ko-KR" baseline="0" dirty="0" smtClean="0"/>
              <a:t>%d</a:t>
            </a:r>
            <a:r>
              <a:rPr lang="ko-KR" altLang="en-US" baseline="0" dirty="0" smtClean="0"/>
              <a:t>는 숫자를 출력한다고 생각하면 편하겠습니다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또 하나 특이한 점은 퍼센트 뒤의 </a:t>
            </a:r>
            <a:r>
              <a:rPr lang="ko-KR" altLang="en-US" baseline="0" dirty="0" err="1" smtClean="0"/>
              <a:t>역슬래시인데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역슬래시의 역할은 두 줄에 있는 문장을 하나로 이어 준다는 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잠시만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그럼 왜 좀 전에 </a:t>
            </a:r>
            <a:r>
              <a:rPr lang="en-US" altLang="ko-KR" baseline="0" dirty="0" smtClean="0"/>
              <a:t>birthdays </a:t>
            </a:r>
            <a:r>
              <a:rPr lang="ko-KR" altLang="en-US" baseline="0" dirty="0" smtClean="0"/>
              <a:t>리스트 만들 때는 저걸 왜 안 썼나요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그건 </a:t>
            </a:r>
            <a:r>
              <a:rPr lang="ko-KR" altLang="en-US" baseline="0" dirty="0" err="1" smtClean="0"/>
              <a:t>파이썬은</a:t>
            </a:r>
            <a:r>
              <a:rPr lang="ko-KR" altLang="en-US" baseline="0" dirty="0" smtClean="0"/>
              <a:t> 똑똑해서 괄호가 덜 닫혔으면 자동으로 뒷줄도 한 문장으로 인식하기 때문이에요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이 경우에는 괄호로 묶인 게 아니니까 </a:t>
            </a:r>
            <a:r>
              <a:rPr lang="ko-KR" altLang="en-US" baseline="0" dirty="0" err="1" smtClean="0"/>
              <a:t>역슬래시를</a:t>
            </a:r>
            <a:r>
              <a:rPr lang="ko-KR" altLang="en-US" baseline="0" dirty="0" smtClean="0"/>
              <a:t> 써야 </a:t>
            </a:r>
            <a:r>
              <a:rPr lang="ko-KR" altLang="en-US" baseline="0" dirty="0" err="1" smtClean="0"/>
              <a:t>겠지요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똑같은</a:t>
            </a:r>
            <a:r>
              <a:rPr lang="ko-KR" altLang="en-US" baseline="0" dirty="0" smtClean="0"/>
              <a:t> 걸 이런 식으로 표현할 수도 있는데요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이건 파이썬 최근 버전에 추가된 또 다른 문자열 </a:t>
            </a:r>
            <a:r>
              <a:rPr lang="ko-KR" altLang="en-US" baseline="0" dirty="0" err="1" smtClean="0"/>
              <a:t>포매팅</a:t>
            </a:r>
            <a:r>
              <a:rPr lang="ko-KR" altLang="en-US" baseline="0" dirty="0" smtClean="0"/>
              <a:t> 방법입니다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만약 이게 안 된다면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2.6 </a:t>
            </a:r>
            <a:r>
              <a:rPr lang="ko-KR" altLang="en-US" baseline="0" dirty="0" smtClean="0"/>
              <a:t>이전 버전이니까 알아서 잘 업데이트를 해 보시고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여기서는 </a:t>
            </a:r>
            <a:r>
              <a:rPr lang="en-US" altLang="ko-KR" baseline="0" dirty="0" smtClean="0"/>
              <a:t>%s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%d </a:t>
            </a:r>
            <a:r>
              <a:rPr lang="ko-KR" altLang="en-US" baseline="0" dirty="0" smtClean="0"/>
              <a:t>같은 좀 헷갈리는 것 대신에 중괄호로 묶은 걸 쓰는 걸 볼 수 있는데 이게 좀 더 보기 편하겠지요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문자열 뒤에 붙어 있는 저 </a:t>
            </a:r>
            <a:r>
              <a:rPr lang="en-US" altLang="ko-KR" baseline="0" dirty="0" smtClean="0"/>
              <a:t>.format</a:t>
            </a:r>
            <a:r>
              <a:rPr lang="ko-KR" altLang="en-US" baseline="0" dirty="0" smtClean="0"/>
              <a:t>이라는 것이 굉장히 거슬립니다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함수처럼 쓰기는 하는 것 같긴 한데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이게 뭘까요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우리는 이걸 </a:t>
            </a:r>
            <a:r>
              <a:rPr lang="ko-KR" altLang="en-US" dirty="0" err="1" smtClean="0"/>
              <a:t>메소드라고</a:t>
            </a:r>
            <a:r>
              <a:rPr lang="ko-KR" altLang="en-US" dirty="0" smtClean="0"/>
              <a:t> 부릅니다</a:t>
            </a:r>
            <a:r>
              <a:rPr lang="en-US" altLang="ko-KR" dirty="0" smtClean="0"/>
              <a:t>. “</a:t>
            </a:r>
            <a:r>
              <a:rPr lang="ko-KR" altLang="en-US" dirty="0" smtClean="0"/>
              <a:t>왜</a:t>
            </a:r>
            <a:r>
              <a:rPr lang="en-US" altLang="ko-KR" dirty="0" smtClean="0"/>
              <a:t>” </a:t>
            </a:r>
            <a:r>
              <a:rPr lang="ko-KR" altLang="en-US" dirty="0" err="1" smtClean="0"/>
              <a:t>메소드라고</a:t>
            </a:r>
            <a:r>
              <a:rPr lang="ko-KR" altLang="en-US" dirty="0" smtClean="0"/>
              <a:t> 부르는지는 차차 살펴 보아야 </a:t>
            </a:r>
            <a:r>
              <a:rPr lang="ko-KR" altLang="en-US" dirty="0" err="1" smtClean="0"/>
              <a:t>겠지만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정의부터 대강 하면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자료형이나</a:t>
            </a:r>
            <a:r>
              <a:rPr lang="ko-KR" altLang="en-US" dirty="0" smtClean="0"/>
              <a:t> 값과 연관된 함수라고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그러니까 </a:t>
            </a:r>
            <a:r>
              <a:rPr lang="ko-KR" altLang="en-US" dirty="0" err="1" smtClean="0"/>
              <a:t>메소드라는</a:t>
            </a:r>
            <a:r>
              <a:rPr lang="ko-KR" altLang="en-US" dirty="0" smtClean="0"/>
              <a:t> 건 함수의 일종인데</a:t>
            </a:r>
            <a:r>
              <a:rPr lang="ko-KR" altLang="en-US" baseline="0" dirty="0" smtClean="0"/>
              <a:t> 다른 값이랑 연결되어서 뭔가 요상한 걸 해 준다는 말이겠죠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음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이해가 잘 안 가죠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이런 식으로 고쳐 쓰면 좀 더 이해가 편할 것 같아요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제가 따로 얘기는 안 했지만 </a:t>
            </a:r>
            <a:r>
              <a:rPr lang="ko-KR" altLang="en-US" baseline="0" dirty="0" err="1" smtClean="0"/>
              <a:t>파이썬에서</a:t>
            </a:r>
            <a:r>
              <a:rPr lang="ko-KR" altLang="en-US" baseline="0" dirty="0" smtClean="0"/>
              <a:t> 이런 식으로 함수를 변수에 넣거나 빼는 건 자유롭고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심지어 함수에 함수 인자를 넣거나 함수에서 다른 함수를 반환하는 것도 자유로워요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이런 식으로 특정한 값에 연관된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변수에 넣는 것도 자유롭겠죠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요컨대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문자열의 </a:t>
            </a:r>
            <a:r>
              <a:rPr lang="en-US" altLang="ko-KR" baseline="0" dirty="0" smtClean="0"/>
              <a:t>format</a:t>
            </a:r>
            <a:r>
              <a:rPr lang="ko-KR" altLang="en-US" baseline="0" dirty="0" smtClean="0"/>
              <a:t>이라는 메소드는 연관된 문자열을 포맷 문자열로 해서 주어진 인자를 거기에 박아 넣어 문자열로 만들어 주는 함수라고 생각하시면 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아까 함수가</a:t>
            </a:r>
            <a:r>
              <a:rPr lang="ko-KR" altLang="en-US" baseline="0" dirty="0" smtClean="0"/>
              <a:t> 값처럼 변수에 넣거나 빼거나 하는 게 자유롭다고 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사실 그건 그냥 함수가 값이기 때문이에요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마찬가지로 </a:t>
            </a:r>
            <a:r>
              <a:rPr lang="ko-KR" altLang="en-US" baseline="0" dirty="0" err="1" smtClean="0"/>
              <a:t>자료형도</a:t>
            </a:r>
            <a:r>
              <a:rPr lang="ko-KR" altLang="en-US" baseline="0" dirty="0" smtClean="0"/>
              <a:t> 값으로 취급되는데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이를테면 이런 식으로</a:t>
            </a:r>
            <a:r>
              <a:rPr lang="en-US" altLang="ko-KR" dirty="0" smtClean="0"/>
              <a:t>, type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함수를 가지고 주어진 값의 </a:t>
            </a:r>
            <a:r>
              <a:rPr lang="ko-KR" altLang="en-US" baseline="0" dirty="0" err="1" smtClean="0"/>
              <a:t>자료형을</a:t>
            </a:r>
            <a:r>
              <a:rPr lang="ko-KR" altLang="en-US" baseline="0" dirty="0" smtClean="0"/>
              <a:t> 알아 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들어 정수는 </a:t>
            </a:r>
            <a:r>
              <a:rPr lang="en-US" altLang="ko-KR" baseline="0" dirty="0" err="1" smtClean="0"/>
              <a:t>int</a:t>
            </a:r>
            <a:r>
              <a:rPr lang="ko-KR" altLang="en-US" baseline="0" dirty="0" smtClean="0"/>
              <a:t>라는 자료형을 가지고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문자열은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str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리스트는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뭐 이런 </a:t>
            </a:r>
            <a:r>
              <a:rPr lang="ko-KR" altLang="en-US" baseline="0" dirty="0" err="1" smtClean="0"/>
              <a:t>자료형을</a:t>
            </a:r>
            <a:r>
              <a:rPr lang="ko-KR" altLang="en-US" baseline="0" dirty="0" smtClean="0"/>
              <a:t> 가집니다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튜플이나</a:t>
            </a:r>
            <a:r>
              <a:rPr lang="ko-KR" altLang="en-US" baseline="0" dirty="0" smtClean="0"/>
              <a:t> 참 거짓 같은 건 직접 확인해 보세요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물론</a:t>
            </a:r>
            <a:r>
              <a:rPr lang="ko-KR" altLang="en-US" baseline="0" dirty="0" smtClean="0"/>
              <a:t> 이 이름은 변수 이름으로도 쓸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아까 </a:t>
            </a:r>
            <a:r>
              <a:rPr lang="ko-KR" altLang="en-US" dirty="0" err="1" smtClean="0"/>
              <a:t>메소드가</a:t>
            </a:r>
            <a:r>
              <a:rPr lang="ko-KR" altLang="en-US" baseline="0" dirty="0" smtClean="0"/>
              <a:t> 값에 연관되는 것이라고 했는데 이걸 잘 보면 값 말고 값의 </a:t>
            </a:r>
            <a:r>
              <a:rPr lang="ko-KR" altLang="en-US" baseline="0" dirty="0" err="1" smtClean="0"/>
              <a:t>자료형에도</a:t>
            </a:r>
            <a:r>
              <a:rPr lang="ko-KR" altLang="en-US" baseline="0" dirty="0" smtClean="0"/>
              <a:t> 연관이 가능하다는 걸 알 수 있죠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 이 함수는 무슨 역할을 할까요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스크립팅</a:t>
            </a:r>
            <a:r>
              <a:rPr lang="ko-KR" altLang="en-US" dirty="0" smtClean="0"/>
              <a:t> 언어라는 걸 들 수 있어요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사실</a:t>
            </a:r>
            <a:r>
              <a:rPr lang="ko-KR" altLang="en-US" baseline="0" dirty="0" smtClean="0"/>
              <a:t> 우리는 </a:t>
            </a:r>
            <a:r>
              <a:rPr lang="ko-KR" altLang="en-US" baseline="0" dirty="0" err="1" smtClean="0"/>
              <a:t>메소드가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값에 연관된다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느니 하는 소리를 하고 있었지만 실상이라는 건 이런 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그냥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str.format</a:t>
            </a:r>
            <a:r>
              <a:rPr lang="ko-KR" altLang="en-US" baseline="0" dirty="0" smtClean="0"/>
              <a:t>이라는 함수가 있고요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함수의 첫 인자로 포맷 문자열을 넣으면 그 뒤의 것들을 가지고 포매팅을 해서 문자열로 돌려 주는 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우리가 처음에 문자열 </a:t>
            </a:r>
            <a:r>
              <a:rPr lang="ko-KR" altLang="en-US" baseline="0" dirty="0" err="1" smtClean="0"/>
              <a:t>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format </a:t>
            </a:r>
            <a:r>
              <a:rPr lang="ko-KR" altLang="en-US" baseline="0" dirty="0" smtClean="0"/>
              <a:t>했던 것은 이걸 좀 더 간단하게 쓸 수 있게 해 주는 간편한 문법인 거죠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이게 제가 이렇게 말한 것처럼 간단한 문제는 아니지만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지금은 이 정도만 알아도 충분할 겁니다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문자열에는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format </a:t>
            </a:r>
            <a:r>
              <a:rPr lang="ko-KR" altLang="en-US" baseline="0" dirty="0" smtClean="0"/>
              <a:t>말고도 다양한 </a:t>
            </a:r>
            <a:r>
              <a:rPr lang="ko-KR" altLang="en-US" baseline="0" dirty="0" err="1" smtClean="0"/>
              <a:t>메소드가</a:t>
            </a:r>
            <a:r>
              <a:rPr lang="ko-KR" altLang="en-US" baseline="0" dirty="0" smtClean="0"/>
              <a:t> 있는데 몇 개만 소개하자면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대문자로 만드는 </a:t>
            </a:r>
            <a:r>
              <a:rPr lang="en-US" altLang="ko-KR" baseline="0" dirty="0" smtClean="0"/>
              <a:t>upper</a:t>
            </a:r>
            <a:r>
              <a:rPr lang="ko-KR" altLang="en-US" baseline="0" dirty="0" smtClean="0"/>
              <a:t>라거나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소문자로 만드는 </a:t>
            </a:r>
            <a:r>
              <a:rPr lang="en-US" altLang="ko-KR" baseline="0" dirty="0" smtClean="0"/>
              <a:t>lower</a:t>
            </a:r>
            <a:r>
              <a:rPr lang="ko-KR" altLang="en-US" baseline="0" dirty="0" smtClean="0"/>
              <a:t>라거나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리스트를 문자열로 변환하거나 반대로 </a:t>
            </a:r>
            <a:r>
              <a:rPr lang="ko-KR" altLang="en-US" baseline="0" dirty="0" err="1" smtClean="0"/>
              <a:t>역변환하는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join </a:t>
            </a:r>
            <a:r>
              <a:rPr lang="ko-KR" altLang="en-US" baseline="0" dirty="0" smtClean="0"/>
              <a:t>및 </a:t>
            </a:r>
            <a:r>
              <a:rPr lang="en-US" altLang="ko-KR" baseline="0" dirty="0" smtClean="0"/>
              <a:t>split </a:t>
            </a:r>
            <a:r>
              <a:rPr lang="ko-KR" altLang="en-US" baseline="0" dirty="0" err="1" smtClean="0"/>
              <a:t>메소드가</a:t>
            </a:r>
            <a:r>
              <a:rPr lang="ko-KR" altLang="en-US" baseline="0" dirty="0" smtClean="0"/>
              <a:t> 있어요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코드가 쉬우니까 슬라이드 보고 직접 실험을 하면 어렵지 않을 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밑줄 변수의 또 다른 활용이 나오는데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밑줄 변수는 값을 유지할 필요 없는 임시 변수로도 쓰이지만 저런 식으로 아까 전에 나왔던 값을 저장하는 데도 쓰입니다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그러니까 </a:t>
            </a:r>
            <a:r>
              <a:rPr lang="en-US" altLang="ko-KR" baseline="0" dirty="0" smtClean="0"/>
              <a:t>‘</a:t>
            </a:r>
            <a:r>
              <a:rPr lang="en-US" altLang="ko-KR" baseline="0" dirty="0" err="1" smtClean="0"/>
              <a:t>hello’.upper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의 결과는 그 다음 줄에서 밑줄 변수에 저장되어 있는 거죠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메소드는</a:t>
            </a:r>
            <a:r>
              <a:rPr lang="ko-KR" altLang="en-US" dirty="0" smtClean="0"/>
              <a:t> 아니지만 함수 중에서도 중요한 것들이 몇 개 있는데요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이를테면 리스트나 </a:t>
            </a:r>
            <a:r>
              <a:rPr lang="ko-KR" altLang="en-US" dirty="0" err="1" smtClean="0"/>
              <a:t>튜플이나</a:t>
            </a:r>
            <a:r>
              <a:rPr lang="ko-KR" altLang="en-US" dirty="0" smtClean="0"/>
              <a:t> 문자열 길이를 돌려 주는 </a:t>
            </a:r>
            <a:r>
              <a:rPr lang="en-US" altLang="ko-KR" dirty="0" err="1" smtClean="0"/>
              <a:t>len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함수라거나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숫자를 문자열로 바꿔 주는 </a:t>
            </a:r>
            <a:r>
              <a:rPr lang="en-US" altLang="ko-KR" baseline="0" dirty="0" err="1" smtClean="0"/>
              <a:t>str</a:t>
            </a:r>
            <a:r>
              <a:rPr lang="ko-KR" altLang="en-US" baseline="0" dirty="0" smtClean="0"/>
              <a:t>이라거나 이런 게 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Str</a:t>
            </a:r>
            <a:r>
              <a:rPr lang="ko-KR" altLang="en-US" baseline="0" dirty="0" smtClean="0"/>
              <a:t>은 아까 전에 자료형 이름이라고 했었는데 이런 용도로도 쓰네요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사실 이 결과는 </a:t>
            </a:r>
            <a:r>
              <a:rPr lang="ko-KR" altLang="en-US" baseline="0" dirty="0" err="1" smtClean="0"/>
              <a:t>포매팅</a:t>
            </a:r>
            <a:r>
              <a:rPr lang="ko-KR" altLang="en-US" baseline="0" dirty="0" smtClean="0"/>
              <a:t> 연산자 쓴 거랑 같긴 한데 숫자 말고 다른 데도 쓸 수 있으니까 좀 더 범용적이겠죠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Str</a:t>
            </a:r>
            <a:r>
              <a:rPr lang="ko-KR" altLang="en-US" dirty="0" smtClean="0"/>
              <a:t>을 갖고 좀 놀아 보면 이런 식으로 차이가 나는 경우가 생기는데요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str</a:t>
            </a:r>
            <a:r>
              <a:rPr lang="ko-KR" altLang="en-US" baseline="0" dirty="0" smtClean="0"/>
              <a:t>을 쓰면 </a:t>
            </a:r>
            <a:r>
              <a:rPr lang="en-US" altLang="ko-KR" baseline="0" dirty="0" smtClean="0"/>
              <a:t>0.2</a:t>
            </a:r>
            <a:r>
              <a:rPr lang="ko-KR" altLang="en-US" baseline="0" dirty="0" smtClean="0"/>
              <a:t>이라고 나오는데 그냥 쓰면 </a:t>
            </a:r>
            <a:r>
              <a:rPr lang="en-US" altLang="ko-KR" baseline="0" dirty="0" smtClean="0"/>
              <a:t>0.2 </a:t>
            </a:r>
            <a:r>
              <a:rPr lang="ko-KR" altLang="en-US" baseline="0" dirty="0" smtClean="0"/>
              <a:t>뒤에 뭔가가 많이 붙는 경우입니다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이건 얘네가 출력을 할 때 </a:t>
            </a:r>
            <a:r>
              <a:rPr lang="en-US" altLang="ko-KR" baseline="0" dirty="0" err="1" smtClean="0"/>
              <a:t>str</a:t>
            </a:r>
            <a:r>
              <a:rPr lang="ko-KR" altLang="en-US" baseline="0" dirty="0" smtClean="0"/>
              <a:t>을 쓰면 덜 정밀하게 출력하고 프롬포트에 쓰면 더 정밀하게 출력해서 이런 건데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물론 여기에 대응되는 함수도 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Repr</a:t>
            </a:r>
            <a:r>
              <a:rPr lang="ko-KR" altLang="en-US" baseline="0" dirty="0" smtClean="0"/>
              <a:t>이라고 부르죠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Repr</a:t>
            </a:r>
            <a:r>
              <a:rPr lang="ko-KR" altLang="en-US" baseline="0" dirty="0" smtClean="0"/>
              <a:t>은 그 출력이 보통 더 자세하고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보통 개발할 때 쓰기 편하게 만들어져 있다는 점에서 </a:t>
            </a:r>
            <a:r>
              <a:rPr lang="en-US" altLang="ko-KR" baseline="0" dirty="0" err="1" smtClean="0"/>
              <a:t>str</a:t>
            </a:r>
            <a:r>
              <a:rPr lang="ko-KR" altLang="en-US" baseline="0" dirty="0" smtClean="0"/>
              <a:t>과 구분됩니다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리스트에도 물론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메소드가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이를테면 리스트 끄트머리에 원소를 추가하는 </a:t>
            </a:r>
            <a:r>
              <a:rPr lang="en-US" altLang="ko-KR" baseline="0" dirty="0" smtClean="0"/>
              <a:t>append</a:t>
            </a:r>
            <a:r>
              <a:rPr lang="ko-KR" altLang="en-US" baseline="0" dirty="0" smtClean="0"/>
              <a:t>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전체 리스트를 순서대로 정렬하는 </a:t>
            </a:r>
            <a:r>
              <a:rPr lang="en-US" altLang="ko-KR" baseline="0" dirty="0" smtClean="0"/>
              <a:t>sort</a:t>
            </a:r>
            <a:r>
              <a:rPr lang="ko-KR" altLang="en-US" baseline="0" dirty="0" smtClean="0"/>
              <a:t>가 있지요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튜플의</a:t>
            </a:r>
            <a:r>
              <a:rPr lang="ko-KR" altLang="en-US" baseline="0" dirty="0" smtClean="0"/>
              <a:t> 경우 앞에 있는 순서대로 비교하기 때문에 보통 이름이 앞에 가면 순서도 앞으로 가게 될 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그러니 이 함수는 목록을 가져다가 이름만 정렬해서 반환하는 함수라고 할 수 있겠지요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이거 말고도 </a:t>
            </a:r>
            <a:r>
              <a:rPr lang="en-US" altLang="ko-KR" baseline="0" dirty="0" smtClean="0"/>
              <a:t>insert</a:t>
            </a:r>
            <a:r>
              <a:rPr lang="ko-KR" altLang="en-US" baseline="0" dirty="0" smtClean="0"/>
              <a:t>라거나 </a:t>
            </a:r>
            <a:r>
              <a:rPr lang="en-US" altLang="ko-KR" baseline="0" dirty="0" smtClean="0"/>
              <a:t>count</a:t>
            </a:r>
            <a:r>
              <a:rPr lang="ko-KR" altLang="en-US" baseline="0" dirty="0" smtClean="0"/>
              <a:t>라거나 </a:t>
            </a:r>
            <a:r>
              <a:rPr lang="en-US" altLang="ko-KR" baseline="0" dirty="0" smtClean="0"/>
              <a:t>index</a:t>
            </a:r>
            <a:r>
              <a:rPr lang="ko-KR" altLang="en-US" baseline="0" dirty="0" smtClean="0"/>
              <a:t>라거나 이런 메소드들이 있는데 직접 찾아 봅시다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 함수의 결과를 출력하려면 좀</a:t>
            </a:r>
            <a:r>
              <a:rPr lang="ko-KR" altLang="en-US" baseline="0" dirty="0" smtClean="0"/>
              <a:t> 삽을 파야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왜냐하면 아무 생각 없이 출력을 해 보면 </a:t>
            </a:r>
            <a:r>
              <a:rPr lang="en-US" altLang="ko-KR" baseline="0" dirty="0" err="1" smtClean="0"/>
              <a:t>repr</a:t>
            </a:r>
            <a:r>
              <a:rPr lang="ko-KR" altLang="en-US" baseline="0" dirty="0" smtClean="0"/>
              <a:t>의 결과를 쓰는데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repr</a:t>
            </a:r>
            <a:r>
              <a:rPr lang="ko-KR" altLang="en-US" baseline="0" dirty="0" smtClean="0"/>
              <a:t>이라는 것이 한글 출력과는 영 연이 없어서 이런 식으로 내부 표현을 출력하거든요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이걸 그대로 출력하는 건 별로 도움이 안 되고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이런 식으로 각 원소를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print </a:t>
            </a:r>
            <a:r>
              <a:rPr lang="ko-KR" altLang="en-US" baseline="0" dirty="0" smtClean="0"/>
              <a:t>문으로 출력해야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뭐 원래 세상 다 이런 거죠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문제랑 관련해서는</a:t>
            </a:r>
            <a:r>
              <a:rPr lang="ko-KR" altLang="en-US" baseline="0" dirty="0" smtClean="0"/>
              <a:t> 앞으로 다른 세미나에서 자세한 얘기를 할 수 있을지도 모르겠습니다만 여기서는 그러려니 하고 넘어 갑시다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세상 타령은 여기까지 하고 이번에는 출력하는 함수를 짜 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식으로 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없는 함수도 만들 수 있는데</a:t>
            </a:r>
            <a:r>
              <a:rPr lang="ko-KR" altLang="en-US" baseline="0" dirty="0" smtClean="0"/>
              <a:t> 어떤 언어에서는 이걸 프로시저라고 부르기도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우리는 귀찮으니 그냥 함수라고 하죠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뭐 코드는 아까 전에 나온 거랑 크게 다른 게 없죠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스크립팅</a:t>
            </a:r>
            <a:r>
              <a:rPr lang="ko-KR" altLang="en-US" dirty="0" smtClean="0"/>
              <a:t> 언어라는 걸 들 수 있어요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 뜻이지요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원래 프로그래밍이라는 건 그냥 코드를 짜는 게 끝이 아니에요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결과가 잘 나오고 결과가 잘 안 나오면 고쳐야 프로그래밍이죠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그러니까 이 세 가지가 모두 빨라야 빠른 프로그래밍이 가능한 거죠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스크립팅</a:t>
            </a:r>
            <a:r>
              <a:rPr lang="ko-KR" altLang="en-US" dirty="0" smtClean="0"/>
              <a:t> 언어라는 걸 들 수 있어요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백문이 </a:t>
            </a:r>
            <a:r>
              <a:rPr lang="ko-KR" altLang="en-US" dirty="0" err="1" smtClean="0"/>
              <a:t>불여</a:t>
            </a:r>
            <a:r>
              <a:rPr lang="ko-KR" altLang="en-US" dirty="0" smtClean="0"/>
              <a:t> 일견이라고 한 번 짜 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보면 알겠지만 이게 코드에요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이걸 읽을 때는 그냥 영어 읽듯이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읽으면 되고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헬로</a:t>
            </a:r>
            <a:r>
              <a:rPr lang="ko-KR" altLang="en-US" baseline="0" dirty="0" smtClean="0"/>
              <a:t> 월드라는 걸 쓰라는 말로 읽으면 되겠죠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짜는 건 됐으니까 이제 얼마나 빨리 확인할 수 있는지 봅시다</a:t>
            </a:r>
            <a:r>
              <a:rPr lang="en-US" altLang="ko-KR" baseline="0" dirty="0" smtClean="0"/>
              <a:t>. [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콘솔을 연다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절대로 </a:t>
            </a:r>
            <a:r>
              <a:rPr lang="en-US" altLang="ko-KR" baseline="0" dirty="0" smtClean="0"/>
              <a:t>shortcut</a:t>
            </a:r>
            <a:r>
              <a:rPr lang="ko-KR" altLang="en-US" baseline="0" dirty="0" smtClean="0"/>
              <a:t>으로 열지 말고 메뉴 보여 줄 것</a:t>
            </a:r>
            <a:r>
              <a:rPr lang="en-US" altLang="ko-KR" baseline="0" dirty="0" smtClean="0"/>
              <a:t>)] </a:t>
            </a:r>
            <a:r>
              <a:rPr lang="ko-KR" altLang="en-US" baseline="0" dirty="0" smtClean="0"/>
              <a:t>여기에 </a:t>
            </a:r>
            <a:r>
              <a:rPr lang="ko-KR" altLang="en-US" baseline="0" dirty="0" err="1" smtClean="0"/>
              <a:t>꺽쇠</a:t>
            </a:r>
            <a:r>
              <a:rPr lang="ko-KR" altLang="en-US" baseline="0" dirty="0" smtClean="0"/>
              <a:t> 세 개 나오는 게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너 코드 입력해라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라는 뜻이에요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전문용어로 </a:t>
            </a:r>
            <a:r>
              <a:rPr lang="ko-KR" altLang="en-US" baseline="0" dirty="0" err="1" smtClean="0"/>
              <a:t>프롬포트라고들</a:t>
            </a:r>
            <a:r>
              <a:rPr lang="ko-KR" altLang="en-US" baseline="0" dirty="0" smtClean="0"/>
              <a:t> 그러죠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 앞에 썼던 코드를 입력해 봅시다</a:t>
            </a:r>
            <a:r>
              <a:rPr lang="en-US" altLang="ko-KR" baseline="0" dirty="0" smtClean="0"/>
              <a:t>. [</a:t>
            </a:r>
            <a:r>
              <a:rPr lang="ko-KR" altLang="en-US" baseline="0" dirty="0" smtClean="0"/>
              <a:t>코드를 친다</a:t>
            </a:r>
            <a:r>
              <a:rPr lang="en-US" altLang="ko-KR" baseline="0" dirty="0" smtClean="0"/>
              <a:t>]</a:t>
            </a:r>
            <a:r>
              <a:rPr lang="ko-KR" altLang="en-US" baseline="0" dirty="0" smtClean="0"/>
              <a:t> 잘 나오죠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빨리 확인할 수 있다는 얘긴 바로 이겁니다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34D0E-83FD-47E4-A94D-95C091F0F43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28596" y="928670"/>
            <a:ext cx="8286808" cy="49292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70-EDB1-4709-998E-DD47DE16DC5C}" type="datetime1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EDB5-2A00-469F-9949-FB1789643392}" type="datetime1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79EC-3B28-4B59-8018-218E640D9A55}" type="datetime1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95EA-D1E3-4FA9-A556-678E85A8D6F9}" type="datetime1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9158-357C-46FE-9041-0E5E8A4B70DD}" type="datetime1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D058-E03D-4D98-BDA5-A639289DAC33}" type="datetime1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592B-8D9D-4B37-BB79-80821E893376}" type="datetime1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928670"/>
            <a:ext cx="8286808" cy="4929222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pPr lv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88EA-7041-4C2A-B14E-F368824F4495}" type="datetime1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28596" y="3143248"/>
            <a:ext cx="8286808" cy="584775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square" anchor="ctr">
            <a:spAutoFit/>
          </a:bodyPr>
          <a:lstStyle>
            <a:lvl1pPr marL="0" indent="0" algn="l">
              <a:buNone/>
              <a:defRPr sz="3200" b="0" baseline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코드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D798-4EBE-48B5-A2E6-A9677FFEB02B}" type="datetime1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fld id="{8A7069C6-4AAA-4693-8618-1265C9AC3B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28596" y="3143248"/>
            <a:ext cx="8286808" cy="584775"/>
          </a:xfr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64999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</p:spPr>
        <p:txBody>
          <a:bodyPr wrap="square" anchor="ctr">
            <a:spAutoFit/>
          </a:bodyPr>
          <a:lstStyle>
            <a:lvl1pPr marL="0" indent="0" algn="l">
              <a:buNone/>
              <a:defRPr sz="3200" b="0" baseline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콘솔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D798-4EBE-48B5-A2E6-A9677FFEB02B}" type="datetime1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fld id="{8A7069C6-4AAA-4693-8618-1265C9AC3B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92DE-75FC-4BEE-84E4-FCBE354E5F9F}" type="datetime1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972-F0B0-4F84-A3CE-A7C362A01DFA}" type="datetime1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DA0B-674E-47AA-BEF6-531EF38C04E0}" type="datetime1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EA98-FD24-452E-8456-67E4FAA3619B}" type="datetime1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53BD-0C05-4C33-AE4C-279C00BDC6D4}" type="datetime1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3840FC79-1DDD-4E42-B8B9-0C666B4AD331}" type="datetime1">
              <a:rPr lang="ko-KR" altLang="en-US" smtClean="0"/>
              <a:pPr/>
              <a:t>2010-03-12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00892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3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fld id="{8A7069C6-4AAA-4693-8618-1265C9AC3B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63" r:id="rId5"/>
    <p:sldLayoutId id="2147483758" r:id="rId6"/>
    <p:sldLayoutId id="2147483757" r:id="rId7"/>
    <p:sldLayoutId id="2147483759" r:id="rId8"/>
    <p:sldLayoutId id="2147483760" r:id="rId9"/>
    <p:sldLayoutId id="2147483761" r:id="rId10"/>
    <p:sldLayoutId id="2147483762" r:id="rId11"/>
    <p:sldLayoutId id="2147483764" r:id="rId12"/>
    <p:sldLayoutId id="2147483765" r:id="rId13"/>
    <p:sldLayoutId id="2147483766" r:id="rId14"/>
    <p:sldLayoutId id="2147483767" r:id="rId1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9600" dirty="0" smtClean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발로 하는</a:t>
            </a:r>
            <a:endParaRPr lang="en-US" altLang="ko-KR" sz="9600" dirty="0" smtClean="0">
              <a:solidFill>
                <a:schemeClr val="accent1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ko-KR" altLang="en-US" sz="9600" dirty="0" err="1" smtClean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파이썬</a:t>
            </a:r>
            <a:r>
              <a:rPr lang="ko-KR" altLang="en-US" sz="9600" dirty="0" smtClean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세미나</a:t>
            </a:r>
            <a:endParaRPr lang="en-US" altLang="ko-KR" sz="9600" dirty="0" smtClean="0">
              <a:solidFill>
                <a:schemeClr val="accent1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 "Hello, world!"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552318"/>
            <a:ext cx="8286808" cy="1766637"/>
          </a:xfrm>
        </p:spPr>
        <p:txBody>
          <a:bodyPr/>
          <a:lstStyle/>
          <a:p>
            <a:r>
              <a:rPr lang="en-US" altLang="ko-KR" i="1" dirty="0" smtClean="0"/>
              <a:t># coding=cp949</a:t>
            </a:r>
          </a:p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from</a:t>
            </a:r>
            <a:r>
              <a:rPr lang="en-US" altLang="ko-KR" dirty="0" smtClean="0"/>
              <a:t> data </a:t>
            </a:r>
            <a:r>
              <a:rPr lang="en-US" altLang="ko-KR" b="1" dirty="0" smtClean="0"/>
              <a:t>import</a:t>
            </a:r>
            <a:r>
              <a:rPr lang="en-US" altLang="ko-KR" dirty="0" smtClean="0"/>
              <a:t> birthdays</a:t>
            </a:r>
          </a:p>
          <a:p>
            <a:r>
              <a:rPr lang="en-US" altLang="ko-KR" b="1" dirty="0" smtClean="0"/>
              <a:t>print</a:t>
            </a:r>
            <a:r>
              <a:rPr lang="en-US" altLang="ko-KR" dirty="0" smtClean="0"/>
              <a:t> '%d</a:t>
            </a:r>
            <a:r>
              <a:rPr lang="ko-KR" altLang="en-US" dirty="0" smtClean="0"/>
              <a:t>명</a:t>
            </a:r>
            <a:r>
              <a:rPr lang="en-US" altLang="ko-KR" dirty="0" smtClean="0"/>
              <a:t>' %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(birthdays)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102</a:t>
            </a:fld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142976" y="2071678"/>
            <a:ext cx="6858048" cy="2685949"/>
            <a:chOff x="1142976" y="2071678"/>
            <a:chExt cx="6858048" cy="2685949"/>
          </a:xfrm>
        </p:grpSpPr>
        <p:cxnSp>
          <p:nvCxnSpPr>
            <p:cNvPr id="7" name="직선 화살표 연결선 6"/>
            <p:cNvCxnSpPr>
              <a:stCxn id="5" idx="2"/>
              <a:endCxn id="4" idx="0"/>
            </p:cNvCxnSpPr>
            <p:nvPr/>
          </p:nvCxnSpPr>
          <p:spPr>
            <a:xfrm rot="5400000">
              <a:off x="2093043" y="3414652"/>
              <a:ext cx="885949" cy="158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9" idx="2"/>
              <a:endCxn id="8" idx="0"/>
            </p:cNvCxnSpPr>
            <p:nvPr/>
          </p:nvCxnSpPr>
          <p:spPr>
            <a:xfrm rot="5400000">
              <a:off x="6165009" y="3414652"/>
              <a:ext cx="885949" cy="158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57554" y="3143248"/>
              <a:ext cx="2441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고딕코딩" pitchFamily="49" charset="-127"/>
                  <a:ea typeface="나눔고딕코딩" pitchFamily="49" charset="-127"/>
                </a:rPr>
                <a:t>import</a:t>
              </a:r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 data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cxnSp>
          <p:nvCxnSpPr>
            <p:cNvPr id="14" name="직선 연결선 13"/>
            <p:cNvCxnSpPr>
              <a:endCxn id="12" idx="1"/>
            </p:cNvCxnSpPr>
            <p:nvPr/>
          </p:nvCxnSpPr>
          <p:spPr>
            <a:xfrm>
              <a:off x="2571736" y="3429000"/>
              <a:ext cx="785818" cy="663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2" idx="3"/>
            </p:cNvCxnSpPr>
            <p:nvPr/>
          </p:nvCxnSpPr>
          <p:spPr>
            <a:xfrm flipV="1">
              <a:off x="5799248" y="3429000"/>
              <a:ext cx="773016" cy="6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1142976" y="3857627"/>
              <a:ext cx="2786082" cy="90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data.py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42976" y="2071678"/>
              <a:ext cx="2786082" cy="90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birthday.py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14942" y="3857627"/>
              <a:ext cx="2786082" cy="900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data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14942" y="2071678"/>
              <a:ext cx="2786082" cy="900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__main__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103</a:t>
            </a:fld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142976" y="1214422"/>
            <a:ext cx="6858048" cy="4429156"/>
            <a:chOff x="1142976" y="1214422"/>
            <a:chExt cx="6858048" cy="4429156"/>
          </a:xfrm>
        </p:grpSpPr>
        <p:cxnSp>
          <p:nvCxnSpPr>
            <p:cNvPr id="7" name="직선 화살표 연결선 6"/>
            <p:cNvCxnSpPr>
              <a:stCxn id="5" idx="2"/>
              <a:endCxn id="4" idx="0"/>
            </p:cNvCxnSpPr>
            <p:nvPr/>
          </p:nvCxnSpPr>
          <p:spPr>
            <a:xfrm rot="5400000">
              <a:off x="2093042" y="2557397"/>
              <a:ext cx="885950" cy="158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9" idx="2"/>
              <a:endCxn id="8" idx="0"/>
            </p:cNvCxnSpPr>
            <p:nvPr/>
          </p:nvCxnSpPr>
          <p:spPr>
            <a:xfrm rot="5400000">
              <a:off x="6165008" y="2557397"/>
              <a:ext cx="885950" cy="158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947186" y="2214554"/>
              <a:ext cx="32624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고딕코딩" pitchFamily="49" charset="-127"/>
                  <a:ea typeface="나눔고딕코딩" pitchFamily="49" charset="-127"/>
                </a:rPr>
                <a:t>import</a:t>
              </a:r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 birthday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cxnSp>
          <p:nvCxnSpPr>
            <p:cNvPr id="14" name="직선 연결선 13"/>
            <p:cNvCxnSpPr>
              <a:endCxn id="12" idx="1"/>
            </p:cNvCxnSpPr>
            <p:nvPr/>
          </p:nvCxnSpPr>
          <p:spPr>
            <a:xfrm>
              <a:off x="2571736" y="2500306"/>
              <a:ext cx="375450" cy="663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2" idx="3"/>
            </p:cNvCxnSpPr>
            <p:nvPr/>
          </p:nvCxnSpPr>
          <p:spPr>
            <a:xfrm flipV="1">
              <a:off x="6209619" y="2500306"/>
              <a:ext cx="362645" cy="6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4" idx="2"/>
              <a:endCxn id="20" idx="0"/>
            </p:cNvCxnSpPr>
            <p:nvPr/>
          </p:nvCxnSpPr>
          <p:spPr>
            <a:xfrm rot="5400000">
              <a:off x="2114414" y="4321975"/>
              <a:ext cx="843206" cy="158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2"/>
              <a:endCxn id="21" idx="0"/>
            </p:cNvCxnSpPr>
            <p:nvPr/>
          </p:nvCxnSpPr>
          <p:spPr>
            <a:xfrm rot="5400000">
              <a:off x="6186380" y="4321975"/>
              <a:ext cx="843206" cy="158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357554" y="4029199"/>
              <a:ext cx="2441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고딕코딩" pitchFamily="49" charset="-127"/>
                  <a:ea typeface="나눔고딕코딩" pitchFamily="49" charset="-127"/>
                </a:rPr>
                <a:t>import</a:t>
              </a:r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 data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cxnSp>
          <p:nvCxnSpPr>
            <p:cNvPr id="18" name="직선 연결선 17"/>
            <p:cNvCxnSpPr>
              <a:endCxn id="17" idx="1"/>
            </p:cNvCxnSpPr>
            <p:nvPr/>
          </p:nvCxnSpPr>
          <p:spPr>
            <a:xfrm>
              <a:off x="2571736" y="4314951"/>
              <a:ext cx="785818" cy="663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7" idx="3"/>
            </p:cNvCxnSpPr>
            <p:nvPr/>
          </p:nvCxnSpPr>
          <p:spPr>
            <a:xfrm flipV="1">
              <a:off x="5799248" y="4314951"/>
              <a:ext cx="773016" cy="6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1142976" y="3000372"/>
              <a:ext cx="2786082" cy="90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birthday.py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42976" y="1214422"/>
              <a:ext cx="2786082" cy="90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persons.py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14942" y="3000372"/>
              <a:ext cx="2786082" cy="900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birthday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14942" y="1214422"/>
              <a:ext cx="2786082" cy="900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__main__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2976" y="4743578"/>
              <a:ext cx="2786082" cy="90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data.py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14942" y="4743578"/>
              <a:ext cx="2786082" cy="900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data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458"/>
            <a:ext cx="8286808" cy="4130361"/>
          </a:xfrm>
        </p:spPr>
        <p:txBody>
          <a:bodyPr/>
          <a:lstStyle/>
          <a:p>
            <a:r>
              <a:rPr lang="en-US" altLang="ko-KR" i="1" dirty="0" smtClean="0"/>
              <a:t># coding=cp949</a:t>
            </a:r>
          </a:p>
          <a:p>
            <a:r>
              <a:rPr lang="en-US" altLang="ko-KR" b="1" dirty="0" smtClean="0"/>
              <a:t>from</a:t>
            </a:r>
            <a:r>
              <a:rPr lang="en-US" altLang="ko-KR" dirty="0" smtClean="0"/>
              <a:t> data </a:t>
            </a:r>
            <a:r>
              <a:rPr lang="en-US" altLang="ko-KR" b="1" dirty="0" smtClean="0"/>
              <a:t>import</a:t>
            </a:r>
            <a:r>
              <a:rPr lang="en-US" altLang="ko-KR" dirty="0" smtClean="0"/>
              <a:t> birthdays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def</a:t>
            </a:r>
            <a:r>
              <a:rPr lang="en-US" altLang="ko-KR" dirty="0" smtClean="0"/>
              <a:t> main():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'%d</a:t>
            </a:r>
            <a:r>
              <a:rPr lang="ko-KR" altLang="en-US" dirty="0" smtClean="0"/>
              <a:t>명</a:t>
            </a:r>
            <a:r>
              <a:rPr lang="en-US" altLang="ko-KR" dirty="0" smtClean="0"/>
              <a:t>' %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(birthdays)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if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__name__</a:t>
            </a:r>
            <a:r>
              <a:rPr lang="en-US" altLang="ko-KR" dirty="0" smtClean="0"/>
              <a:t> == '__main__': main()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105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142976" y="2071678"/>
            <a:ext cx="6858048" cy="2828826"/>
            <a:chOff x="1142976" y="2071678"/>
            <a:chExt cx="6858048" cy="2828826"/>
          </a:xfrm>
        </p:grpSpPr>
        <p:cxnSp>
          <p:nvCxnSpPr>
            <p:cNvPr id="7" name="직선 화살표 연결선 6"/>
            <p:cNvCxnSpPr>
              <a:stCxn id="5" idx="2"/>
              <a:endCxn id="4" idx="0"/>
            </p:cNvCxnSpPr>
            <p:nvPr/>
          </p:nvCxnSpPr>
          <p:spPr>
            <a:xfrm rot="5400000">
              <a:off x="2093043" y="3414652"/>
              <a:ext cx="885949" cy="158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9" idx="2"/>
              <a:endCxn id="8" idx="0"/>
            </p:cNvCxnSpPr>
            <p:nvPr/>
          </p:nvCxnSpPr>
          <p:spPr>
            <a:xfrm rot="5400000">
              <a:off x="6165009" y="3414652"/>
              <a:ext cx="885949" cy="158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57554" y="3143248"/>
              <a:ext cx="2441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고딕코딩" pitchFamily="49" charset="-127"/>
                  <a:ea typeface="나눔고딕코딩" pitchFamily="49" charset="-127"/>
                </a:rPr>
                <a:t>import</a:t>
              </a:r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 data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cxnSp>
          <p:nvCxnSpPr>
            <p:cNvPr id="14" name="직선 연결선 13"/>
            <p:cNvCxnSpPr>
              <a:endCxn id="12" idx="1"/>
            </p:cNvCxnSpPr>
            <p:nvPr/>
          </p:nvCxnSpPr>
          <p:spPr>
            <a:xfrm>
              <a:off x="2571736" y="3429000"/>
              <a:ext cx="785818" cy="663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2" idx="3"/>
            </p:cNvCxnSpPr>
            <p:nvPr/>
          </p:nvCxnSpPr>
          <p:spPr>
            <a:xfrm flipV="1">
              <a:off x="5799248" y="3429000"/>
              <a:ext cx="773016" cy="6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1142976" y="3857627"/>
              <a:ext cx="2786082" cy="90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data.py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42976" y="2071678"/>
              <a:ext cx="2786082" cy="90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birthday.py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14942" y="3857627"/>
              <a:ext cx="2786082" cy="900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data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14942" y="2071678"/>
              <a:ext cx="2786082" cy="900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__main__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95376" y="4000504"/>
              <a:ext cx="2786082" cy="90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dirty="0" smtClean="0">
                  <a:latin typeface="나눔고딕코딩" pitchFamily="49" charset="-127"/>
                  <a:ea typeface="나눔고딕코딩" pitchFamily="49" charset="-127"/>
                </a:rPr>
                <a:t>data.pyc</a:t>
              </a:r>
              <a:endParaRPr lang="ko-KR" altLang="en-US" sz="3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484066"/>
            <a:ext cx="8286808" cy="5903154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main():</a:t>
            </a:r>
          </a:p>
          <a:p>
            <a:r>
              <a:rPr lang="en-US" altLang="ko-KR" dirty="0" smtClean="0"/>
              <a:t>    choice = </a:t>
            </a:r>
            <a:r>
              <a:rPr lang="en-US" altLang="ko-KR" dirty="0" err="1" smtClean="0"/>
              <a:t>showmenu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choice == 1: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printnames</a:t>
            </a:r>
            <a:r>
              <a:rPr lang="en-US" altLang="ko-KR" dirty="0" smtClean="0"/>
              <a:t>(birthdays)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err="1" smtClean="0"/>
              <a:t>elif</a:t>
            </a:r>
            <a:r>
              <a:rPr lang="en-US" altLang="ko-KR" dirty="0" smtClean="0"/>
              <a:t> choice == 2: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printbirthdays</a:t>
            </a:r>
            <a:r>
              <a:rPr lang="en-US" altLang="ko-KR" dirty="0" smtClean="0"/>
              <a:t>(birthdays)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err="1" smtClean="0"/>
              <a:t>elif</a:t>
            </a:r>
            <a:r>
              <a:rPr lang="en-US" altLang="ko-KR" dirty="0" smtClean="0"/>
              <a:t> choice == 3: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printbyname</a:t>
            </a:r>
            <a:r>
              <a:rPr lang="en-US" altLang="ko-KR" dirty="0" smtClean="0"/>
              <a:t>(birthdays)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err="1" smtClean="0"/>
              <a:t>elif</a:t>
            </a:r>
            <a:r>
              <a:rPr lang="en-US" altLang="ko-KR" dirty="0" smtClean="0"/>
              <a:t> choice == 4: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printbyyear</a:t>
            </a:r>
            <a:r>
              <a:rPr lang="en-US" altLang="ko-KR" dirty="0" smtClean="0"/>
              <a:t>(birthdays)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484060"/>
            <a:ext cx="8286808" cy="5903154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printnames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pass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# </a:t>
            </a:r>
            <a:r>
              <a:rPr lang="ko-KR" altLang="en-US" i="1" dirty="0" smtClean="0"/>
              <a:t>이름만 출력할 것</a:t>
            </a:r>
            <a:endParaRPr lang="en-US" altLang="ko-KR" i="1" dirty="0" smtClean="0"/>
          </a:p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printbirthdays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pass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# </a:t>
            </a:r>
            <a:r>
              <a:rPr lang="ko-KR" altLang="en-US" i="1" dirty="0" smtClean="0"/>
              <a:t>이름과 생년월일을 출력할 것</a:t>
            </a:r>
            <a:endParaRPr lang="en-US" altLang="ko-KR" i="1" dirty="0" smtClean="0"/>
          </a:p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printbyname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pass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# </a:t>
            </a:r>
            <a:r>
              <a:rPr lang="ko-KR" altLang="en-US" i="1" dirty="0" smtClean="0"/>
              <a:t>이름을 </a:t>
            </a:r>
            <a:r>
              <a:rPr lang="ko-KR" altLang="en-US" i="1" dirty="0" err="1" smtClean="0"/>
              <a:t>입력받아서</a:t>
            </a:r>
            <a:endParaRPr lang="en-US" altLang="ko-KR" i="1" dirty="0" smtClean="0"/>
          </a:p>
          <a:p>
            <a:r>
              <a:rPr lang="en-US" altLang="ko-KR" dirty="0" smtClean="0"/>
              <a:t>         </a:t>
            </a:r>
            <a:r>
              <a:rPr lang="en-US" altLang="ko-KR" i="1" dirty="0" smtClean="0"/>
              <a:t># </a:t>
            </a:r>
            <a:r>
              <a:rPr lang="ko-KR" altLang="en-US" i="1" dirty="0" smtClean="0"/>
              <a:t>해당하는 생년월일을 출력</a:t>
            </a:r>
            <a:endParaRPr lang="en-US" altLang="ko-KR" i="1" dirty="0" smtClean="0"/>
          </a:p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printbyyear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pass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# </a:t>
            </a:r>
            <a:r>
              <a:rPr lang="ko-KR" altLang="en-US" i="1" dirty="0" smtClean="0"/>
              <a:t>생년을 </a:t>
            </a:r>
            <a:r>
              <a:rPr lang="ko-KR" altLang="en-US" i="1" dirty="0" err="1" smtClean="0"/>
              <a:t>입력받아서</a:t>
            </a:r>
            <a:endParaRPr lang="en-US" altLang="ko-KR" i="1" dirty="0" smtClean="0"/>
          </a:p>
          <a:p>
            <a:r>
              <a:rPr lang="en-US" altLang="ko-KR" i="1" dirty="0" smtClean="0"/>
              <a:t>         # </a:t>
            </a:r>
            <a:r>
              <a:rPr lang="ko-KR" altLang="en-US" i="1" dirty="0" smtClean="0"/>
              <a:t>해당하는 목록을 출력</a:t>
            </a:r>
            <a:endParaRPr lang="en-US" altLang="ko-KR" i="1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484061"/>
            <a:ext cx="8286808" cy="5903154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printnames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'TODO: </a:t>
            </a:r>
            <a:r>
              <a:rPr lang="ko-KR" altLang="en-US" dirty="0" smtClean="0"/>
              <a:t>이름 목록을 출력</a:t>
            </a:r>
            <a:r>
              <a:rPr lang="en-US" altLang="ko-KR" dirty="0" smtClean="0"/>
              <a:t>'</a:t>
            </a:r>
          </a:p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printbirthdays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'TODO: </a:t>
            </a:r>
            <a:r>
              <a:rPr lang="ko-KR" altLang="en-US" dirty="0" smtClean="0"/>
              <a:t>이름과 생년월일 출력</a:t>
            </a:r>
            <a:r>
              <a:rPr lang="en-US" altLang="ko-KR" dirty="0" smtClean="0"/>
              <a:t>'</a:t>
            </a:r>
          </a:p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printbyname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'TODO: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이름을 </a:t>
            </a: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</a:rPr>
              <a:t>입력받아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'</a:t>
            </a:r>
          </a:p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           '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해당하는 생년월일을 출력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printbyyear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'TODO: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생년을 </a:t>
            </a: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</a:rPr>
              <a:t>입력받아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'</a:t>
            </a:r>
          </a:p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           '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해당하는 목록을 출력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458"/>
            <a:ext cx="8286808" cy="4130361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showmenu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'----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----'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'1. </a:t>
            </a:r>
            <a:r>
              <a:rPr lang="ko-KR" altLang="en-US" dirty="0" smtClean="0"/>
              <a:t>이름 보기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'2. </a:t>
            </a:r>
            <a:r>
              <a:rPr lang="ko-KR" altLang="en-US" dirty="0" smtClean="0"/>
              <a:t>이름과 생년월일 보기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'3. </a:t>
            </a:r>
            <a:r>
              <a:rPr lang="ko-KR" altLang="en-US" dirty="0" smtClean="0"/>
              <a:t>이름으로 찾기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'4. </a:t>
            </a:r>
            <a:r>
              <a:rPr lang="ko-KR" altLang="en-US" dirty="0" smtClean="0"/>
              <a:t>생년으로 찾기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input</a:t>
            </a:r>
            <a:r>
              <a:rPr lang="en-US" altLang="ko-KR" dirty="0" smtClean="0"/>
              <a:t>('&gt;&gt;&gt; ')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http://python.org/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458"/>
            <a:ext cx="8286808" cy="4130361"/>
          </a:xfrm>
        </p:spPr>
        <p:txBody>
          <a:bodyPr/>
          <a:lstStyle/>
          <a:p>
            <a:r>
              <a:rPr lang="en-US" altLang="ko-KR" dirty="0" smtClean="0"/>
              <a:t>----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----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이름 보기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이름과 생년월일 보기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이름으로 찾기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생년으로 찾기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b="1" dirty="0" smtClean="0"/>
              <a:t>2</a:t>
            </a:r>
          </a:p>
          <a:p>
            <a:r>
              <a:rPr lang="en-US" altLang="ko-KR" dirty="0" smtClean="0"/>
              <a:t>TODO: </a:t>
            </a:r>
            <a:r>
              <a:rPr lang="ko-KR" altLang="en-US" dirty="0" smtClean="0"/>
              <a:t>이름과 생년월일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665923"/>
            <a:ext cx="8286808" cy="3539430"/>
          </a:xfrm>
        </p:spPr>
        <p:txBody>
          <a:bodyPr/>
          <a:lstStyle/>
          <a:p>
            <a:r>
              <a:rPr lang="en-US" altLang="ko-KR" dirty="0" smtClean="0"/>
              <a:t>----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----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이름 보기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이름과 생년월일 보기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이름으로 찾기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생년으로 찾기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b="1" dirty="0" smtClean="0"/>
              <a:t>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458"/>
            <a:ext cx="8286808" cy="4130361"/>
          </a:xfrm>
        </p:spPr>
        <p:txBody>
          <a:bodyPr/>
          <a:lstStyle/>
          <a:p>
            <a:r>
              <a:rPr lang="en-US" altLang="ko-KR" dirty="0" smtClean="0"/>
              <a:t>----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----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이름 보기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이름과 생년월일 보기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이름으로 찾기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생년으로 찾기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b="1" dirty="0" smtClean="0"/>
              <a:t>3*4-11</a:t>
            </a:r>
          </a:p>
          <a:p>
            <a:r>
              <a:rPr lang="en-US" altLang="ko-KR" dirty="0" smtClean="0"/>
              <a:t>TODO: </a:t>
            </a:r>
            <a:r>
              <a:rPr lang="ko-KR" altLang="en-US" dirty="0" smtClean="0"/>
              <a:t>이름 목록을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484062"/>
            <a:ext cx="8286808" cy="5903154"/>
          </a:xfrm>
        </p:spPr>
        <p:txBody>
          <a:bodyPr/>
          <a:lstStyle/>
          <a:p>
            <a:r>
              <a:rPr lang="en-US" altLang="ko-KR" dirty="0" smtClean="0"/>
              <a:t>----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----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이름 보기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이름과 생년월일 보기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이름으로 찾기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생년으로 찾기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b="1" dirty="0" smtClean="0"/>
              <a:t>end</a:t>
            </a:r>
          </a:p>
          <a:p>
            <a:r>
              <a:rPr lang="en-US" altLang="ko-KR" dirty="0" err="1" smtClean="0"/>
              <a:t>Traceback</a:t>
            </a:r>
            <a:r>
              <a:rPr lang="en-US" altLang="ko-KR" dirty="0" smtClean="0"/>
              <a:t> (most recent call last):</a:t>
            </a:r>
          </a:p>
          <a:p>
            <a:r>
              <a:rPr lang="en-US" altLang="ko-KR" dirty="0" smtClean="0"/>
              <a:t>  (</a:t>
            </a:r>
            <a:r>
              <a:rPr lang="ko-KR" altLang="en-US" dirty="0" smtClean="0"/>
              <a:t>생략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File "&lt;string&gt;", line 1, in &lt;module&gt;</a:t>
            </a:r>
          </a:p>
          <a:p>
            <a:r>
              <a:rPr lang="en-US" altLang="ko-KR" dirty="0" err="1" smtClean="0"/>
              <a:t>NameError</a:t>
            </a:r>
            <a:r>
              <a:rPr lang="en-US" altLang="ko-KR" dirty="0" smtClean="0"/>
              <a:t>: name 'end' is not defined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330174"/>
            <a:ext cx="8286808" cy="6210931"/>
          </a:xfrm>
        </p:spPr>
        <p:txBody>
          <a:bodyPr/>
          <a:lstStyle/>
          <a:p>
            <a:r>
              <a:rPr lang="en-US" altLang="ko-KR" sz="2800" dirty="0" smtClean="0"/>
              <a:t>---- </a:t>
            </a:r>
            <a:r>
              <a:rPr lang="ko-KR" altLang="en-US" sz="2800" dirty="0" smtClean="0"/>
              <a:t>메뉴 </a:t>
            </a:r>
            <a:r>
              <a:rPr lang="en-US" altLang="ko-KR" sz="2800" dirty="0" smtClean="0"/>
              <a:t>----</a:t>
            </a:r>
          </a:p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이름 보기</a:t>
            </a:r>
            <a:endParaRPr lang="en-US" altLang="ko-KR" sz="2800" dirty="0" smtClean="0"/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이름과 생년월일 보기</a:t>
            </a:r>
            <a:endParaRPr lang="en-US" altLang="ko-KR" sz="2800" dirty="0" smtClean="0"/>
          </a:p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이름으로 찾기</a:t>
            </a:r>
            <a:endParaRPr lang="en-US" altLang="ko-KR" sz="2800" dirty="0" smtClean="0"/>
          </a:p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생년으로 찾기</a:t>
            </a:r>
            <a:endParaRPr lang="en-US" altLang="ko-KR" sz="2800" dirty="0" smtClean="0"/>
          </a:p>
          <a:p>
            <a:r>
              <a:rPr lang="en-US" altLang="ko-KR" sz="2800" dirty="0" smtClean="0"/>
              <a:t>&gt;&gt;&gt; </a:t>
            </a:r>
            <a:r>
              <a:rPr lang="en-US" altLang="ko-KR" sz="2800" b="1" dirty="0" smtClean="0"/>
              <a:t>[</a:t>
            </a:r>
            <a:r>
              <a:rPr lang="ko-KR" altLang="en-US" sz="2800" b="1" dirty="0" err="1" smtClean="0"/>
              <a:t>엔터</a:t>
            </a:r>
            <a:r>
              <a:rPr lang="en-US" altLang="ko-KR" sz="2800" b="1" dirty="0" smtClean="0"/>
              <a:t>]</a:t>
            </a:r>
          </a:p>
          <a:p>
            <a:r>
              <a:rPr lang="en-US" altLang="ko-KR" sz="2800" dirty="0" err="1" smtClean="0"/>
              <a:t>Traceback</a:t>
            </a:r>
            <a:r>
              <a:rPr lang="en-US" altLang="ko-KR" sz="2800" dirty="0" smtClean="0"/>
              <a:t> (most recent call last):</a:t>
            </a:r>
          </a:p>
          <a:p>
            <a:r>
              <a:rPr lang="en-US" altLang="ko-KR" sz="2800" dirty="0" smtClean="0"/>
              <a:t>  (</a:t>
            </a:r>
            <a:r>
              <a:rPr lang="ko-KR" altLang="en-US" sz="2800" dirty="0" smtClean="0"/>
              <a:t>생략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  File "&lt;string&gt;", line 0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    ^</a:t>
            </a:r>
          </a:p>
          <a:p>
            <a:r>
              <a:rPr lang="en-US" altLang="ko-KR" sz="2800" spc="-100" dirty="0" err="1" smtClean="0"/>
              <a:t>SyntaxError</a:t>
            </a:r>
            <a:r>
              <a:rPr lang="en-US" altLang="ko-KR" sz="2800" spc="-100" dirty="0" smtClean="0"/>
              <a:t>: unexpected EOF while parsing</a:t>
            </a:r>
            <a:endParaRPr lang="ko-KR" altLang="en-US" sz="2800" spc="-1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input</a:t>
            </a:r>
            <a:r>
              <a:rPr lang="ko-KR" altLang="en-US" dirty="0" smtClean="0"/>
              <a:t>으로는</a:t>
            </a:r>
            <a:endParaRPr lang="en-US" altLang="ko-KR" dirty="0" smtClean="0"/>
          </a:p>
          <a:p>
            <a:r>
              <a:rPr lang="ko-KR" altLang="en-US" dirty="0" smtClean="0"/>
              <a:t>안 된다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764411"/>
            <a:ext cx="8286808" cy="3342453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dir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['__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builtins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__', '__doc__', '__name__',</a:t>
            </a:r>
            <a:b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'__package__']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dir(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builtins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ArithmeticError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', '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AssertionError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',</a:t>
            </a:r>
            <a:b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(…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…), '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xrange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', 'zip']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552320"/>
            <a:ext cx="8286808" cy="1766637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[x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x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dir(__</a:t>
            </a:r>
            <a:r>
              <a:rPr lang="en-US" altLang="ko-KR" dirty="0" err="1" smtClean="0"/>
              <a:t>builtins</a:t>
            </a:r>
            <a:r>
              <a:rPr lang="en-US" altLang="ko-KR" dirty="0" smtClean="0"/>
              <a:t>__)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'input'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altLang="ko-KR" dirty="0" smtClean="0"/>
              <a:t> x]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['input', '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raw_input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188867"/>
            <a:ext cx="8286808" cy="4493538"/>
          </a:xfrm>
        </p:spPr>
        <p:txBody>
          <a:bodyPr/>
          <a:lstStyle/>
          <a:p>
            <a:r>
              <a:rPr lang="en-US" altLang="ko-KR" sz="22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sz="2200" spc="-100" dirty="0" smtClean="0"/>
              <a:t> </a:t>
            </a:r>
            <a:r>
              <a:rPr lang="en-US" altLang="ko-KR" sz="2200" spc="-100" dirty="0" smtClean="0">
                <a:solidFill>
                  <a:schemeClr val="accent6">
                    <a:lumMod val="50000"/>
                  </a:schemeClr>
                </a:solidFill>
              </a:rPr>
              <a:t>help</a:t>
            </a:r>
            <a:r>
              <a:rPr lang="en-US" altLang="ko-KR" sz="2200" spc="-100" dirty="0" smtClean="0"/>
              <a:t>(</a:t>
            </a:r>
            <a:r>
              <a:rPr lang="en-US" altLang="ko-KR" sz="2200" spc="-100" dirty="0" err="1" smtClean="0">
                <a:solidFill>
                  <a:schemeClr val="accent6">
                    <a:lumMod val="50000"/>
                  </a:schemeClr>
                </a:solidFill>
              </a:rPr>
              <a:t>raw_input</a:t>
            </a:r>
            <a:r>
              <a:rPr lang="en-US" altLang="ko-KR" sz="2200" spc="-100" dirty="0" smtClean="0"/>
              <a:t>)</a:t>
            </a:r>
          </a:p>
          <a:p>
            <a:r>
              <a:rPr lang="en-US" altLang="ko-KR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 on built-in function </a:t>
            </a:r>
            <a:r>
              <a:rPr lang="en-US" altLang="ko-KR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raw_input</a:t>
            </a:r>
            <a:r>
              <a:rPr lang="en-US" altLang="ko-KR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module __</a:t>
            </a:r>
            <a:r>
              <a:rPr lang="en-US" altLang="ko-KR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builtin</a:t>
            </a:r>
            <a:r>
              <a:rPr lang="en-US" altLang="ko-KR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__:</a:t>
            </a:r>
          </a:p>
          <a:p>
            <a:endParaRPr lang="en-US" altLang="ko-KR" sz="2200" spc="-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raw_input</a:t>
            </a:r>
            <a:r>
              <a:rPr lang="en-US" altLang="ko-KR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(...)</a:t>
            </a:r>
          </a:p>
          <a:p>
            <a:r>
              <a:rPr lang="en-US" altLang="ko-KR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raw_input</a:t>
            </a:r>
            <a:r>
              <a:rPr lang="en-US" altLang="ko-KR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([prompt]) -&gt; string</a:t>
            </a:r>
          </a:p>
          <a:p>
            <a:endParaRPr lang="en-US" altLang="ko-KR" sz="2200" spc="-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Read a string from standard input.  The trailing newline is</a:t>
            </a:r>
          </a:p>
          <a:p>
            <a:r>
              <a:rPr lang="en-US" altLang="ko-KR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stripped.  If the user hits EOF (Unix: </a:t>
            </a:r>
            <a:r>
              <a:rPr lang="en-US" altLang="ko-KR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Ctl</a:t>
            </a:r>
            <a:r>
              <a:rPr lang="en-US" altLang="ko-KR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-D, Windows:</a:t>
            </a:r>
          </a:p>
          <a:p>
            <a:r>
              <a:rPr lang="en-US" altLang="ko-KR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Ctl-Z+Return</a:t>
            </a:r>
            <a:r>
              <a:rPr lang="en-US" altLang="ko-KR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raise </a:t>
            </a:r>
            <a:r>
              <a:rPr lang="en-US" altLang="ko-KR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EOFError</a:t>
            </a:r>
            <a:r>
              <a:rPr lang="en-US" altLang="ko-KR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 On Unix, GNU </a:t>
            </a:r>
            <a:r>
              <a:rPr lang="en-US" altLang="ko-KR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readline</a:t>
            </a:r>
            <a:r>
              <a:rPr lang="en-US" altLang="ko-KR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</a:t>
            </a:r>
          </a:p>
          <a:p>
            <a:r>
              <a:rPr lang="en-US" altLang="ko-KR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used if enabled.  The prompt string, if given, is printed</a:t>
            </a:r>
          </a:p>
          <a:p>
            <a:r>
              <a:rPr lang="en-US" altLang="ko-KR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without a trailing newline before reading.</a:t>
            </a:r>
            <a:endParaRPr lang="ko-KR" altLang="en-US" sz="2200" spc="-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모르는 게 있으면</a:t>
            </a:r>
            <a:endParaRPr lang="en-US" altLang="ko-KR" dirty="0" smtClean="0"/>
          </a:p>
          <a:p>
            <a:r>
              <a:rPr lang="ko-KR" altLang="en-US" dirty="0" smtClean="0"/>
              <a:t>우선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help</a:t>
            </a:r>
            <a:r>
              <a:rPr lang="ko-KR" altLang="en-US" dirty="0" smtClean="0"/>
              <a:t>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14421"/>
            <a:ext cx="8299445" cy="446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857224" y="5000636"/>
            <a:ext cx="1428760" cy="428628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484062"/>
            <a:ext cx="8286808" cy="5903154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inputnum</a:t>
            </a:r>
            <a:r>
              <a:rPr lang="en-US" altLang="ko-KR" dirty="0" smtClean="0"/>
              <a:t>(prompt):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input(prompt)</a:t>
            </a:r>
            <a:endParaRPr lang="ko-KR" altLang="en-US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showmenu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'----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----'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'1. </a:t>
            </a:r>
            <a:r>
              <a:rPr lang="ko-KR" altLang="en-US" dirty="0" smtClean="0"/>
              <a:t>이름 보기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'2. </a:t>
            </a:r>
            <a:r>
              <a:rPr lang="ko-KR" altLang="en-US" dirty="0" smtClean="0"/>
              <a:t>이름과 생년월일 보기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'3. </a:t>
            </a:r>
            <a:r>
              <a:rPr lang="ko-KR" altLang="en-US" dirty="0" smtClean="0"/>
              <a:t>이름으로 찾기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'4. </a:t>
            </a:r>
            <a:r>
              <a:rPr lang="ko-KR" altLang="en-US" dirty="0" smtClean="0"/>
              <a:t>생년으로 찾기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inputnum</a:t>
            </a:r>
            <a:r>
              <a:rPr lang="en-US" altLang="ko-KR" dirty="0" smtClean="0"/>
              <a:t>('&gt;&gt;&gt; ')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847783"/>
            <a:ext cx="8286808" cy="1175706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inputnum</a:t>
            </a:r>
            <a:r>
              <a:rPr lang="en-US" altLang="ko-KR" dirty="0" smtClean="0"/>
              <a:t>(prompt):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raw_input</a:t>
            </a:r>
            <a:r>
              <a:rPr lang="en-US" altLang="ko-KR" dirty="0" smtClean="0"/>
              <a:t>(prompt))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458"/>
            <a:ext cx="8286808" cy="4130361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inputnum</a:t>
            </a:r>
            <a:r>
              <a:rPr lang="en-US" altLang="ko-KR" dirty="0" smtClean="0"/>
              <a:t>(prompt):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while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 True:</a:t>
            </a:r>
            <a:r>
              <a:rPr lang="en-US" altLang="ko-KR" dirty="0" smtClean="0"/>
              <a:t> </a:t>
            </a:r>
            <a:r>
              <a:rPr lang="en-US" altLang="ko-KR" i="1" spc="-100" dirty="0" smtClean="0"/>
              <a:t># </a:t>
            </a:r>
            <a:r>
              <a:rPr lang="ko-KR" altLang="en-US" i="1" spc="-100" dirty="0" smtClean="0"/>
              <a:t>무한반복 </a:t>
            </a:r>
            <a:r>
              <a:rPr lang="en-US" altLang="ko-KR" i="1" spc="-100" dirty="0" smtClean="0"/>
              <a:t>(</a:t>
            </a:r>
            <a:r>
              <a:rPr lang="ko-KR" altLang="en-US" i="1" spc="-100" dirty="0" smtClean="0"/>
              <a:t>사용에 주의</a:t>
            </a:r>
            <a:r>
              <a:rPr lang="en-US" altLang="ko-KR" i="1" spc="-100" dirty="0" smtClean="0"/>
              <a:t>!)</a:t>
            </a:r>
          </a:p>
          <a:p>
            <a:r>
              <a:rPr lang="en-US" altLang="ko-KR" dirty="0" smtClean="0"/>
              <a:t>        line = </a:t>
            </a:r>
            <a:r>
              <a:rPr lang="en-US" altLang="ko-KR" dirty="0" err="1" smtClean="0"/>
              <a:t>raw_input</a:t>
            </a:r>
            <a:r>
              <a:rPr lang="en-US" altLang="ko-KR" dirty="0" smtClean="0"/>
              <a:t>(prompt)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try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(line)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except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</a:t>
            </a:r>
            <a:r>
              <a:rPr lang="ko-KR" altLang="en-US" dirty="0" smtClean="0"/>
              <a:t>숫자를 입력하시죠</a:t>
            </a:r>
            <a:r>
              <a:rPr lang="en-US" altLang="ko-KR" dirty="0" smtClean="0"/>
              <a:t>.'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예외 </a:t>
            </a:r>
            <a:r>
              <a:rPr lang="en-US" altLang="ko-KR" dirty="0" smtClean="0"/>
              <a:t>(exception)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일반적이지 않다</a:t>
            </a:r>
            <a:r>
              <a:rPr lang="en-US" altLang="ko-KR" dirty="0" smtClean="0"/>
              <a:t>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010630"/>
            <a:ext cx="8286808" cy="2850011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3/0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Traceback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(most recent call last):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File "&lt;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stdin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&gt;", line 1, in &lt;module&gt;</a:t>
            </a:r>
          </a:p>
          <a:p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ZeroDivisionError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integer division or</a:t>
            </a:r>
            <a:b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modulo by zero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256852"/>
            <a:ext cx="8286808" cy="235756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asdf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Traceback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(most recent call last):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File "&lt;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stdin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&gt;", line 1, in &lt;module&gt;</a:t>
            </a:r>
          </a:p>
          <a:p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NameError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name '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asdf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 is not defined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010631"/>
            <a:ext cx="8286808" cy="2850011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notanumber</a:t>
            </a:r>
            <a:r>
              <a:rPr lang="en-US" altLang="ko-KR" dirty="0" smtClean="0"/>
              <a:t>')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Traceback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(most recent call last):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File "&lt;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stdin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&gt;", line 1, in &lt;module&gt;</a:t>
            </a:r>
          </a:p>
          <a:p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ValueError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invalid literal for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b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with base 10: '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notanumber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588707"/>
            <a:ext cx="8286808" cy="5693866"/>
          </a:xfrm>
        </p:spPr>
        <p:txBody>
          <a:bodyPr/>
          <a:lstStyle/>
          <a:p>
            <a:r>
              <a:rPr lang="en-US" altLang="ko-KR" sz="2800" dirty="0" smtClean="0"/>
              <a:t>---- </a:t>
            </a:r>
            <a:r>
              <a:rPr lang="ko-KR" altLang="en-US" sz="2800" dirty="0" smtClean="0"/>
              <a:t>메뉴 </a:t>
            </a:r>
            <a:r>
              <a:rPr lang="en-US" altLang="ko-KR" sz="2800" dirty="0" smtClean="0"/>
              <a:t>----</a:t>
            </a:r>
          </a:p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이름 보기</a:t>
            </a:r>
            <a:endParaRPr lang="en-US" altLang="ko-KR" sz="2800" dirty="0" smtClean="0"/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이름과 생년월일 보기</a:t>
            </a:r>
            <a:endParaRPr lang="en-US" altLang="ko-KR" sz="2800" dirty="0" smtClean="0"/>
          </a:p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이름으로 찾기</a:t>
            </a:r>
            <a:endParaRPr lang="en-US" altLang="ko-KR" sz="2800" dirty="0" smtClean="0"/>
          </a:p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생년으로 찾기</a:t>
            </a:r>
            <a:endParaRPr lang="en-US" altLang="ko-KR" sz="2800" dirty="0" smtClean="0"/>
          </a:p>
          <a:p>
            <a:r>
              <a:rPr lang="en-US" altLang="ko-KR" sz="2800" dirty="0" smtClean="0"/>
              <a:t>&gt;&gt;&gt; </a:t>
            </a:r>
            <a:r>
              <a:rPr lang="en-US" altLang="ko-KR" sz="2800" b="1" dirty="0" smtClean="0"/>
              <a:t>exit</a:t>
            </a:r>
          </a:p>
          <a:p>
            <a:r>
              <a:rPr lang="ko-KR" altLang="en-US" sz="2800" dirty="0" smtClean="0"/>
              <a:t>숫자를 입력하시죠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&gt;&gt;&gt; </a:t>
            </a:r>
            <a:r>
              <a:rPr lang="en-US" altLang="ko-KR" sz="2800" b="1" dirty="0" smtClean="0"/>
              <a:t>quit</a:t>
            </a:r>
          </a:p>
          <a:p>
            <a:r>
              <a:rPr lang="ko-KR" altLang="en-US" sz="2800" dirty="0" smtClean="0"/>
              <a:t>숫자를 입력하시죠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&gt;&gt;&gt; </a:t>
            </a:r>
            <a:r>
              <a:rPr lang="ko-KR" altLang="en-US" sz="2800" b="1" dirty="0" smtClean="0"/>
              <a:t>나 좀 나가게 해 줘 ㅆㅂ</a:t>
            </a:r>
            <a:endParaRPr lang="en-US" altLang="ko-KR" sz="2800" b="1" dirty="0" smtClean="0"/>
          </a:p>
          <a:p>
            <a:r>
              <a:rPr lang="ko-KR" altLang="en-US" sz="2800" dirty="0" smtClean="0"/>
              <a:t>숫자를 입력하시죠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나가는 메뉴가 없다</a:t>
            </a:r>
            <a:endParaRPr lang="en-US" altLang="ko-KR" dirty="0" smtClean="0"/>
          </a:p>
          <a:p>
            <a:r>
              <a:rPr lang="en-US" altLang="ko-KR" dirty="0" smtClean="0"/>
              <a:t>Ctrl-C </a:t>
            </a:r>
            <a:r>
              <a:rPr lang="ko-KR" altLang="en-US" dirty="0" smtClean="0"/>
              <a:t>같은 강제 종료키도 </a:t>
            </a:r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try</a:t>
            </a:r>
            <a:r>
              <a:rPr lang="en-US" altLang="ko-KR" dirty="0" err="1" smtClean="0"/>
              <a:t>~</a:t>
            </a:r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except</a:t>
            </a:r>
            <a:r>
              <a:rPr lang="ko-KR" altLang="en-US" dirty="0" smtClean="0"/>
              <a:t>가 먹어버린다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074993"/>
            <a:ext cx="8286808" cy="4721292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showmenu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'----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----'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'1. </a:t>
            </a:r>
            <a:r>
              <a:rPr lang="ko-KR" altLang="en-US" dirty="0" smtClean="0"/>
              <a:t>이름 보기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'2. </a:t>
            </a:r>
            <a:r>
              <a:rPr lang="ko-KR" altLang="en-US" dirty="0" smtClean="0"/>
              <a:t>이름과 생년월일 보기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'3. </a:t>
            </a:r>
            <a:r>
              <a:rPr lang="ko-KR" altLang="en-US" dirty="0" smtClean="0"/>
              <a:t>이름으로 찾기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'4. </a:t>
            </a:r>
            <a:r>
              <a:rPr lang="ko-KR" altLang="en-US" dirty="0" smtClean="0"/>
              <a:t>생년으로 찾기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'0. </a:t>
            </a:r>
            <a:r>
              <a:rPr lang="ko-KR" altLang="en-US" dirty="0" smtClean="0"/>
              <a:t>끝내기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inputnum</a:t>
            </a:r>
            <a:r>
              <a:rPr lang="en-US" altLang="ko-KR" dirty="0" smtClean="0"/>
              <a:t>('&gt;&gt;&gt; ')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458"/>
            <a:ext cx="8286808" cy="4130361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inputnum</a:t>
            </a:r>
            <a:r>
              <a:rPr lang="en-US" altLang="ko-KR" dirty="0" smtClean="0"/>
              <a:t>(prompt):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while</a:t>
            </a:r>
            <a:r>
              <a:rPr lang="en-US" altLang="ko-KR" dirty="0" smtClean="0"/>
              <a:t> True:</a:t>
            </a:r>
          </a:p>
          <a:p>
            <a:r>
              <a:rPr lang="en-US" altLang="ko-KR" dirty="0" smtClean="0"/>
              <a:t>        line = </a:t>
            </a:r>
            <a:r>
              <a:rPr lang="en-US" altLang="ko-KR" dirty="0" err="1" smtClean="0"/>
              <a:t>raw_input</a:t>
            </a:r>
            <a:r>
              <a:rPr lang="en-US" altLang="ko-KR" dirty="0" smtClean="0"/>
              <a:t>(prompt)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/>
              <a:t>try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(line)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/>
              <a:t>except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ValueError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</a:t>
            </a:r>
            <a:r>
              <a:rPr lang="ko-KR" altLang="en-US" dirty="0" smtClean="0"/>
              <a:t>숫자를 입력하시죠</a:t>
            </a:r>
            <a:r>
              <a:rPr lang="en-US" altLang="ko-KR" dirty="0" smtClean="0"/>
              <a:t>.'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방어적 프로그래밍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131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779525"/>
            <a:ext cx="8286808" cy="5312223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names(birthdays):</a:t>
            </a:r>
          </a:p>
          <a:p>
            <a:r>
              <a:rPr lang="en-US" altLang="ko-KR" dirty="0" smtClean="0"/>
              <a:t>    result = []</a:t>
            </a:r>
          </a:p>
          <a:p>
            <a:r>
              <a:rPr lang="en-US" altLang="ko-KR" b="1" dirty="0" smtClean="0"/>
              <a:t>    for</a:t>
            </a:r>
            <a:r>
              <a:rPr lang="en-US" altLang="ko-KR" dirty="0" smtClean="0"/>
              <a:t> name, _, _, _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result.append</a:t>
            </a:r>
            <a:r>
              <a:rPr lang="en-US" altLang="ko-KR" dirty="0" smtClean="0"/>
              <a:t>(name)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result.sort</a:t>
            </a:r>
            <a:r>
              <a:rPr lang="en-US" altLang="ko-KR" dirty="0" smtClean="0"/>
              <a:t>()</a:t>
            </a:r>
          </a:p>
          <a:p>
            <a:r>
              <a:rPr lang="en-US" altLang="ko-KR" b="1" dirty="0" smtClean="0"/>
              <a:t>    return</a:t>
            </a:r>
            <a:r>
              <a:rPr lang="en-US" altLang="ko-KR" dirty="0" smtClean="0"/>
              <a:t> result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printnames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', '.join(names(birthdays))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256853"/>
            <a:ext cx="8286808" cy="2357568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printbirthdays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name, _, month, day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'%s - %d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일생</a:t>
            </a:r>
            <a:r>
              <a:rPr lang="en-US" altLang="ko-KR" dirty="0" smtClean="0"/>
              <a:t>' % \</a:t>
            </a:r>
          </a:p>
          <a:p>
            <a:r>
              <a:rPr lang="en-US" altLang="ko-KR" dirty="0" smtClean="0"/>
              <a:t>          (name, month, day)</a:t>
            </a:r>
            <a:endParaRPr lang="ko-KR" altLang="en-US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665924"/>
            <a:ext cx="8286808" cy="3539430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printbyname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name = </a:t>
            </a:r>
            <a:r>
              <a:rPr lang="en-US" altLang="ko-KR" dirty="0" err="1" smtClean="0"/>
              <a:t>raw_input</a:t>
            </a:r>
            <a:r>
              <a:rPr lang="en-US" altLang="ko-KR" dirty="0" smtClean="0"/>
              <a:t>('</a:t>
            </a:r>
            <a:r>
              <a:rPr lang="ko-KR" altLang="en-US" spc="-400" dirty="0" smtClean="0"/>
              <a:t>이름을 입력하세요</a:t>
            </a:r>
            <a:r>
              <a:rPr lang="en-US" altLang="ko-KR" spc="-400" dirty="0" smtClean="0"/>
              <a:t>: 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n, y, m, d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birthdays: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n == name: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</a:t>
            </a:r>
            <a:r>
              <a:rPr lang="en-US" altLang="ko-KR" spc="-100" dirty="0" smtClean="0"/>
              <a:t>'%s - %d</a:t>
            </a:r>
            <a:r>
              <a:rPr lang="ko-KR" altLang="en-US" spc="-100" dirty="0" smtClean="0"/>
              <a:t>월 </a:t>
            </a:r>
            <a:r>
              <a:rPr lang="en-US" altLang="ko-KR" spc="-100" dirty="0" smtClean="0"/>
              <a:t>%d</a:t>
            </a:r>
            <a:r>
              <a:rPr lang="ko-KR" altLang="en-US" spc="-100" dirty="0" smtClean="0"/>
              <a:t>일생</a:t>
            </a:r>
            <a:r>
              <a:rPr lang="en-US" altLang="ko-KR" dirty="0" smtClean="0"/>
              <a:t>' % \</a:t>
            </a:r>
          </a:p>
          <a:p>
            <a:r>
              <a:rPr lang="en-US" altLang="ko-KR" dirty="0" smtClean="0"/>
              <a:t>                  (n, m, d)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484064"/>
            <a:ext cx="8286808" cy="5903154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printbyname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name = </a:t>
            </a:r>
            <a:r>
              <a:rPr lang="en-US" altLang="ko-KR" dirty="0" err="1" smtClean="0"/>
              <a:t>raw_input</a:t>
            </a:r>
            <a:r>
              <a:rPr lang="en-US" altLang="ko-KR" dirty="0" smtClean="0"/>
              <a:t>('</a:t>
            </a:r>
            <a:r>
              <a:rPr lang="ko-KR" altLang="en-US" spc="-400" dirty="0" smtClean="0"/>
              <a:t>이름을 입력하세요</a:t>
            </a:r>
            <a:r>
              <a:rPr lang="en-US" altLang="ko-KR" spc="-400" dirty="0" smtClean="0"/>
              <a:t>: 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  count = 0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n, y, m, d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birthdays: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n == name: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</a:t>
            </a:r>
            <a:r>
              <a:rPr lang="en-US" altLang="ko-KR" spc="-100" dirty="0" smtClean="0"/>
              <a:t>%s - %d</a:t>
            </a:r>
            <a:r>
              <a:rPr lang="ko-KR" altLang="en-US" spc="-100" dirty="0" smtClean="0"/>
              <a:t>월 </a:t>
            </a:r>
            <a:r>
              <a:rPr lang="en-US" altLang="ko-KR" spc="-100" dirty="0" smtClean="0"/>
              <a:t>%d</a:t>
            </a:r>
            <a:r>
              <a:rPr lang="ko-KR" altLang="en-US" spc="-100" dirty="0" smtClean="0"/>
              <a:t>일생</a:t>
            </a:r>
            <a:r>
              <a:rPr lang="en-US" altLang="ko-KR" dirty="0" smtClean="0"/>
              <a:t>' % \</a:t>
            </a:r>
          </a:p>
          <a:p>
            <a:r>
              <a:rPr lang="en-US" altLang="ko-KR" dirty="0" smtClean="0"/>
              <a:t>                  (n, m, d)</a:t>
            </a:r>
          </a:p>
          <a:p>
            <a:r>
              <a:rPr lang="en-US" altLang="ko-KR" dirty="0" smtClean="0"/>
              <a:t>            count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+=</a:t>
            </a:r>
            <a:r>
              <a:rPr lang="en-US" altLang="ko-KR" dirty="0" smtClean="0"/>
              <a:t> 1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count == 0: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</a:t>
            </a:r>
            <a:r>
              <a:rPr lang="ko-KR" altLang="en-US" dirty="0" smtClean="0"/>
              <a:t>그런 사람이 없습니다</a:t>
            </a:r>
            <a:r>
              <a:rPr lang="en-US" altLang="ko-KR" dirty="0" smtClean="0"/>
              <a:t>.'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똑같은 기능에</a:t>
            </a:r>
            <a:endParaRPr lang="en-US" altLang="ko-KR" dirty="0" smtClean="0"/>
          </a:p>
          <a:p>
            <a:r>
              <a:rPr lang="ko-KR" altLang="en-US" dirty="0" smtClean="0"/>
              <a:t>똑같은 성능이면</a:t>
            </a:r>
            <a:endParaRPr lang="en-US" altLang="ko-KR" dirty="0" smtClean="0"/>
          </a:p>
          <a:p>
            <a:r>
              <a:rPr lang="ko-KR" altLang="en-US" dirty="0" smtClean="0"/>
              <a:t>간결한 게 낫다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88602"/>
            <a:ext cx="8286808" cy="6494085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filterbyname</a:t>
            </a:r>
            <a:r>
              <a:rPr lang="en-US" altLang="ko-KR" dirty="0" smtClean="0"/>
              <a:t>(birthdays, </a:t>
            </a:r>
            <a:r>
              <a:rPr lang="en-US" altLang="ko-KR" dirty="0" err="1" smtClean="0"/>
              <a:t>targetname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[(name, year, month, day)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name, year, month, day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name == </a:t>
            </a:r>
            <a:r>
              <a:rPr lang="en-US" altLang="ko-KR" dirty="0" err="1" smtClean="0"/>
              <a:t>targetname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printbyname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name = </a:t>
            </a:r>
            <a:r>
              <a:rPr lang="en-US" altLang="ko-KR" dirty="0" err="1" smtClean="0"/>
              <a:t>raw_input</a:t>
            </a:r>
            <a:r>
              <a:rPr lang="en-US" altLang="ko-KR" dirty="0" smtClean="0"/>
              <a:t>('</a:t>
            </a:r>
            <a:r>
              <a:rPr lang="ko-KR" altLang="en-US" spc="-400" dirty="0" smtClean="0"/>
              <a:t>이름을 입력하세요</a:t>
            </a:r>
            <a:r>
              <a:rPr lang="en-US" altLang="ko-KR" spc="-400" dirty="0" smtClean="0"/>
              <a:t>: 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  filtered = </a:t>
            </a:r>
            <a:r>
              <a:rPr lang="en-US" altLang="ko-KR" dirty="0" err="1" smtClean="0"/>
              <a:t>filterbyname</a:t>
            </a:r>
            <a:r>
              <a:rPr lang="en-US" altLang="ko-KR" dirty="0" smtClean="0"/>
              <a:t>(birthdays,</a:t>
            </a:r>
          </a:p>
          <a:p>
            <a:r>
              <a:rPr lang="en-US" altLang="ko-KR" dirty="0" smtClean="0"/>
              <a:t>                            name)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printbirthdays</a:t>
            </a:r>
            <a:r>
              <a:rPr lang="en-US" altLang="ko-KR" dirty="0" smtClean="0"/>
              <a:t>(filtered)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137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88604"/>
            <a:ext cx="8286808" cy="6494085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filterbyyear</a:t>
            </a:r>
            <a:r>
              <a:rPr lang="en-US" altLang="ko-KR" dirty="0" smtClean="0"/>
              <a:t>(birthdays, </a:t>
            </a:r>
            <a:r>
              <a:rPr lang="en-US" altLang="ko-KR" dirty="0" err="1" smtClean="0"/>
              <a:t>targetyear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[(name, year, month, day)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name, year, month, day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year == </a:t>
            </a:r>
            <a:r>
              <a:rPr lang="en-US" altLang="ko-KR" dirty="0" err="1" smtClean="0"/>
              <a:t>targetyear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printbyyear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year = </a:t>
            </a:r>
            <a:r>
              <a:rPr lang="en-US" altLang="ko-KR" dirty="0" err="1" smtClean="0"/>
              <a:t>inputnum</a:t>
            </a:r>
            <a:r>
              <a:rPr lang="en-US" altLang="ko-KR" dirty="0" smtClean="0"/>
              <a:t>('</a:t>
            </a:r>
            <a:r>
              <a:rPr lang="ko-KR" altLang="en-US" spc="-300" dirty="0" smtClean="0"/>
              <a:t>생년을 입력하세요</a:t>
            </a:r>
            <a:r>
              <a:rPr lang="en-US" altLang="ko-KR" spc="-300" dirty="0" smtClean="0"/>
              <a:t>: 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  filtered = </a:t>
            </a:r>
            <a:r>
              <a:rPr lang="en-US" altLang="ko-KR" dirty="0" err="1" smtClean="0"/>
              <a:t>filterbyyear</a:t>
            </a:r>
            <a:r>
              <a:rPr lang="en-US" altLang="ko-KR" dirty="0" smtClean="0"/>
              <a:t>(birthdays,</a:t>
            </a:r>
          </a:p>
          <a:p>
            <a:r>
              <a:rPr lang="en-US" altLang="ko-KR" dirty="0" smtClean="0"/>
              <a:t>                            year)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printbirthdays</a:t>
            </a:r>
            <a:r>
              <a:rPr lang="en-US" altLang="ko-KR" dirty="0" smtClean="0"/>
              <a:t>(filtered)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138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588708"/>
            <a:ext cx="8286808" cy="5693866"/>
          </a:xfrm>
        </p:spPr>
        <p:txBody>
          <a:bodyPr/>
          <a:lstStyle/>
          <a:p>
            <a:r>
              <a:rPr lang="en-US" altLang="ko-KR" sz="2800" dirty="0" smtClean="0"/>
              <a:t>---- </a:t>
            </a:r>
            <a:r>
              <a:rPr lang="ko-KR" altLang="en-US" sz="2800" dirty="0" smtClean="0"/>
              <a:t>메뉴 </a:t>
            </a:r>
            <a:r>
              <a:rPr lang="en-US" altLang="ko-KR" sz="2800" dirty="0" smtClean="0"/>
              <a:t>----</a:t>
            </a:r>
          </a:p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이름 보기</a:t>
            </a:r>
            <a:endParaRPr lang="en-US" altLang="ko-KR" sz="2800" dirty="0" smtClean="0"/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이름과 생년월일 보기</a:t>
            </a:r>
            <a:endParaRPr lang="en-US" altLang="ko-KR" sz="2800" dirty="0" smtClean="0"/>
          </a:p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이름으로 찾기</a:t>
            </a:r>
            <a:endParaRPr lang="en-US" altLang="ko-KR" sz="2800" dirty="0" smtClean="0"/>
          </a:p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생년으로 찾기</a:t>
            </a:r>
            <a:endParaRPr lang="en-US" altLang="ko-KR" sz="2800" dirty="0" smtClean="0"/>
          </a:p>
          <a:p>
            <a:r>
              <a:rPr lang="en-US" altLang="ko-KR" sz="2800" dirty="0" smtClean="0"/>
              <a:t>0. </a:t>
            </a:r>
            <a:r>
              <a:rPr lang="ko-KR" altLang="en-US" sz="2800" dirty="0" smtClean="0"/>
              <a:t>끝내기</a:t>
            </a:r>
            <a:endParaRPr lang="en-US" altLang="ko-KR" sz="2800" dirty="0" smtClean="0"/>
          </a:p>
          <a:p>
            <a:r>
              <a:rPr lang="en-US" altLang="ko-KR" sz="2800" dirty="0" smtClean="0"/>
              <a:t>&gt;&gt;&gt; </a:t>
            </a:r>
            <a:r>
              <a:rPr lang="en-US" altLang="ko-KR" sz="2800" b="1" dirty="0" smtClean="0"/>
              <a:t>4</a:t>
            </a:r>
          </a:p>
          <a:p>
            <a:r>
              <a:rPr lang="ko-KR" altLang="en-US" sz="2800" dirty="0" smtClean="0"/>
              <a:t>생년을 입력하세요</a:t>
            </a:r>
            <a:r>
              <a:rPr lang="en-US" altLang="ko-KR" sz="2800" dirty="0" smtClean="0"/>
              <a:t>: </a:t>
            </a:r>
            <a:r>
              <a:rPr lang="en-US" altLang="ko-KR" sz="2800" b="1" dirty="0" smtClean="0"/>
              <a:t>1990</a:t>
            </a:r>
          </a:p>
          <a:p>
            <a:r>
              <a:rPr lang="ko-KR" altLang="en-US" sz="2800" dirty="0" smtClean="0"/>
              <a:t>강철</a:t>
            </a:r>
            <a:r>
              <a:rPr lang="en-US" altLang="ko-KR" sz="2800" dirty="0" smtClean="0"/>
              <a:t> - 3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11</a:t>
            </a:r>
            <a:r>
              <a:rPr lang="ko-KR" altLang="en-US" sz="2800" dirty="0" smtClean="0"/>
              <a:t>일생</a:t>
            </a:r>
            <a:endParaRPr lang="en-US" altLang="ko-KR" sz="2800" dirty="0" smtClean="0"/>
          </a:p>
          <a:p>
            <a:r>
              <a:rPr lang="ko-KR" altLang="en-US" sz="2800" dirty="0" smtClean="0"/>
              <a:t>조유정</a:t>
            </a:r>
            <a:r>
              <a:rPr lang="en-US" altLang="ko-KR" sz="2800" dirty="0" smtClean="0"/>
              <a:t> - 4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18</a:t>
            </a:r>
            <a:r>
              <a:rPr lang="ko-KR" altLang="en-US" sz="2800" dirty="0" smtClean="0"/>
              <a:t>일생</a:t>
            </a:r>
            <a:endParaRPr lang="en-US" altLang="ko-KR" sz="2800" dirty="0" smtClean="0"/>
          </a:p>
          <a:p>
            <a:r>
              <a:rPr lang="ko-KR" altLang="en-US" sz="2800" dirty="0" err="1" smtClean="0"/>
              <a:t>김도국</a:t>
            </a:r>
            <a:r>
              <a:rPr lang="en-US" altLang="ko-KR" sz="2800" dirty="0" smtClean="0"/>
              <a:t> - 3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11</a:t>
            </a:r>
            <a:r>
              <a:rPr lang="ko-KR" altLang="en-US" sz="2800" dirty="0" smtClean="0"/>
              <a:t>일생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139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8596" y="2824798"/>
            <a:ext cx="8286808" cy="1175706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 3 + 4 * (5 - 6)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새 기능을 만들려면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140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428604"/>
            <a:ext cx="5715040" cy="4534199"/>
          </a:xfrm>
        </p:spPr>
        <p:txBody>
          <a:bodyPr/>
          <a:lstStyle/>
          <a:p>
            <a:r>
              <a:rPr lang="en-US" altLang="ko-KR" sz="2400" b="1" dirty="0" smtClean="0"/>
              <a:t>def</a:t>
            </a:r>
            <a:r>
              <a:rPr lang="en-US" altLang="ko-KR" sz="2400" dirty="0" smtClean="0"/>
              <a:t> main():</a:t>
            </a:r>
          </a:p>
          <a:p>
            <a:r>
              <a:rPr lang="en-US" altLang="ko-KR" sz="2400" dirty="0" smtClean="0"/>
              <a:t>    choice = </a:t>
            </a:r>
            <a:r>
              <a:rPr lang="en-US" altLang="ko-KR" sz="2400" dirty="0" err="1" smtClean="0"/>
              <a:t>showmenu</a:t>
            </a:r>
            <a:r>
              <a:rPr lang="en-US" altLang="ko-KR" sz="2400" dirty="0" smtClean="0"/>
              <a:t>()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b="1" dirty="0" smtClean="0"/>
              <a:t>if</a:t>
            </a:r>
            <a:r>
              <a:rPr lang="en-US" altLang="ko-KR" sz="2400" dirty="0" smtClean="0"/>
              <a:t> choice == 1:</a:t>
            </a:r>
          </a:p>
          <a:p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printnames</a:t>
            </a:r>
            <a:r>
              <a:rPr lang="en-US" altLang="ko-KR" sz="2400" dirty="0" smtClean="0"/>
              <a:t>(birthdays)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b="1" dirty="0" err="1" smtClean="0"/>
              <a:t>elif</a:t>
            </a:r>
            <a:r>
              <a:rPr lang="en-US" altLang="ko-KR" sz="2400" dirty="0" smtClean="0"/>
              <a:t> choice == 2:</a:t>
            </a:r>
          </a:p>
          <a:p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printbirthdays</a:t>
            </a:r>
            <a:r>
              <a:rPr lang="en-US" altLang="ko-KR" sz="2400" dirty="0" smtClean="0"/>
              <a:t>(birthdays)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b="1" dirty="0" err="1" smtClean="0"/>
              <a:t>elif</a:t>
            </a:r>
            <a:r>
              <a:rPr lang="en-US" altLang="ko-KR" sz="2400" dirty="0" smtClean="0"/>
              <a:t> choice == 3:</a:t>
            </a:r>
          </a:p>
          <a:p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printbyname</a:t>
            </a:r>
            <a:r>
              <a:rPr lang="en-US" altLang="ko-KR" sz="2400" dirty="0" smtClean="0"/>
              <a:t>(birthdays)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b="1" dirty="0" err="1" smtClean="0"/>
              <a:t>elif</a:t>
            </a:r>
            <a:r>
              <a:rPr lang="en-US" altLang="ko-KR" sz="2400" dirty="0" smtClean="0"/>
              <a:t> choice == 4:</a:t>
            </a:r>
          </a:p>
          <a:p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printbyyear</a:t>
            </a:r>
            <a:r>
              <a:rPr lang="en-US" altLang="ko-KR" sz="2400" dirty="0" smtClean="0"/>
              <a:t>(birthdays)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141</a:t>
            </a:fld>
            <a:endParaRPr lang="ko-KR" altLang="en-US"/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3000364" y="2865343"/>
            <a:ext cx="5715040" cy="356405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def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showmenu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():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   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print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 '----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메뉴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----'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   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print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 '1.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이름 보기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'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   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print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 '2.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이름과 생년월일 보기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'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   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print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 '3.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이름으로 찾기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'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   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print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 '4.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생년으로 찾기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'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   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print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 '0.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끝내기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'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   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return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inputnum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코딩" pitchFamily="49" charset="-127"/>
                <a:ea typeface="나눔고딕코딩" pitchFamily="49" charset="-127"/>
                <a:cs typeface="+mn-cs"/>
              </a:rPr>
              <a:t>('&gt;&gt;&gt; ')</a:t>
            </a:r>
          </a:p>
        </p:txBody>
      </p:sp>
      <p:sp>
        <p:nvSpPr>
          <p:cNvPr id="5" name="타원형 설명선 4"/>
          <p:cNvSpPr/>
          <p:nvPr/>
        </p:nvSpPr>
        <p:spPr>
          <a:xfrm>
            <a:off x="5500694" y="571480"/>
            <a:ext cx="2928958" cy="1857388"/>
          </a:xfrm>
          <a:prstGeom prst="wedgeEllipseCallout">
            <a:avLst>
              <a:gd name="adj1" fmla="val -64471"/>
              <a:gd name="adj2" fmla="val 57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여기다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새 조건을 추가</a:t>
            </a:r>
            <a:endParaRPr lang="ko-KR" altLang="en-US" sz="2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>
          <a:xfrm>
            <a:off x="428596" y="4714884"/>
            <a:ext cx="2928958" cy="1857388"/>
          </a:xfrm>
          <a:prstGeom prst="wedgeEllipseCallout">
            <a:avLst>
              <a:gd name="adj1" fmla="val 57631"/>
              <a:gd name="adj2" fmla="val -44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여기다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새 메뉴를 추가</a:t>
            </a:r>
            <a:endParaRPr lang="ko-KR" altLang="en-US" sz="24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하나의 함수에</a:t>
            </a:r>
            <a:endParaRPr lang="en-US" altLang="ko-KR" dirty="0" smtClean="0"/>
          </a:p>
          <a:p>
            <a:r>
              <a:rPr lang="ko-KR" altLang="en-US" dirty="0" smtClean="0"/>
              <a:t>하나의 기능을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330176"/>
            <a:ext cx="8286808" cy="6210931"/>
          </a:xfrm>
        </p:spPr>
        <p:txBody>
          <a:bodyPr/>
          <a:lstStyle/>
          <a:p>
            <a:r>
              <a:rPr lang="en-US" altLang="ko-KR" sz="2800" b="1" dirty="0" smtClean="0"/>
              <a:t>def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showmenu</a:t>
            </a:r>
            <a:r>
              <a:rPr lang="en-US" altLang="ko-KR" sz="2800" dirty="0" smtClean="0"/>
              <a:t>():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print</a:t>
            </a:r>
            <a:r>
              <a:rPr lang="en-US" altLang="ko-KR" sz="2800" dirty="0" smtClean="0"/>
              <a:t> '---- </a:t>
            </a:r>
            <a:r>
              <a:rPr lang="ko-KR" altLang="en-US" sz="2800" dirty="0" smtClean="0"/>
              <a:t>메뉴 </a:t>
            </a:r>
            <a:r>
              <a:rPr lang="en-US" altLang="ko-KR" sz="2800" dirty="0" smtClean="0"/>
              <a:t>----'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print</a:t>
            </a:r>
            <a:r>
              <a:rPr lang="en-US" altLang="ko-KR" sz="2800" dirty="0" smtClean="0"/>
              <a:t> '1. </a:t>
            </a:r>
            <a:r>
              <a:rPr lang="ko-KR" altLang="en-US" sz="2800" dirty="0" smtClean="0"/>
              <a:t>이름 보기</a:t>
            </a:r>
            <a:r>
              <a:rPr lang="en-US" altLang="ko-KR" sz="2800" dirty="0" smtClean="0"/>
              <a:t>'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print</a:t>
            </a:r>
            <a:r>
              <a:rPr lang="en-US" altLang="ko-KR" sz="2800" dirty="0" smtClean="0"/>
              <a:t> '2. </a:t>
            </a:r>
            <a:r>
              <a:rPr lang="ko-KR" altLang="en-US" sz="2800" dirty="0" smtClean="0"/>
              <a:t>이름과 생년월일 보기</a:t>
            </a:r>
            <a:r>
              <a:rPr lang="en-US" altLang="ko-KR" sz="2800" dirty="0" smtClean="0"/>
              <a:t>'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print</a:t>
            </a:r>
            <a:r>
              <a:rPr lang="en-US" altLang="ko-KR" sz="2800" dirty="0" smtClean="0"/>
              <a:t> '3. </a:t>
            </a:r>
            <a:r>
              <a:rPr lang="ko-KR" altLang="en-US" sz="2800" dirty="0" smtClean="0"/>
              <a:t>이름으로 찾기</a:t>
            </a:r>
            <a:r>
              <a:rPr lang="en-US" altLang="ko-KR" sz="2800" dirty="0" smtClean="0"/>
              <a:t>'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print</a:t>
            </a:r>
            <a:r>
              <a:rPr lang="en-US" altLang="ko-KR" sz="2800" dirty="0" smtClean="0"/>
              <a:t> '4. </a:t>
            </a:r>
            <a:r>
              <a:rPr lang="ko-KR" altLang="en-US" sz="2800" dirty="0" smtClean="0"/>
              <a:t>생년으로 찾기</a:t>
            </a:r>
            <a:r>
              <a:rPr lang="en-US" altLang="ko-KR" sz="2800" dirty="0" smtClean="0"/>
              <a:t>'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print</a:t>
            </a:r>
            <a:r>
              <a:rPr lang="en-US" altLang="ko-KR" sz="2800" dirty="0" smtClean="0"/>
              <a:t> '0. </a:t>
            </a:r>
            <a:r>
              <a:rPr lang="ko-KR" altLang="en-US" sz="2800" dirty="0" smtClean="0"/>
              <a:t>끝내기</a:t>
            </a:r>
            <a:r>
              <a:rPr lang="en-US" altLang="ko-KR" sz="2800" dirty="0" smtClean="0"/>
              <a:t>'</a:t>
            </a:r>
          </a:p>
          <a:p>
            <a:r>
              <a:rPr lang="en-US" altLang="ko-KR" sz="2800" dirty="0" smtClean="0"/>
              <a:t>    choice = </a:t>
            </a:r>
            <a:r>
              <a:rPr lang="en-US" altLang="ko-KR" sz="2800" dirty="0" err="1" smtClean="0"/>
              <a:t>inputnum</a:t>
            </a:r>
            <a:r>
              <a:rPr lang="en-US" altLang="ko-KR" sz="2800" dirty="0" smtClean="0"/>
              <a:t>('&gt;&gt;&gt; ')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if</a:t>
            </a:r>
            <a:r>
              <a:rPr lang="en-US" altLang="ko-KR" sz="2800" dirty="0" smtClean="0"/>
              <a:t> choice == 1: </a:t>
            </a:r>
            <a:r>
              <a:rPr lang="en-US" altLang="ko-KR" sz="2800" b="1" dirty="0" smtClean="0"/>
              <a:t>return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>
                <a:solidFill>
                  <a:schemeClr val="accent6">
                    <a:lumMod val="50000"/>
                  </a:schemeClr>
                </a:solidFill>
              </a:rPr>
              <a:t>printnames</a:t>
            </a:r>
            <a:endParaRPr lang="en-US" altLang="ko-KR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err="1" smtClean="0"/>
              <a:t>elif</a:t>
            </a:r>
            <a:r>
              <a:rPr lang="en-US" altLang="ko-KR" sz="2800" dirty="0" smtClean="0"/>
              <a:t> choice == 2: </a:t>
            </a:r>
            <a:r>
              <a:rPr lang="en-US" altLang="ko-KR" sz="2800" b="1" dirty="0" smtClean="0"/>
              <a:t>return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>
                <a:solidFill>
                  <a:schemeClr val="accent6">
                    <a:lumMod val="50000"/>
                  </a:schemeClr>
                </a:solidFill>
              </a:rPr>
              <a:t>printbirthdays</a:t>
            </a:r>
            <a:endParaRPr lang="en-US" altLang="ko-KR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err="1" smtClean="0"/>
              <a:t>elif</a:t>
            </a:r>
            <a:r>
              <a:rPr lang="en-US" altLang="ko-KR" sz="2800" dirty="0" smtClean="0"/>
              <a:t> choice == 3: </a:t>
            </a:r>
            <a:r>
              <a:rPr lang="en-US" altLang="ko-KR" sz="2800" b="1" dirty="0" smtClean="0"/>
              <a:t>return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>
                <a:solidFill>
                  <a:schemeClr val="accent6">
                    <a:lumMod val="50000"/>
                  </a:schemeClr>
                </a:solidFill>
              </a:rPr>
              <a:t>printbyname</a:t>
            </a:r>
            <a:endParaRPr lang="en-US" altLang="ko-KR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err="1" smtClean="0"/>
              <a:t>elif</a:t>
            </a:r>
            <a:r>
              <a:rPr lang="en-US" altLang="ko-KR" sz="2800" dirty="0" smtClean="0"/>
              <a:t> choice == 4: </a:t>
            </a:r>
            <a:r>
              <a:rPr lang="en-US" altLang="ko-KR" sz="2800" b="1" dirty="0" smtClean="0"/>
              <a:t>return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>
                <a:solidFill>
                  <a:schemeClr val="accent6">
                    <a:lumMod val="50000"/>
                  </a:schemeClr>
                </a:solidFill>
              </a:rPr>
              <a:t>printbyyear</a:t>
            </a:r>
            <a:endParaRPr lang="en-US" altLang="ko-KR" sz="28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330178"/>
            <a:ext cx="8286808" cy="6210931"/>
          </a:xfrm>
        </p:spPr>
        <p:txBody>
          <a:bodyPr/>
          <a:lstStyle/>
          <a:p>
            <a:r>
              <a:rPr lang="en-US" altLang="ko-KR" sz="2800" dirty="0" smtClean="0"/>
              <a:t>CHOICES = 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</a:rPr>
              <a:t>{1: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printnames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</a:rPr>
              <a:t>, 2: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printbirthdays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</a:rPr>
              <a:t>           3: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printbyname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</a:rPr>
              <a:t>, 4: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printbyyear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r>
              <a:rPr lang="en-US" altLang="ko-KR" sz="2800" b="1" dirty="0" smtClean="0"/>
              <a:t>def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showmenu</a:t>
            </a:r>
            <a:r>
              <a:rPr lang="en-US" altLang="ko-KR" sz="2800" dirty="0" smtClean="0"/>
              <a:t>():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print</a:t>
            </a:r>
            <a:r>
              <a:rPr lang="en-US" altLang="ko-KR" sz="2800" dirty="0" smtClean="0"/>
              <a:t> '---- </a:t>
            </a:r>
            <a:r>
              <a:rPr lang="ko-KR" altLang="en-US" sz="2800" dirty="0" smtClean="0"/>
              <a:t>메뉴 </a:t>
            </a:r>
            <a:r>
              <a:rPr lang="en-US" altLang="ko-KR" sz="2800" dirty="0" smtClean="0"/>
              <a:t>----'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print</a:t>
            </a:r>
            <a:r>
              <a:rPr lang="en-US" altLang="ko-KR" sz="2800" dirty="0" smtClean="0"/>
              <a:t> '1. </a:t>
            </a:r>
            <a:r>
              <a:rPr lang="ko-KR" altLang="en-US" sz="2800" dirty="0" smtClean="0"/>
              <a:t>이름 보기</a:t>
            </a:r>
            <a:r>
              <a:rPr lang="en-US" altLang="ko-KR" sz="2800" dirty="0" smtClean="0"/>
              <a:t>'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print</a:t>
            </a:r>
            <a:r>
              <a:rPr lang="en-US" altLang="ko-KR" sz="2800" dirty="0" smtClean="0"/>
              <a:t> '2. </a:t>
            </a:r>
            <a:r>
              <a:rPr lang="ko-KR" altLang="en-US" sz="2800" dirty="0" smtClean="0"/>
              <a:t>이름과 생년월일 보기</a:t>
            </a:r>
            <a:r>
              <a:rPr lang="en-US" altLang="ko-KR" sz="2800" dirty="0" smtClean="0"/>
              <a:t>'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print</a:t>
            </a:r>
            <a:r>
              <a:rPr lang="en-US" altLang="ko-KR" sz="2800" dirty="0" smtClean="0"/>
              <a:t> '3. </a:t>
            </a:r>
            <a:r>
              <a:rPr lang="ko-KR" altLang="en-US" sz="2800" dirty="0" smtClean="0"/>
              <a:t>이름으로 찾기</a:t>
            </a:r>
            <a:r>
              <a:rPr lang="en-US" altLang="ko-KR" sz="2800" dirty="0" smtClean="0"/>
              <a:t>'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print</a:t>
            </a:r>
            <a:r>
              <a:rPr lang="en-US" altLang="ko-KR" sz="2800" dirty="0" smtClean="0"/>
              <a:t> '4. </a:t>
            </a:r>
            <a:r>
              <a:rPr lang="ko-KR" altLang="en-US" sz="2800" dirty="0" smtClean="0"/>
              <a:t>생년으로 찾기</a:t>
            </a:r>
            <a:r>
              <a:rPr lang="en-US" altLang="ko-KR" sz="2800" dirty="0" smtClean="0"/>
              <a:t>'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print</a:t>
            </a:r>
            <a:r>
              <a:rPr lang="en-US" altLang="ko-KR" sz="2800" dirty="0" smtClean="0"/>
              <a:t> '0. </a:t>
            </a:r>
            <a:r>
              <a:rPr lang="ko-KR" altLang="en-US" sz="2800" dirty="0" smtClean="0"/>
              <a:t>끝내기</a:t>
            </a:r>
            <a:r>
              <a:rPr lang="en-US" altLang="ko-KR" sz="2800" dirty="0" smtClean="0"/>
              <a:t>'</a:t>
            </a:r>
          </a:p>
          <a:p>
            <a:r>
              <a:rPr lang="en-US" altLang="ko-KR" sz="2800" dirty="0" smtClean="0"/>
              <a:t>    choice = </a:t>
            </a:r>
            <a:r>
              <a:rPr lang="en-US" altLang="ko-KR" sz="2800" dirty="0" err="1" smtClean="0"/>
              <a:t>inputnum</a:t>
            </a:r>
            <a:r>
              <a:rPr lang="en-US" altLang="ko-KR" sz="2800" dirty="0" smtClean="0"/>
              <a:t>('&gt;&gt;&gt; ')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b="1" dirty="0" smtClean="0"/>
              <a:t>if</a:t>
            </a:r>
            <a:r>
              <a:rPr lang="en-US" altLang="ko-KR" sz="2800" dirty="0" smtClean="0"/>
              <a:t> choice </a:t>
            </a:r>
            <a:r>
              <a:rPr lang="en-US" altLang="ko-KR" sz="2800" b="1" dirty="0" smtClean="0"/>
              <a:t>in</a:t>
            </a:r>
            <a:r>
              <a:rPr lang="en-US" altLang="ko-KR" sz="2800" dirty="0" smtClean="0"/>
              <a:t> CHOICES:</a:t>
            </a:r>
          </a:p>
          <a:p>
            <a:r>
              <a:rPr lang="en-US" altLang="ko-KR" sz="2800" dirty="0" smtClean="0"/>
              <a:t>        </a:t>
            </a:r>
            <a:r>
              <a:rPr lang="en-US" altLang="ko-KR" sz="2800" b="1" dirty="0" smtClean="0"/>
              <a:t>return</a:t>
            </a:r>
            <a:r>
              <a:rPr lang="en-US" altLang="ko-KR" sz="2800" dirty="0" smtClean="0"/>
              <a:t> CHOICES[choice]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552325"/>
            <a:ext cx="8286808" cy="1766637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main():</a:t>
            </a:r>
          </a:p>
          <a:p>
            <a:r>
              <a:rPr lang="en-US" altLang="ko-KR" dirty="0" smtClean="0"/>
              <a:t>    routine = </a:t>
            </a:r>
            <a:r>
              <a:rPr lang="en-US" altLang="ko-KR" dirty="0" err="1" smtClean="0"/>
              <a:t>showmenu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routine: routine(birthdays)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665930"/>
            <a:ext cx="8286808" cy="3539430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main():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while</a:t>
            </a:r>
            <a:r>
              <a:rPr lang="en-US" altLang="ko-KR" dirty="0" smtClean="0"/>
              <a:t> True:</a:t>
            </a:r>
          </a:p>
          <a:p>
            <a:r>
              <a:rPr lang="en-US" altLang="ko-KR" dirty="0" smtClean="0"/>
              <a:t>        routine = </a:t>
            </a:r>
            <a:r>
              <a:rPr lang="en-US" altLang="ko-KR" dirty="0" err="1" smtClean="0"/>
              <a:t>showmenu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not</a:t>
            </a:r>
            <a:r>
              <a:rPr lang="en-US" altLang="ko-KR" dirty="0" smtClean="0"/>
              <a:t> routine: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return</a:t>
            </a:r>
          </a:p>
          <a:p>
            <a:r>
              <a:rPr lang="en-US" altLang="ko-KR" dirty="0" smtClean="0"/>
              <a:t>        routine(birthdays)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/>
              <a:t>print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146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itchFamily="49" charset="-127"/>
                <a:ea typeface="나눔고딕코딩" pitchFamily="49" charset="-127"/>
              </a:rPr>
              <a:t>main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시작 함수</a:t>
            </a:r>
            <a:endParaRPr lang="en-US" altLang="ko-KR" sz="3600" dirty="0" smtClean="0"/>
          </a:p>
          <a:p>
            <a:r>
              <a:rPr lang="en-US" altLang="ko-KR" sz="3600" dirty="0" err="1" smtClean="0">
                <a:latin typeface="나눔고딕코딩" pitchFamily="49" charset="-127"/>
                <a:ea typeface="나눔고딕코딩" pitchFamily="49" charset="-127"/>
              </a:rPr>
              <a:t>showmenu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메뉴를 보여줌</a:t>
            </a:r>
            <a:endParaRPr lang="en-US" altLang="ko-KR" sz="3600" dirty="0" smtClean="0"/>
          </a:p>
          <a:p>
            <a:r>
              <a:rPr lang="en-US" altLang="ko-KR" sz="3600" dirty="0" err="1" smtClean="0">
                <a:latin typeface="나눔고딕코딩" pitchFamily="49" charset="-127"/>
                <a:ea typeface="나눔고딕코딩" pitchFamily="49" charset="-127"/>
              </a:rPr>
              <a:t>inputnum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숫자를 입력 받음</a:t>
            </a:r>
            <a:endParaRPr lang="en-US" altLang="ko-KR" sz="3600" dirty="0" smtClean="0"/>
          </a:p>
          <a:p>
            <a:r>
              <a:rPr lang="en-US" altLang="ko-KR" sz="3600" dirty="0" smtClean="0">
                <a:latin typeface="나눔고딕코딩" pitchFamily="49" charset="-127"/>
                <a:ea typeface="나눔고딕코딩" pitchFamily="49" charset="-127"/>
              </a:rPr>
              <a:t>names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목록에서 이름만 반환</a:t>
            </a:r>
            <a:endParaRPr lang="en-US" altLang="ko-KR" sz="3600" dirty="0" smtClean="0"/>
          </a:p>
          <a:p>
            <a:r>
              <a:rPr lang="en-US" altLang="ko-KR" sz="3600" dirty="0" err="1" smtClean="0">
                <a:latin typeface="나눔고딕코딩" pitchFamily="49" charset="-127"/>
                <a:ea typeface="나눔고딕코딩" pitchFamily="49" charset="-127"/>
              </a:rPr>
              <a:t>filterby</a:t>
            </a:r>
            <a:r>
              <a:rPr lang="en-US" altLang="ko-KR" sz="3600" dirty="0" smtClean="0">
                <a:latin typeface="나눔고딕코딩" pitchFamily="49" charset="-127"/>
                <a:ea typeface="나눔고딕코딩" pitchFamily="49" charset="-127"/>
              </a:rPr>
              <a:t>…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목록을 조건에 따라 걸러냄</a:t>
            </a:r>
            <a:endParaRPr lang="en-US" altLang="ko-KR" sz="3600" dirty="0" smtClean="0"/>
          </a:p>
          <a:p>
            <a:r>
              <a:rPr lang="en-US" altLang="ko-KR" sz="3600" dirty="0" err="1" smtClean="0">
                <a:latin typeface="나눔고딕코딩" pitchFamily="49" charset="-127"/>
                <a:ea typeface="나눔고딕코딩" pitchFamily="49" charset="-127"/>
              </a:rPr>
              <a:t>printbirthdays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목록을 출력</a:t>
            </a:r>
            <a:endParaRPr lang="en-US" altLang="ko-KR" sz="3600" dirty="0" smtClean="0"/>
          </a:p>
          <a:p>
            <a:r>
              <a:rPr lang="en-US" altLang="ko-KR" sz="3600" dirty="0" smtClean="0">
                <a:latin typeface="나눔고딕코딩" pitchFamily="49" charset="-127"/>
                <a:ea typeface="나눔고딕코딩" pitchFamily="49" charset="-127"/>
              </a:rPr>
              <a:t>print…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각 메뉴를 구현함</a:t>
            </a:r>
            <a:endParaRPr lang="ko-KR" altLang="en-US" sz="3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147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여전히 중복이</a:t>
            </a:r>
            <a:endParaRPr lang="en-US" altLang="ko-KR" dirty="0" smtClean="0"/>
          </a:p>
          <a:p>
            <a:r>
              <a:rPr lang="ko-KR" altLang="en-US" dirty="0" smtClean="0"/>
              <a:t>있지 않나요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148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464"/>
            <a:ext cx="8286808" cy="4130361"/>
          </a:xfrm>
        </p:spPr>
        <p:txBody>
          <a:bodyPr/>
          <a:lstStyle/>
          <a:p>
            <a:r>
              <a:rPr lang="en-US" altLang="ko-KR" b="1" dirty="0" smtClean="0"/>
              <a:t>for</a:t>
            </a:r>
            <a:r>
              <a:rPr lang="en-US" altLang="ko-KR" dirty="0" smtClean="0"/>
              <a:t> name,_,_,_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birthdays: …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name,_,month,day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birthdays: …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[(</a:t>
            </a:r>
            <a:r>
              <a:rPr lang="en-US" altLang="ko-KR" dirty="0" err="1" smtClean="0"/>
              <a:t>name,year,month,day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name,year,month,day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</a:t>
            </a:r>
          </a:p>
          <a:p>
            <a:r>
              <a:rPr lang="en-US" altLang="ko-KR" dirty="0" smtClean="0"/>
              <a:t>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…]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149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8596" y="2824798"/>
            <a:ext cx="8286808" cy="1175706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8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altLang="ko-KR" dirty="0" smtClean="0"/>
              <a:t>5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순서를 하나라도</a:t>
            </a:r>
            <a:endParaRPr lang="en-US" altLang="ko-KR" dirty="0" smtClean="0"/>
          </a:p>
          <a:p>
            <a:r>
              <a:rPr lang="ko-KR" altLang="en-US" dirty="0" smtClean="0"/>
              <a:t>삐끗한다면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150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새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151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458"/>
            <a:ext cx="8286808" cy="4130361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n-US" altLang="ko-KR" dirty="0" smtClean="0"/>
              <a:t> person(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object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__init__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self</a:t>
            </a:r>
            <a:r>
              <a:rPr lang="en-US" altLang="ko-KR" dirty="0" smtClean="0"/>
              <a:t>, name, year,</a:t>
            </a:r>
          </a:p>
          <a:p>
            <a:r>
              <a:rPr lang="en-US" altLang="ko-KR" dirty="0" smtClean="0"/>
              <a:t>                 month, day):</a:t>
            </a:r>
          </a:p>
          <a:p>
            <a:r>
              <a:rPr lang="en-US" altLang="ko-KR" dirty="0" smtClean="0"/>
              <a:t>        self.name = name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self.year</a:t>
            </a:r>
            <a:r>
              <a:rPr lang="en-US" altLang="ko-KR" dirty="0" smtClean="0"/>
              <a:t> = year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self.month</a:t>
            </a:r>
            <a:r>
              <a:rPr lang="en-US" altLang="ko-KR" dirty="0" smtClean="0"/>
              <a:t> = month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self.day</a:t>
            </a:r>
            <a:r>
              <a:rPr lang="en-US" altLang="ko-KR" dirty="0" smtClean="0"/>
              <a:t> = day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152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자료형과</a:t>
            </a:r>
            <a:r>
              <a:rPr lang="ko-KR" altLang="en-US" dirty="0" smtClean="0"/>
              <a:t> 연관된</a:t>
            </a:r>
            <a:endParaRPr lang="en-US" altLang="ko-KR" dirty="0" smtClean="0"/>
          </a:p>
          <a:p>
            <a:r>
              <a:rPr lang="ko-KR" altLang="en-US" u="sng" dirty="0" smtClean="0"/>
              <a:t>함수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153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즉 그냥 함수</a:t>
            </a:r>
            <a:endParaRPr lang="en-US" altLang="ko-KR" dirty="0" smtClean="0"/>
          </a:p>
          <a:p>
            <a:r>
              <a:rPr lang="en-US" altLang="ko-KR" sz="4800" dirty="0" smtClean="0"/>
              <a:t>(</a:t>
            </a:r>
            <a:r>
              <a:rPr lang="ko-KR" altLang="en-US" sz="4800" dirty="0" smtClean="0"/>
              <a:t>첫 인자만 빼고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154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458"/>
            <a:ext cx="8286808" cy="4130361"/>
          </a:xfrm>
        </p:spPr>
        <p:txBody>
          <a:bodyPr/>
          <a:lstStyle/>
          <a:p>
            <a:r>
              <a:rPr lang="en-US" altLang="ko-KR" b="1" dirty="0" smtClean="0"/>
              <a:t>class</a:t>
            </a:r>
            <a:r>
              <a:rPr lang="en-US" altLang="ko-KR" dirty="0" smtClean="0"/>
              <a:t> person(object):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def</a:t>
            </a:r>
            <a:r>
              <a:rPr lang="en-US" altLang="ko-KR" dirty="0" smtClean="0"/>
              <a:t> __init__(you, name, year,</a:t>
            </a:r>
          </a:p>
          <a:p>
            <a:r>
              <a:rPr lang="en-US" altLang="ko-KR" dirty="0" smtClean="0"/>
              <a:t>                 month, day):</a:t>
            </a:r>
          </a:p>
          <a:p>
            <a:r>
              <a:rPr lang="en-US" altLang="ko-KR" dirty="0" smtClean="0"/>
              <a:t>        you.name = name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you.year</a:t>
            </a:r>
            <a:r>
              <a:rPr lang="en-US" altLang="ko-KR" dirty="0" smtClean="0"/>
              <a:t> = year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you.month</a:t>
            </a:r>
            <a:r>
              <a:rPr lang="en-US" altLang="ko-KR" dirty="0" smtClean="0"/>
              <a:t> = month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you.day</a:t>
            </a:r>
            <a:r>
              <a:rPr lang="en-US" altLang="ko-KR" dirty="0" smtClean="0"/>
              <a:t> = day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155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458"/>
            <a:ext cx="8286808" cy="4130361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p =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person(</a:t>
            </a:r>
            <a:r>
              <a:rPr lang="en-US" altLang="ko-KR" dirty="0" smtClean="0"/>
              <a:t>'</a:t>
            </a:r>
            <a:r>
              <a:rPr lang="ko-KR" altLang="en-US" dirty="0" smtClean="0"/>
              <a:t>강성훈</a:t>
            </a:r>
            <a:r>
              <a:rPr lang="en-US" altLang="ko-KR" dirty="0" smtClean="0"/>
              <a:t>', 1987, 9, 13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p</a:t>
            </a:r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&lt;__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main__.person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object at 0x00B12110&gt;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p.name</a:t>
            </a: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강성훈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p.year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p.month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p.day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(1987, 9, 13)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156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88598"/>
            <a:ext cx="8286808" cy="6494085"/>
          </a:xfrm>
        </p:spPr>
        <p:txBody>
          <a:bodyPr/>
          <a:lstStyle/>
          <a:p>
            <a:r>
              <a:rPr lang="en-US" altLang="ko-KR" b="1" dirty="0" smtClean="0"/>
              <a:t>class</a:t>
            </a:r>
            <a:r>
              <a:rPr lang="en-US" altLang="ko-KR" dirty="0" smtClean="0"/>
              <a:t> person(object):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def</a:t>
            </a:r>
            <a:r>
              <a:rPr lang="en-US" altLang="ko-KR" dirty="0" smtClean="0"/>
              <a:t> __init__(self, name, year,</a:t>
            </a:r>
          </a:p>
          <a:p>
            <a:r>
              <a:rPr lang="en-US" altLang="ko-KR" dirty="0" smtClean="0"/>
              <a:t>                 month, day):</a:t>
            </a:r>
          </a:p>
          <a:p>
            <a:r>
              <a:rPr lang="en-US" altLang="ko-KR" dirty="0" smtClean="0"/>
              <a:t>        self.name = name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self.year</a:t>
            </a:r>
            <a:r>
              <a:rPr lang="en-US" altLang="ko-KR" dirty="0" smtClean="0"/>
              <a:t> = year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self.month</a:t>
            </a:r>
            <a:r>
              <a:rPr lang="en-US" altLang="ko-KR" dirty="0" smtClean="0"/>
              <a:t> = month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self.day</a:t>
            </a:r>
            <a:r>
              <a:rPr lang="en-US" altLang="ko-KR" dirty="0" smtClean="0"/>
              <a:t> = day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str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altLang="ko-KR" dirty="0" smtClean="0"/>
              <a:t>(self):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'%s - %d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일생</a:t>
            </a:r>
            <a:r>
              <a:rPr lang="en-US" altLang="ko-KR" dirty="0" smtClean="0"/>
              <a:t>' % \</a:t>
            </a:r>
          </a:p>
          <a:p>
            <a:r>
              <a:rPr lang="en-US" altLang="ko-KR" dirty="0" smtClean="0"/>
              <a:t>               (self.name, </a:t>
            </a:r>
            <a:r>
              <a:rPr lang="en-US" altLang="ko-KR" dirty="0" err="1" smtClean="0"/>
              <a:t>self.month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self.day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157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847786"/>
            <a:ext cx="8286808" cy="1175706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(p)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&lt;__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main__.person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object at 0x00B12110&gt;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158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메모리의</a:t>
            </a:r>
            <a:endParaRPr lang="en-US" altLang="ko-KR" dirty="0" smtClean="0"/>
          </a:p>
          <a:p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159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8596" y="2214440"/>
            <a:ext cx="8286808" cy="235756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8/5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8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altLang="ko-KR" dirty="0" smtClean="0"/>
              <a:t>5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160</a:t>
            </a:fld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642910" y="214290"/>
            <a:ext cx="7786742" cy="6357982"/>
            <a:chOff x="785786" y="142852"/>
            <a:chExt cx="7786742" cy="6357982"/>
          </a:xfrm>
        </p:grpSpPr>
        <p:grpSp>
          <p:nvGrpSpPr>
            <p:cNvPr id="27" name="그룹 26"/>
            <p:cNvGrpSpPr/>
            <p:nvPr/>
          </p:nvGrpSpPr>
          <p:grpSpPr>
            <a:xfrm>
              <a:off x="2143108" y="5072074"/>
              <a:ext cx="4786346" cy="1428760"/>
              <a:chOff x="2143108" y="4857760"/>
              <a:chExt cx="4786346" cy="142876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214546" y="5429264"/>
                <a:ext cx="4714908" cy="857256"/>
              </a:xfrm>
              <a:prstGeom prst="rect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156228" y="5558869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1">
                        <a:lumMod val="75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person</a:t>
                </a:r>
                <a:endPara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500694" y="5558869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1">
                        <a:lumMod val="75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p</a:t>
                </a:r>
                <a:endPara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43108" y="4857760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solidFill>
                      <a:schemeClr val="accent1">
                        <a:lumMod val="75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환경</a:t>
                </a:r>
                <a:endPara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785786" y="1714488"/>
              <a:ext cx="2928958" cy="1428760"/>
              <a:chOff x="785786" y="1714488"/>
              <a:chExt cx="2928958" cy="142876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857224" y="2285992"/>
                <a:ext cx="2857520" cy="857256"/>
              </a:xfrm>
              <a:prstGeom prst="rect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i="1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미지의 세계</a:t>
                </a:r>
                <a:endParaRPr lang="ko-KR" altLang="en-US" sz="3200" i="1" dirty="0">
                  <a:solidFill>
                    <a:schemeClr val="accent3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85786" y="1714488"/>
                <a:ext cx="26901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자료형</a:t>
                </a:r>
                <a:r>
                  <a:rPr lang="ko-KR" altLang="en-US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 </a:t>
                </a:r>
                <a:r>
                  <a:rPr lang="en-US" altLang="ko-KR" sz="3200" b="1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person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143504" y="2071678"/>
              <a:ext cx="3071866" cy="2928958"/>
              <a:chOff x="5143504" y="2071678"/>
              <a:chExt cx="3071866" cy="292895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5214942" y="2643182"/>
                <a:ext cx="3000428" cy="2357454"/>
              </a:xfrm>
              <a:prstGeom prst="rect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857884" y="2786058"/>
                <a:ext cx="16417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ko-KR" altLang="en-US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클래스</a:t>
                </a:r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)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57850" y="3429000"/>
                <a:ext cx="10715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name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143504" y="2071678"/>
                <a:ext cx="19175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값 </a:t>
                </a:r>
                <a:r>
                  <a:rPr lang="en-US" altLang="ko-KR" sz="3200" b="1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person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643602" y="4000504"/>
                <a:ext cx="10715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year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86610" y="3500438"/>
                <a:ext cx="12144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month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858048" y="4286256"/>
                <a:ext cx="9286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day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2214546" y="357166"/>
              <a:ext cx="1785950" cy="1104607"/>
              <a:chOff x="3857620" y="109815"/>
              <a:chExt cx="1785950" cy="1104607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29058" y="571504"/>
                <a:ext cx="1714512" cy="642918"/>
              </a:xfrm>
              <a:prstGeom prst="rect">
                <a:avLst/>
              </a:prstGeom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i="1" dirty="0" smtClean="0">
                    <a:solidFill>
                      <a:schemeClr val="accent6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미지의 세계</a:t>
                </a:r>
                <a:endParaRPr lang="ko-KR" altLang="en-US" sz="2400" i="1" dirty="0">
                  <a:solidFill>
                    <a:schemeClr val="accent6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857620" y="109815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accent6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정수 </a:t>
                </a:r>
                <a:r>
                  <a:rPr lang="en-US" altLang="ko-KR" sz="2400" b="1" dirty="0" smtClean="0">
                    <a:solidFill>
                      <a:schemeClr val="accent6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1987</a:t>
                </a:r>
                <a:endPara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643438" y="142852"/>
              <a:ext cx="1785950" cy="1104607"/>
              <a:chOff x="6072198" y="428604"/>
              <a:chExt cx="1785950" cy="1104607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6143636" y="890293"/>
                <a:ext cx="1714512" cy="642918"/>
              </a:xfrm>
              <a:prstGeom prst="rect">
                <a:avLst/>
              </a:prstGeom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i="1" dirty="0" smtClean="0">
                    <a:solidFill>
                      <a:schemeClr val="accent6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미지의 세계</a:t>
                </a:r>
                <a:endParaRPr lang="ko-KR" altLang="en-US" sz="2400" i="1" dirty="0">
                  <a:solidFill>
                    <a:schemeClr val="accent6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072198" y="428604"/>
                <a:ext cx="1002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accent6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정수 </a:t>
                </a:r>
                <a:r>
                  <a:rPr lang="en-US" altLang="ko-KR" sz="2400" b="1" dirty="0" smtClean="0">
                    <a:solidFill>
                      <a:schemeClr val="accent6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9</a:t>
                </a:r>
                <a:endPara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6786578" y="928670"/>
              <a:ext cx="1785950" cy="1104607"/>
              <a:chOff x="6072198" y="428604"/>
              <a:chExt cx="1785950" cy="1104607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143636" y="890293"/>
                <a:ext cx="1714512" cy="642918"/>
              </a:xfrm>
              <a:prstGeom prst="rect">
                <a:avLst/>
              </a:prstGeom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i="1" dirty="0" smtClean="0">
                    <a:solidFill>
                      <a:schemeClr val="accent6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미지의 세계</a:t>
                </a:r>
                <a:endParaRPr lang="ko-KR" altLang="en-US" sz="2400" i="1" dirty="0">
                  <a:solidFill>
                    <a:schemeClr val="accent6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72198" y="428604"/>
                <a:ext cx="11560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accent6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정수 </a:t>
                </a:r>
                <a:r>
                  <a:rPr lang="en-US" altLang="ko-KR" sz="2400" b="1" dirty="0" smtClean="0">
                    <a:solidFill>
                      <a:schemeClr val="accent6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13</a:t>
                </a:r>
                <a:endPara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857224" y="3643314"/>
              <a:ext cx="2367956" cy="1104607"/>
              <a:chOff x="6072198" y="428604"/>
              <a:chExt cx="2367956" cy="110460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143636" y="890293"/>
                <a:ext cx="2286016" cy="642918"/>
              </a:xfrm>
              <a:prstGeom prst="rect">
                <a:avLst/>
              </a:prstGeom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i="1" dirty="0" smtClean="0">
                    <a:solidFill>
                      <a:schemeClr val="accent6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미지의 세계</a:t>
                </a:r>
                <a:endParaRPr lang="ko-KR" altLang="en-US" sz="2400" i="1" dirty="0">
                  <a:solidFill>
                    <a:schemeClr val="accent6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72198" y="428604"/>
                <a:ext cx="2367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accent6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문자열 </a:t>
                </a:r>
                <a:r>
                  <a:rPr lang="en-US" altLang="ko-KR" sz="2400" b="1" dirty="0" smtClean="0">
                    <a:solidFill>
                      <a:schemeClr val="accent6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'</a:t>
                </a:r>
                <a:r>
                  <a:rPr lang="ko-KR" altLang="en-US" sz="2400" b="1" dirty="0" smtClean="0">
                    <a:solidFill>
                      <a:schemeClr val="accent6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강성훈</a:t>
                </a:r>
                <a:r>
                  <a:rPr lang="en-US" altLang="ko-KR" sz="2400" b="1" dirty="0" smtClean="0">
                    <a:solidFill>
                      <a:schemeClr val="accent6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'</a:t>
                </a:r>
                <a:endPara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cxnSp>
          <p:nvCxnSpPr>
            <p:cNvPr id="41" name="구부러진 연결선 40"/>
            <p:cNvCxnSpPr>
              <a:stCxn id="18" idx="2"/>
              <a:endCxn id="21" idx="3"/>
            </p:cNvCxnSpPr>
            <p:nvPr/>
          </p:nvCxnSpPr>
          <p:spPr>
            <a:xfrm rot="5400000" flipH="1">
              <a:off x="3367459" y="1773352"/>
              <a:ext cx="3444965" cy="2178891"/>
            </a:xfrm>
            <a:prstGeom prst="curvedConnector4">
              <a:avLst>
                <a:gd name="adj1" fmla="val -7816"/>
                <a:gd name="adj2" fmla="val 68823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구부러진 연결선 43"/>
            <p:cNvCxnSpPr>
              <a:stCxn id="19" idx="0"/>
              <a:endCxn id="23" idx="3"/>
            </p:cNvCxnSpPr>
            <p:nvPr/>
          </p:nvCxnSpPr>
          <p:spPr>
            <a:xfrm rot="16200000" flipV="1">
              <a:off x="5624392" y="1730996"/>
              <a:ext cx="2574438" cy="964445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구부러진 연결선 46"/>
            <p:cNvCxnSpPr>
              <a:stCxn id="20" idx="3"/>
              <a:endCxn id="31" idx="3"/>
            </p:cNvCxnSpPr>
            <p:nvPr/>
          </p:nvCxnSpPr>
          <p:spPr>
            <a:xfrm flipV="1">
              <a:off x="7786742" y="1711818"/>
              <a:ext cx="785786" cy="2866826"/>
            </a:xfrm>
            <a:prstGeom prst="curvedConnector3">
              <a:avLst>
                <a:gd name="adj1" fmla="val 147194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15" idx="1"/>
              <a:endCxn id="10" idx="3"/>
            </p:cNvCxnSpPr>
            <p:nvPr/>
          </p:nvCxnSpPr>
          <p:spPr>
            <a:xfrm rot="10800000">
              <a:off x="3714744" y="2714620"/>
              <a:ext cx="2143140" cy="36382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16" idx="1"/>
              <a:endCxn id="34" idx="3"/>
            </p:cNvCxnSpPr>
            <p:nvPr/>
          </p:nvCxnSpPr>
          <p:spPr>
            <a:xfrm rot="10800000" flipV="1">
              <a:off x="3214678" y="3721388"/>
              <a:ext cx="2143172" cy="70507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구부러진 연결선 40"/>
            <p:cNvCxnSpPr>
              <a:stCxn id="5" idx="0"/>
              <a:endCxn id="10" idx="2"/>
            </p:cNvCxnSpPr>
            <p:nvPr/>
          </p:nvCxnSpPr>
          <p:spPr>
            <a:xfrm rot="16200000" flipV="1">
              <a:off x="1760082" y="3669151"/>
              <a:ext cx="2629935" cy="1578130"/>
            </a:xfrm>
            <a:prstGeom prst="curvedConnector3">
              <a:avLst>
                <a:gd name="adj1" fmla="val 81678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6" idx="3"/>
              <a:endCxn id="14" idx="2"/>
            </p:cNvCxnSpPr>
            <p:nvPr/>
          </p:nvCxnSpPr>
          <p:spPr>
            <a:xfrm flipV="1">
              <a:off x="5890544" y="5000636"/>
              <a:ext cx="824612" cy="106493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161</a:t>
            </a:fld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2844" y="428604"/>
            <a:ext cx="8715436" cy="6143668"/>
            <a:chOff x="142844" y="428604"/>
            <a:chExt cx="8715436" cy="6143668"/>
          </a:xfrm>
        </p:grpSpPr>
        <p:grpSp>
          <p:nvGrpSpPr>
            <p:cNvPr id="4" name="그룹 26"/>
            <p:cNvGrpSpPr/>
            <p:nvPr/>
          </p:nvGrpSpPr>
          <p:grpSpPr>
            <a:xfrm>
              <a:off x="2000232" y="5143512"/>
              <a:ext cx="4786346" cy="1428760"/>
              <a:chOff x="2143108" y="4857760"/>
              <a:chExt cx="4786346" cy="142876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214546" y="5429264"/>
                <a:ext cx="4714908" cy="857256"/>
              </a:xfrm>
              <a:prstGeom prst="rect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156228" y="5558869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1">
                        <a:lumMod val="75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person</a:t>
                </a:r>
                <a:endPara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500694" y="5558869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1">
                        <a:lumMod val="75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p</a:t>
                </a:r>
                <a:endPara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43108" y="4857760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solidFill>
                      <a:schemeClr val="accent1">
                        <a:lumMod val="75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환경</a:t>
                </a:r>
                <a:endPara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grpSp>
          <p:nvGrpSpPr>
            <p:cNvPr id="7" name="그룹 24"/>
            <p:cNvGrpSpPr/>
            <p:nvPr/>
          </p:nvGrpSpPr>
          <p:grpSpPr>
            <a:xfrm>
              <a:off x="500034" y="1714488"/>
              <a:ext cx="2928958" cy="1428760"/>
              <a:chOff x="785786" y="1714488"/>
              <a:chExt cx="2928958" cy="142876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857224" y="2285992"/>
                <a:ext cx="2857520" cy="857256"/>
              </a:xfrm>
              <a:prstGeom prst="rect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i="1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미지의 세계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85786" y="1714488"/>
                <a:ext cx="26901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자료형</a:t>
                </a:r>
                <a:r>
                  <a:rPr lang="ko-KR" altLang="en-US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 </a:t>
                </a:r>
                <a:r>
                  <a:rPr lang="en-US" altLang="ko-KR" sz="3200" b="1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person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grpSp>
          <p:nvGrpSpPr>
            <p:cNvPr id="11" name="그룹 25"/>
            <p:cNvGrpSpPr/>
            <p:nvPr/>
          </p:nvGrpSpPr>
          <p:grpSpPr>
            <a:xfrm>
              <a:off x="5786414" y="2143116"/>
              <a:ext cx="3071866" cy="2928958"/>
              <a:chOff x="5143504" y="2071678"/>
              <a:chExt cx="3071866" cy="292895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5214942" y="2643182"/>
                <a:ext cx="3000428" cy="2357454"/>
              </a:xfrm>
              <a:prstGeom prst="rect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857884" y="2786058"/>
                <a:ext cx="16417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ko-KR" altLang="en-US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클래스</a:t>
                </a:r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)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00726" y="3500438"/>
                <a:ext cx="10715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name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143504" y="2071678"/>
                <a:ext cx="19175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값 </a:t>
                </a:r>
                <a:r>
                  <a:rPr lang="en-US" altLang="ko-KR" sz="3200" b="1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person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643602" y="4000504"/>
                <a:ext cx="10715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year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86610" y="3500438"/>
                <a:ext cx="12144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month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858048" y="4286256"/>
                <a:ext cx="9286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day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</p:grpSp>
        <p:cxnSp>
          <p:nvCxnSpPr>
            <p:cNvPr id="60" name="직선 화살표 연결선 59"/>
            <p:cNvCxnSpPr>
              <a:stCxn id="15" idx="1"/>
              <a:endCxn id="10" idx="3"/>
            </p:cNvCxnSpPr>
            <p:nvPr/>
          </p:nvCxnSpPr>
          <p:spPr>
            <a:xfrm rot="10800000">
              <a:off x="3428992" y="2714620"/>
              <a:ext cx="3071802" cy="43526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구부러진 연결선 40"/>
            <p:cNvCxnSpPr>
              <a:stCxn id="5" idx="0"/>
              <a:endCxn id="40" idx="3"/>
            </p:cNvCxnSpPr>
            <p:nvPr/>
          </p:nvCxnSpPr>
          <p:spPr>
            <a:xfrm rot="16200000" flipV="1">
              <a:off x="2760214" y="4883597"/>
              <a:ext cx="1272613" cy="649436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6" idx="3"/>
              <a:endCxn id="14" idx="2"/>
            </p:cNvCxnSpPr>
            <p:nvPr/>
          </p:nvCxnSpPr>
          <p:spPr>
            <a:xfrm flipV="1">
              <a:off x="5747668" y="5072074"/>
              <a:ext cx="1610398" cy="106493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24"/>
            <p:cNvGrpSpPr/>
            <p:nvPr/>
          </p:nvGrpSpPr>
          <p:grpSpPr>
            <a:xfrm>
              <a:off x="142844" y="3571876"/>
              <a:ext cx="2928958" cy="1428760"/>
              <a:chOff x="785786" y="1714488"/>
              <a:chExt cx="2928958" cy="142876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857224" y="2285992"/>
                <a:ext cx="2857520" cy="857256"/>
              </a:xfrm>
              <a:prstGeom prst="rect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i="1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미지의 세계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85786" y="1714488"/>
                <a:ext cx="26901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자료형</a:t>
                </a:r>
                <a:r>
                  <a:rPr lang="ko-KR" altLang="en-US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 </a:t>
                </a:r>
                <a:r>
                  <a:rPr lang="en-US" altLang="ko-KR" sz="3200" b="1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person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4143372" y="428604"/>
              <a:ext cx="642942" cy="571504"/>
            </a:xfrm>
            <a:prstGeom prst="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i="1" dirty="0">
                <a:solidFill>
                  <a:schemeClr val="accent6">
                    <a:lumMod val="50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000628" y="428604"/>
              <a:ext cx="642942" cy="571504"/>
            </a:xfrm>
            <a:prstGeom prst="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i="1" dirty="0">
                <a:solidFill>
                  <a:schemeClr val="accent6">
                    <a:lumMod val="50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786446" y="428604"/>
              <a:ext cx="642942" cy="571504"/>
            </a:xfrm>
            <a:prstGeom prst="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i="1" dirty="0">
                <a:solidFill>
                  <a:schemeClr val="accent6">
                    <a:lumMod val="50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572264" y="428604"/>
              <a:ext cx="642942" cy="571504"/>
            </a:xfrm>
            <a:prstGeom prst="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i="1" dirty="0">
                <a:solidFill>
                  <a:schemeClr val="accent6">
                    <a:lumMod val="50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cxnSp>
          <p:nvCxnSpPr>
            <p:cNvPr id="58" name="구부러진 연결선 40"/>
            <p:cNvCxnSpPr>
              <a:stCxn id="16" idx="1"/>
              <a:endCxn id="54" idx="2"/>
            </p:cNvCxnSpPr>
            <p:nvPr/>
          </p:nvCxnSpPr>
          <p:spPr>
            <a:xfrm rot="10800000">
              <a:off x="4464844" y="1000108"/>
              <a:ext cx="1678793" cy="2864156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구부러진 연결선 40"/>
            <p:cNvCxnSpPr>
              <a:stCxn id="18" idx="1"/>
              <a:endCxn id="55" idx="2"/>
            </p:cNvCxnSpPr>
            <p:nvPr/>
          </p:nvCxnSpPr>
          <p:spPr>
            <a:xfrm rot="10800000">
              <a:off x="5322100" y="1000108"/>
              <a:ext cx="964413" cy="3364222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구부러진 연결선 40"/>
            <p:cNvCxnSpPr>
              <a:stCxn id="19" idx="0"/>
              <a:endCxn id="56" idx="2"/>
            </p:cNvCxnSpPr>
            <p:nvPr/>
          </p:nvCxnSpPr>
          <p:spPr>
            <a:xfrm rot="16200000" flipV="1">
              <a:off x="5786446" y="1321579"/>
              <a:ext cx="2571768" cy="1928826"/>
            </a:xfrm>
            <a:prstGeom prst="curvedConnector3">
              <a:avLst>
                <a:gd name="adj1" fmla="val 62642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구부러진 연결선 40"/>
            <p:cNvCxnSpPr>
              <a:stCxn id="20" idx="3"/>
              <a:endCxn id="57" idx="2"/>
            </p:cNvCxnSpPr>
            <p:nvPr/>
          </p:nvCxnSpPr>
          <p:spPr>
            <a:xfrm flipH="1" flipV="1">
              <a:off x="6893735" y="1000108"/>
              <a:ext cx="1535917" cy="3649974"/>
            </a:xfrm>
            <a:prstGeom prst="curvedConnector4">
              <a:avLst>
                <a:gd name="adj1" fmla="val -22822"/>
                <a:gd name="adj2" fmla="val 7683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모든 것은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요 </a:t>
            </a:r>
            <a:r>
              <a:rPr lang="ko-KR" altLang="en-US" u="sng" dirty="0" err="1" smtClean="0"/>
              <a:t>레퍼런스</a:t>
            </a:r>
            <a:r>
              <a:rPr lang="ko-KR" altLang="en-US" dirty="0" err="1" smtClean="0"/>
              <a:t>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162</a:t>
            </a:fld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rot="10800000">
            <a:off x="2428860" y="3429000"/>
            <a:ext cx="4286280" cy="1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665923"/>
            <a:ext cx="8286808" cy="353943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a = [[]] * 3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a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[[], [], []]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a[0].append(4)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a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[[4], [4], [4]]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163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074993"/>
            <a:ext cx="8286808" cy="472129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a = [[]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range(3)]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a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[[], [], []]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a[0].append(4)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a[1].append(5)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a[2].append(6)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a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[[4], [5], [6]]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164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제자리에서 변경이</a:t>
            </a:r>
            <a:endParaRPr lang="en-US" altLang="ko-KR" dirty="0" smtClean="0"/>
          </a:p>
          <a:p>
            <a:r>
              <a:rPr lang="ko-KR" altLang="en-US" dirty="0" smtClean="0"/>
              <a:t>가능한가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165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그런 것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사전</a:t>
            </a:r>
            <a:endParaRPr lang="en-US" altLang="ko-KR" dirty="0" smtClean="0"/>
          </a:p>
          <a:p>
            <a:r>
              <a:rPr lang="ko-KR" altLang="en-US" dirty="0" smtClean="0"/>
              <a:t>안 그런 것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166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하여튼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167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168</a:t>
            </a:fld>
            <a:endParaRPr lang="ko-KR" altLang="en-US"/>
          </a:p>
        </p:txBody>
      </p:sp>
      <p:grpSp>
        <p:nvGrpSpPr>
          <p:cNvPr id="210" name="그룹 209"/>
          <p:cNvGrpSpPr/>
          <p:nvPr/>
        </p:nvGrpSpPr>
        <p:grpSpPr>
          <a:xfrm>
            <a:off x="428596" y="428604"/>
            <a:ext cx="8286808" cy="6143668"/>
            <a:chOff x="428596" y="428604"/>
            <a:chExt cx="8286808" cy="6143668"/>
          </a:xfrm>
        </p:grpSpPr>
        <p:grpSp>
          <p:nvGrpSpPr>
            <p:cNvPr id="209" name="그룹 208"/>
            <p:cNvGrpSpPr/>
            <p:nvPr/>
          </p:nvGrpSpPr>
          <p:grpSpPr>
            <a:xfrm>
              <a:off x="500034" y="642918"/>
              <a:ext cx="8215370" cy="2786082"/>
              <a:chOff x="500034" y="642918"/>
              <a:chExt cx="8215370" cy="2786082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500034" y="1214422"/>
                <a:ext cx="8215370" cy="221457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500034" y="642918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망한 값들</a:t>
                </a:r>
                <a:endParaRPr lang="ko-KR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6643702" y="1428736"/>
              <a:ext cx="1917513" cy="1714512"/>
              <a:chOff x="6500826" y="2000240"/>
              <a:chExt cx="1917513" cy="1714512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572264" y="2571744"/>
                <a:ext cx="1785950" cy="1143008"/>
              </a:xfrm>
              <a:prstGeom prst="rect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500826" y="2000240"/>
                <a:ext cx="19175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값 </a:t>
                </a:r>
                <a:r>
                  <a:rPr lang="en-US" altLang="ko-KR" sz="3200" b="1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person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643702" y="2629911"/>
                <a:ext cx="15716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ko-KR" altLang="en-US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클래스</a:t>
                </a:r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)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643702" y="3129977"/>
                <a:ext cx="35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*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072330" y="3129977"/>
                <a:ext cx="35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*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00958" y="3129977"/>
                <a:ext cx="35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*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929586" y="3129977"/>
                <a:ext cx="35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*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</p:grpSp>
        <p:grpSp>
          <p:nvGrpSpPr>
            <p:cNvPr id="3" name="그룹 26"/>
            <p:cNvGrpSpPr/>
            <p:nvPr/>
          </p:nvGrpSpPr>
          <p:grpSpPr>
            <a:xfrm>
              <a:off x="2000232" y="5143512"/>
              <a:ext cx="4786346" cy="1428760"/>
              <a:chOff x="2143108" y="4857760"/>
              <a:chExt cx="4786346" cy="142876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214546" y="5429264"/>
                <a:ext cx="4714908" cy="857256"/>
              </a:xfrm>
              <a:prstGeom prst="rect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156228" y="5558869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1">
                        <a:lumMod val="75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person</a:t>
                </a:r>
                <a:endPara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500694" y="5558869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1">
                        <a:lumMod val="75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p</a:t>
                </a:r>
                <a:endPara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43108" y="4857760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solidFill>
                      <a:schemeClr val="accent1">
                        <a:lumMod val="75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환경</a:t>
                </a:r>
                <a:endPara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grpSp>
          <p:nvGrpSpPr>
            <p:cNvPr id="4" name="그룹 24"/>
            <p:cNvGrpSpPr/>
            <p:nvPr/>
          </p:nvGrpSpPr>
          <p:grpSpPr>
            <a:xfrm>
              <a:off x="714348" y="1357298"/>
              <a:ext cx="2928958" cy="1428760"/>
              <a:chOff x="785786" y="1714488"/>
              <a:chExt cx="2928958" cy="142876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857224" y="2285992"/>
                <a:ext cx="2857520" cy="857256"/>
              </a:xfrm>
              <a:prstGeom prst="rect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i="1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미지의 세계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85786" y="1714488"/>
                <a:ext cx="26901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자료형</a:t>
                </a:r>
                <a:r>
                  <a:rPr lang="ko-KR" altLang="en-US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 </a:t>
                </a:r>
                <a:r>
                  <a:rPr lang="en-US" altLang="ko-KR" sz="3200" b="1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person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cxnSp>
          <p:nvCxnSpPr>
            <p:cNvPr id="60" name="직선 화살표 연결선 59"/>
            <p:cNvCxnSpPr>
              <a:stCxn id="76" idx="1"/>
              <a:endCxn id="10" idx="3"/>
            </p:cNvCxnSpPr>
            <p:nvPr/>
          </p:nvCxnSpPr>
          <p:spPr>
            <a:xfrm rot="10800000" flipV="1">
              <a:off x="3643306" y="2350794"/>
              <a:ext cx="3143272" cy="663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구부러진 연결선 40"/>
            <p:cNvCxnSpPr>
              <a:stCxn id="5" idx="1"/>
              <a:endCxn id="40" idx="1"/>
            </p:cNvCxnSpPr>
            <p:nvPr/>
          </p:nvCxnSpPr>
          <p:spPr>
            <a:xfrm rot="10800000">
              <a:off x="500034" y="4572009"/>
              <a:ext cx="2513318" cy="1565001"/>
            </a:xfrm>
            <a:prstGeom prst="curvedConnector3">
              <a:avLst>
                <a:gd name="adj1" fmla="val 109096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6" idx="1"/>
              <a:endCxn id="146" idx="2"/>
            </p:cNvCxnSpPr>
            <p:nvPr/>
          </p:nvCxnSpPr>
          <p:spPr>
            <a:xfrm rot="10800000">
              <a:off x="5107786" y="5143513"/>
              <a:ext cx="250033" cy="99349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24"/>
            <p:cNvGrpSpPr/>
            <p:nvPr/>
          </p:nvGrpSpPr>
          <p:grpSpPr>
            <a:xfrm>
              <a:off x="428596" y="3571876"/>
              <a:ext cx="2928958" cy="1428760"/>
              <a:chOff x="785786" y="1714488"/>
              <a:chExt cx="2928958" cy="142876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857224" y="2285992"/>
                <a:ext cx="2857520" cy="857256"/>
              </a:xfrm>
              <a:prstGeom prst="rect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i="1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미지의 세계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85786" y="1714488"/>
                <a:ext cx="26901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자료형</a:t>
                </a:r>
                <a:r>
                  <a:rPr lang="ko-KR" altLang="en-US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 </a:t>
                </a:r>
                <a:r>
                  <a:rPr lang="en-US" altLang="ko-KR" sz="3200" b="1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person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4429124" y="428604"/>
              <a:ext cx="642942" cy="571504"/>
            </a:xfrm>
            <a:prstGeom prst="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i="1" dirty="0">
                <a:solidFill>
                  <a:schemeClr val="accent6">
                    <a:lumMod val="50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286380" y="428604"/>
              <a:ext cx="642942" cy="571504"/>
            </a:xfrm>
            <a:prstGeom prst="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i="1" dirty="0">
                <a:solidFill>
                  <a:schemeClr val="accent6">
                    <a:lumMod val="50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072198" y="428604"/>
              <a:ext cx="642942" cy="571504"/>
            </a:xfrm>
            <a:prstGeom prst="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i="1" dirty="0">
                <a:solidFill>
                  <a:schemeClr val="accent6">
                    <a:lumMod val="50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858016" y="428604"/>
              <a:ext cx="642942" cy="571504"/>
            </a:xfrm>
            <a:prstGeom prst="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i="1" dirty="0">
                <a:solidFill>
                  <a:schemeClr val="accent6">
                    <a:lumMod val="50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cxnSp>
          <p:nvCxnSpPr>
            <p:cNvPr id="58" name="구부러진 연결선 40"/>
            <p:cNvCxnSpPr>
              <a:stCxn id="69" idx="2"/>
              <a:endCxn id="54" idx="2"/>
            </p:cNvCxnSpPr>
            <p:nvPr/>
          </p:nvCxnSpPr>
          <p:spPr>
            <a:xfrm rot="5400000" flipH="1">
              <a:off x="4786314" y="964389"/>
              <a:ext cx="2143140" cy="2214578"/>
            </a:xfrm>
            <a:prstGeom prst="curvedConnector3">
              <a:avLst>
                <a:gd name="adj1" fmla="val -10667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구부러진 연결선 40"/>
            <p:cNvCxnSpPr>
              <a:stCxn id="72" idx="2"/>
              <a:endCxn id="55" idx="2"/>
            </p:cNvCxnSpPr>
            <p:nvPr/>
          </p:nvCxnSpPr>
          <p:spPr>
            <a:xfrm rot="5400000" flipH="1">
              <a:off x="5429256" y="1178703"/>
              <a:ext cx="2143140" cy="1785950"/>
            </a:xfrm>
            <a:prstGeom prst="curvedConnector3">
              <a:avLst>
                <a:gd name="adj1" fmla="val -10667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구부러진 연결선 40"/>
            <p:cNvCxnSpPr>
              <a:stCxn id="73" idx="2"/>
              <a:endCxn id="56" idx="2"/>
            </p:cNvCxnSpPr>
            <p:nvPr/>
          </p:nvCxnSpPr>
          <p:spPr>
            <a:xfrm rot="5400000" flipH="1">
              <a:off x="6036479" y="1357298"/>
              <a:ext cx="2143140" cy="1428760"/>
            </a:xfrm>
            <a:prstGeom prst="curvedConnector3">
              <a:avLst>
                <a:gd name="adj1" fmla="val -10667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구부러진 연결선 40"/>
            <p:cNvCxnSpPr>
              <a:stCxn id="75" idx="1"/>
              <a:endCxn id="57" idx="2"/>
            </p:cNvCxnSpPr>
            <p:nvPr/>
          </p:nvCxnSpPr>
          <p:spPr>
            <a:xfrm rot="10800000">
              <a:off x="7179488" y="1000109"/>
              <a:ext cx="892975" cy="1850753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그룹 144"/>
            <p:cNvGrpSpPr/>
            <p:nvPr/>
          </p:nvGrpSpPr>
          <p:grpSpPr>
            <a:xfrm>
              <a:off x="4143372" y="3429000"/>
              <a:ext cx="1917513" cy="1714512"/>
              <a:chOff x="6500826" y="2000240"/>
              <a:chExt cx="1917513" cy="1714512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6572264" y="2571744"/>
                <a:ext cx="1785950" cy="1143008"/>
              </a:xfrm>
              <a:prstGeom prst="rect">
                <a:avLst/>
              </a:prstGeom>
              <a:ln w="381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6500826" y="2000240"/>
                <a:ext cx="19175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 Bold" pitchFamily="50" charset="-127"/>
                    <a:ea typeface="나눔고딕 Bold" pitchFamily="50" charset="-127"/>
                  </a:rPr>
                  <a:t>값 </a:t>
                </a:r>
                <a:r>
                  <a:rPr lang="en-US" altLang="ko-KR" sz="3200" b="1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person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6643702" y="2629911"/>
                <a:ext cx="15716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ko-KR" altLang="en-US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클래스</a:t>
                </a:r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)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643702" y="3129977"/>
                <a:ext cx="35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*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7072330" y="3129977"/>
                <a:ext cx="35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*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7500958" y="3129977"/>
                <a:ext cx="35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*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7929586" y="3129977"/>
                <a:ext cx="35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accent3">
                        <a:lumMod val="50000"/>
                      </a:schemeClr>
                    </a:solidFill>
                    <a:latin typeface="나눔고딕코딩" pitchFamily="49" charset="-127"/>
                    <a:ea typeface="나눔고딕코딩" pitchFamily="49" charset="-127"/>
                  </a:rPr>
                  <a:t>*</a:t>
                </a:r>
                <a:endParaRPr lang="ko-KR" altLang="en-US" sz="3200" dirty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</p:grpSp>
        <p:cxnSp>
          <p:nvCxnSpPr>
            <p:cNvPr id="156" name="구부러진 연결선 40"/>
            <p:cNvCxnSpPr>
              <a:stCxn id="149" idx="3"/>
              <a:endCxn id="54" idx="2"/>
            </p:cNvCxnSpPr>
            <p:nvPr/>
          </p:nvCxnSpPr>
          <p:spPr>
            <a:xfrm flipV="1">
              <a:off x="4643438" y="1000108"/>
              <a:ext cx="107157" cy="3851017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48" idx="1"/>
              <a:endCxn id="40" idx="3"/>
            </p:cNvCxnSpPr>
            <p:nvPr/>
          </p:nvCxnSpPr>
          <p:spPr>
            <a:xfrm rot="10800000" flipV="1">
              <a:off x="3357554" y="4351058"/>
              <a:ext cx="928694" cy="22094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구부러진 연결선 40"/>
            <p:cNvCxnSpPr>
              <a:stCxn id="150" idx="3"/>
              <a:endCxn id="55" idx="2"/>
            </p:cNvCxnSpPr>
            <p:nvPr/>
          </p:nvCxnSpPr>
          <p:spPr>
            <a:xfrm flipV="1">
              <a:off x="5072066" y="1000108"/>
              <a:ext cx="535785" cy="3851017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구부러진 연결선 40"/>
            <p:cNvCxnSpPr>
              <a:stCxn id="151" idx="3"/>
              <a:endCxn id="56" idx="2"/>
            </p:cNvCxnSpPr>
            <p:nvPr/>
          </p:nvCxnSpPr>
          <p:spPr>
            <a:xfrm flipV="1">
              <a:off x="5500694" y="1000108"/>
              <a:ext cx="892975" cy="3851017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구부러진 연결선 40"/>
            <p:cNvCxnSpPr>
              <a:stCxn id="152" idx="3"/>
              <a:endCxn id="57" idx="3"/>
            </p:cNvCxnSpPr>
            <p:nvPr/>
          </p:nvCxnSpPr>
          <p:spPr>
            <a:xfrm flipV="1">
              <a:off x="5929322" y="714356"/>
              <a:ext cx="1571636" cy="4136769"/>
            </a:xfrm>
            <a:prstGeom prst="curvedConnector3">
              <a:avLst>
                <a:gd name="adj1" fmla="val 193413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169</a:t>
            </a:fld>
            <a:endParaRPr lang="ko-KR" altLang="en-US"/>
          </a:p>
        </p:txBody>
      </p:sp>
      <p:grpSp>
        <p:nvGrpSpPr>
          <p:cNvPr id="11" name="그룹 26"/>
          <p:cNvGrpSpPr/>
          <p:nvPr/>
        </p:nvGrpSpPr>
        <p:grpSpPr>
          <a:xfrm>
            <a:off x="2000232" y="5143512"/>
            <a:ext cx="4786346" cy="1428760"/>
            <a:chOff x="2143108" y="4857760"/>
            <a:chExt cx="4786346" cy="1428760"/>
          </a:xfrm>
        </p:grpSpPr>
        <p:sp>
          <p:nvSpPr>
            <p:cNvPr id="8" name="직사각형 7"/>
            <p:cNvSpPr/>
            <p:nvPr/>
          </p:nvSpPr>
          <p:spPr>
            <a:xfrm>
              <a:off x="2214546" y="5429264"/>
              <a:ext cx="4714908" cy="857256"/>
            </a:xfrm>
            <a:prstGeom prst="rect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56228" y="5558869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accent1">
                      <a:lumMod val="75000"/>
                    </a:schemeClr>
                  </a:solidFill>
                  <a:latin typeface="나눔고딕코딩" pitchFamily="49" charset="-127"/>
                  <a:ea typeface="나눔고딕코딩" pitchFamily="49" charset="-127"/>
                </a:rPr>
                <a:t>person</a:t>
              </a:r>
              <a:endParaRPr lang="ko-KR" altLang="en-US" sz="3200" dirty="0">
                <a:solidFill>
                  <a:schemeClr val="accent1">
                    <a:lumMod val="75000"/>
                  </a:schemeClr>
                </a:solidFill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0694" y="5558869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accent1">
                      <a:lumMod val="75000"/>
                    </a:schemeClr>
                  </a:solidFill>
                  <a:latin typeface="나눔고딕코딩" pitchFamily="49" charset="-127"/>
                  <a:ea typeface="나눔고딕코딩" pitchFamily="49" charset="-127"/>
                </a:rPr>
                <a:t>p</a:t>
              </a:r>
              <a:endParaRPr lang="ko-KR" altLang="en-US" sz="3200" dirty="0">
                <a:solidFill>
                  <a:schemeClr val="accent1">
                    <a:lumMod val="75000"/>
                  </a:schemeClr>
                </a:solidFill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3108" y="4857760"/>
              <a:ext cx="957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환경</a:t>
              </a:r>
              <a:endParaRPr lang="ko-KR" altLang="en-US" sz="32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cxnSp>
        <p:nvCxnSpPr>
          <p:cNvPr id="70" name="구부러진 연결선 40"/>
          <p:cNvCxnSpPr>
            <a:stCxn id="5" idx="1"/>
            <a:endCxn id="40" idx="1"/>
          </p:cNvCxnSpPr>
          <p:nvPr/>
        </p:nvCxnSpPr>
        <p:spPr>
          <a:xfrm rot="10800000">
            <a:off x="500034" y="4572009"/>
            <a:ext cx="2513318" cy="1565001"/>
          </a:xfrm>
          <a:prstGeom prst="curvedConnector3">
            <a:avLst>
              <a:gd name="adj1" fmla="val 10909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" idx="1"/>
            <a:endCxn id="146" idx="2"/>
          </p:cNvCxnSpPr>
          <p:nvPr/>
        </p:nvCxnSpPr>
        <p:spPr>
          <a:xfrm rot="10800000">
            <a:off x="5107786" y="5143513"/>
            <a:ext cx="250033" cy="993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24"/>
          <p:cNvGrpSpPr/>
          <p:nvPr/>
        </p:nvGrpSpPr>
        <p:grpSpPr>
          <a:xfrm>
            <a:off x="428596" y="3571876"/>
            <a:ext cx="2928958" cy="1428760"/>
            <a:chOff x="785786" y="1714488"/>
            <a:chExt cx="2928958" cy="1428760"/>
          </a:xfrm>
        </p:grpSpPr>
        <p:sp>
          <p:nvSpPr>
            <p:cNvPr id="40" name="직사각형 39"/>
            <p:cNvSpPr/>
            <p:nvPr/>
          </p:nvSpPr>
          <p:spPr>
            <a:xfrm>
              <a:off x="857224" y="2285992"/>
              <a:ext cx="2857520" cy="857256"/>
            </a:xfrm>
            <a:prstGeom prst="rect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i="1" dirty="0" smtClean="0">
                  <a:solidFill>
                    <a:schemeClr val="accent3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미지의 세계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5786" y="1714488"/>
              <a:ext cx="26901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 smtClean="0">
                  <a:solidFill>
                    <a:schemeClr val="accent3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자료형</a:t>
              </a:r>
              <a:r>
                <a:rPr lang="ko-KR" altLang="en-US" sz="3200" dirty="0" smtClean="0">
                  <a:solidFill>
                    <a:schemeClr val="accent3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 </a:t>
              </a:r>
              <a:r>
                <a:rPr lang="en-US" altLang="ko-KR" sz="3200" b="1" dirty="0" smtClean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rPr>
                <a:t>person</a:t>
              </a:r>
              <a:endPara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429124" y="428604"/>
            <a:ext cx="642942" cy="5715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i="1" dirty="0">
              <a:solidFill>
                <a:schemeClr val="accent6">
                  <a:lumMod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86380" y="428604"/>
            <a:ext cx="642942" cy="5715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i="1" dirty="0">
              <a:solidFill>
                <a:schemeClr val="accent6">
                  <a:lumMod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72198" y="428604"/>
            <a:ext cx="642942" cy="5715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i="1" dirty="0">
              <a:solidFill>
                <a:schemeClr val="accent6">
                  <a:lumMod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58016" y="428604"/>
            <a:ext cx="642942" cy="5715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i="1" dirty="0">
              <a:solidFill>
                <a:schemeClr val="accent6">
                  <a:lumMod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15" name="그룹 144"/>
          <p:cNvGrpSpPr/>
          <p:nvPr/>
        </p:nvGrpSpPr>
        <p:grpSpPr>
          <a:xfrm>
            <a:off x="4143372" y="3429000"/>
            <a:ext cx="1917513" cy="1714512"/>
            <a:chOff x="6500826" y="2000240"/>
            <a:chExt cx="1917513" cy="1714512"/>
          </a:xfrm>
        </p:grpSpPr>
        <p:sp>
          <p:nvSpPr>
            <p:cNvPr id="146" name="직사각형 145"/>
            <p:cNvSpPr/>
            <p:nvPr/>
          </p:nvSpPr>
          <p:spPr>
            <a:xfrm>
              <a:off x="6572264" y="2571744"/>
              <a:ext cx="1785950" cy="1143008"/>
            </a:xfrm>
            <a:prstGeom prst="rect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500826" y="2000240"/>
              <a:ext cx="19175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chemeClr val="accent3">
                      <a:lumMod val="50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값 </a:t>
              </a:r>
              <a:r>
                <a:rPr lang="en-US" altLang="ko-KR" sz="3200" b="1" dirty="0" smtClean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rPr>
                <a:t>person</a:t>
              </a:r>
              <a:endPara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643702" y="2629911"/>
              <a:ext cx="1571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accent3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3200" dirty="0" smtClean="0">
                  <a:solidFill>
                    <a:schemeClr val="accent3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클래스</a:t>
              </a:r>
              <a:r>
                <a:rPr lang="en-US" altLang="ko-KR" sz="3200" dirty="0" smtClean="0">
                  <a:solidFill>
                    <a:schemeClr val="accent3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643702" y="3129977"/>
              <a:ext cx="35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rPr>
                <a:t>*</a:t>
              </a:r>
              <a:endPara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072330" y="3129977"/>
              <a:ext cx="35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rPr>
                <a:t>*</a:t>
              </a:r>
              <a:endPara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500958" y="3129977"/>
              <a:ext cx="35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rPr>
                <a:t>*</a:t>
              </a:r>
              <a:endPara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929586" y="3129977"/>
              <a:ext cx="35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accent3">
                      <a:lumMod val="50000"/>
                    </a:schemeClr>
                  </a:solidFill>
                  <a:latin typeface="나눔고딕코딩" pitchFamily="49" charset="-127"/>
                  <a:ea typeface="나눔고딕코딩" pitchFamily="49" charset="-127"/>
                </a:rPr>
                <a:t>*</a:t>
              </a:r>
              <a:endPara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</a:endParaRPr>
            </a:p>
          </p:txBody>
        </p:sp>
      </p:grpSp>
      <p:cxnSp>
        <p:nvCxnSpPr>
          <p:cNvPr id="156" name="구부러진 연결선 40"/>
          <p:cNvCxnSpPr>
            <a:stCxn id="149" idx="3"/>
            <a:endCxn id="54" idx="2"/>
          </p:cNvCxnSpPr>
          <p:nvPr/>
        </p:nvCxnSpPr>
        <p:spPr>
          <a:xfrm flipV="1">
            <a:off x="4643438" y="1000108"/>
            <a:ext cx="107157" cy="3851017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1"/>
            <a:endCxn id="40" idx="3"/>
          </p:cNvCxnSpPr>
          <p:nvPr/>
        </p:nvCxnSpPr>
        <p:spPr>
          <a:xfrm rot="10800000" flipV="1">
            <a:off x="3357554" y="4351058"/>
            <a:ext cx="928694" cy="2209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구부러진 연결선 40"/>
          <p:cNvCxnSpPr>
            <a:stCxn id="150" idx="3"/>
            <a:endCxn id="55" idx="2"/>
          </p:cNvCxnSpPr>
          <p:nvPr/>
        </p:nvCxnSpPr>
        <p:spPr>
          <a:xfrm flipV="1">
            <a:off x="5072066" y="1000108"/>
            <a:ext cx="535785" cy="3851017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구부러진 연결선 40"/>
          <p:cNvCxnSpPr>
            <a:stCxn id="151" idx="3"/>
            <a:endCxn id="56" idx="2"/>
          </p:cNvCxnSpPr>
          <p:nvPr/>
        </p:nvCxnSpPr>
        <p:spPr>
          <a:xfrm flipV="1">
            <a:off x="5500694" y="1000108"/>
            <a:ext cx="892975" cy="3851017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 40"/>
          <p:cNvCxnSpPr>
            <a:stCxn id="152" idx="3"/>
            <a:endCxn id="57" idx="2"/>
          </p:cNvCxnSpPr>
          <p:nvPr/>
        </p:nvCxnSpPr>
        <p:spPr>
          <a:xfrm flipV="1">
            <a:off x="5929322" y="1000108"/>
            <a:ext cx="1250165" cy="3851017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8596" y="2824798"/>
            <a:ext cx="8286808" cy="1175706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8.0</a:t>
            </a:r>
            <a:r>
              <a:rPr lang="en-US" altLang="ko-KR" dirty="0" smtClean="0"/>
              <a:t> /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5.0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1.6000000000000001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가비지</a:t>
            </a:r>
            <a:r>
              <a:rPr lang="ko-KR" altLang="en-US" dirty="0" smtClean="0"/>
              <a:t> 컬렉션</a:t>
            </a:r>
            <a:endParaRPr lang="en-US" altLang="ko-KR" dirty="0" smtClean="0"/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망한 값 처리하기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170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460"/>
            <a:ext cx="8286808" cy="4130361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p = person('</a:t>
            </a:r>
            <a:r>
              <a:rPr lang="ko-KR" altLang="en-US" dirty="0" smtClean="0"/>
              <a:t>강성훈</a:t>
            </a:r>
            <a:r>
              <a:rPr lang="en-US" altLang="ko-KR" dirty="0" smtClean="0"/>
              <a:t>', 1987, 9, 13)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p.__str</a:t>
            </a:r>
            <a:r>
              <a:rPr lang="en-US" altLang="ko-KR" dirty="0" smtClean="0"/>
              <a:t>__()</a:t>
            </a: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강성훈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- 9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일생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(p)</a:t>
            </a: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강성훈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- 9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일생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p</a:t>
            </a: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강성훈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- 9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일생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171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172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388652"/>
            <a:ext cx="8286808" cy="6093976"/>
          </a:xfrm>
        </p:spPr>
        <p:txBody>
          <a:bodyPr/>
          <a:lstStyle/>
          <a:p>
            <a:r>
              <a:rPr lang="en-US" altLang="ko-KR" sz="3000" i="1" dirty="0" smtClean="0"/>
              <a:t># coding=cp949</a:t>
            </a:r>
          </a:p>
          <a:p>
            <a:r>
              <a:rPr lang="en-US" altLang="ko-KR" sz="3000" b="1" dirty="0" smtClean="0"/>
              <a:t>class</a:t>
            </a:r>
            <a:r>
              <a:rPr lang="en-US" altLang="ko-KR" sz="3000" dirty="0" smtClean="0"/>
              <a:t> person(object):</a:t>
            </a:r>
          </a:p>
          <a:p>
            <a:r>
              <a:rPr lang="en-US" altLang="ko-KR" sz="3000" dirty="0" smtClean="0"/>
              <a:t>    </a:t>
            </a:r>
            <a:r>
              <a:rPr lang="en-US" altLang="ko-KR" sz="3000" b="1" dirty="0" smtClean="0"/>
              <a:t>def</a:t>
            </a:r>
            <a:r>
              <a:rPr lang="en-US" altLang="ko-KR" sz="3000" dirty="0" smtClean="0"/>
              <a:t> __init__(self, …): …</a:t>
            </a:r>
          </a:p>
          <a:p>
            <a:r>
              <a:rPr lang="en-US" altLang="ko-KR" sz="3000" dirty="0" smtClean="0"/>
              <a:t>    </a:t>
            </a:r>
            <a:r>
              <a:rPr lang="en-US" altLang="ko-KR" sz="3000" b="1" dirty="0" smtClean="0"/>
              <a:t>def</a:t>
            </a:r>
            <a:r>
              <a:rPr lang="en-US" altLang="ko-KR" sz="3000" dirty="0" smtClean="0"/>
              <a:t> __</a:t>
            </a:r>
            <a:r>
              <a:rPr lang="en-US" altLang="ko-KR" sz="3000" dirty="0" err="1" smtClean="0"/>
              <a:t>str</a:t>
            </a:r>
            <a:r>
              <a:rPr lang="en-US" altLang="ko-KR" sz="3000" dirty="0" smtClean="0"/>
              <a:t>__(self, …): …</a:t>
            </a:r>
          </a:p>
          <a:p>
            <a:endParaRPr lang="en-US" altLang="ko-KR" sz="3000" dirty="0" smtClean="0"/>
          </a:p>
          <a:p>
            <a:r>
              <a:rPr lang="en-US" altLang="ko-KR" sz="3000" dirty="0" smtClean="0"/>
              <a:t>birthdays = [</a:t>
            </a:r>
          </a:p>
          <a:p>
            <a:r>
              <a:rPr lang="en-US" altLang="ko-KR" sz="3000" dirty="0" smtClean="0"/>
              <a:t>    person('</a:t>
            </a:r>
            <a:r>
              <a:rPr lang="ko-KR" altLang="en-US" sz="3000" dirty="0" smtClean="0"/>
              <a:t>강성훈</a:t>
            </a:r>
            <a:r>
              <a:rPr lang="en-US" altLang="ko-KR" sz="3000" dirty="0" smtClean="0"/>
              <a:t>', 1987, 9, 13),</a:t>
            </a:r>
          </a:p>
          <a:p>
            <a:r>
              <a:rPr lang="en-US" altLang="ko-KR" sz="3000" dirty="0" smtClean="0"/>
              <a:t>    person('</a:t>
            </a:r>
            <a:r>
              <a:rPr lang="ko-KR" altLang="en-US" sz="3000" dirty="0" smtClean="0"/>
              <a:t>정재성</a:t>
            </a:r>
            <a:r>
              <a:rPr lang="en-US" altLang="ko-KR" sz="3000" dirty="0" smtClean="0"/>
              <a:t>', 1987, 2, 23),</a:t>
            </a:r>
          </a:p>
          <a:p>
            <a:r>
              <a:rPr lang="en-US" altLang="ko-KR" sz="3000" dirty="0" smtClean="0"/>
              <a:t>    person('</a:t>
            </a:r>
            <a:r>
              <a:rPr lang="ko-KR" altLang="en-US" sz="3000" dirty="0" smtClean="0"/>
              <a:t>김준기</a:t>
            </a:r>
            <a:r>
              <a:rPr lang="en-US" altLang="ko-KR" sz="3000" dirty="0" smtClean="0"/>
              <a:t>', 1987, 5, 12),</a:t>
            </a:r>
          </a:p>
          <a:p>
            <a:r>
              <a:rPr lang="en-US" altLang="ko-KR" sz="3000" dirty="0" smtClean="0"/>
              <a:t>    …</a:t>
            </a:r>
          </a:p>
          <a:p>
            <a:r>
              <a:rPr lang="en-US" altLang="ko-KR" sz="3000" dirty="0" smtClean="0"/>
              <a:t>]</a:t>
            </a:r>
            <a:endParaRPr lang="ko-KR" altLang="en-US" sz="3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173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457"/>
            <a:ext cx="8286808" cy="4130361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printnames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names = [p.name for p in birthdays]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names.sort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', '.join(names)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printbirthdays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p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birthdays: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p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174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88604"/>
            <a:ext cx="8286808" cy="6494085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printbyname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name = </a:t>
            </a:r>
            <a:r>
              <a:rPr lang="en-US" altLang="ko-KR" dirty="0" err="1" smtClean="0"/>
              <a:t>raw_input</a:t>
            </a:r>
            <a:r>
              <a:rPr lang="en-US" altLang="ko-KR" dirty="0" smtClean="0"/>
              <a:t>('</a:t>
            </a:r>
            <a:r>
              <a:rPr lang="ko-KR" altLang="en-US" spc="-400" dirty="0" smtClean="0"/>
              <a:t>이름을 입력하세요</a:t>
            </a:r>
            <a:r>
              <a:rPr lang="en-US" altLang="ko-KR" spc="-400" dirty="0" smtClean="0"/>
              <a:t>: 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  filtered = [p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p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p.name == name]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printbirthdays</a:t>
            </a:r>
            <a:r>
              <a:rPr lang="en-US" altLang="ko-KR" dirty="0" smtClean="0"/>
              <a:t>(filtered)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printbyyear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  year = </a:t>
            </a:r>
            <a:r>
              <a:rPr lang="en-US" altLang="ko-KR" dirty="0" err="1" smtClean="0"/>
              <a:t>inputnum</a:t>
            </a:r>
            <a:r>
              <a:rPr lang="en-US" altLang="ko-KR" dirty="0" smtClean="0"/>
              <a:t>('</a:t>
            </a:r>
            <a:r>
              <a:rPr lang="ko-KR" altLang="en-US" spc="-300" dirty="0" smtClean="0"/>
              <a:t>생년을 입력하세요</a:t>
            </a:r>
            <a:r>
              <a:rPr lang="en-US" altLang="ko-KR" spc="-300" dirty="0" smtClean="0"/>
              <a:t>: 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  filtered = [p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p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p.year</a:t>
            </a:r>
            <a:r>
              <a:rPr lang="en-US" altLang="ko-KR" dirty="0" smtClean="0"/>
              <a:t> == year]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printbirthdays</a:t>
            </a:r>
            <a:r>
              <a:rPr lang="en-US" altLang="ko-KR" dirty="0" smtClean="0"/>
              <a:t>(filtered)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175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더 고칠 거리를</a:t>
            </a:r>
            <a:endParaRPr lang="en-US" altLang="ko-KR" dirty="0" smtClean="0"/>
          </a:p>
          <a:p>
            <a:r>
              <a:rPr lang="ko-KR" altLang="en-US" dirty="0" smtClean="0"/>
              <a:t>생각해 보세요</a:t>
            </a:r>
            <a:r>
              <a:rPr lang="en-US" altLang="ko-KR" dirty="0" smtClean="0"/>
              <a:t>!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176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2800" dirty="0" smtClean="0"/>
              <a:t>끝</a:t>
            </a:r>
            <a:r>
              <a:rPr lang="en-US" altLang="ko-KR" sz="3200" dirty="0" smtClean="0">
                <a:latin typeface="나눔고딕 Bold" pitchFamily="50" charset="-127"/>
                <a:ea typeface="나눔고딕 Bold" pitchFamily="50" charset="-127"/>
              </a:rPr>
              <a:t>…?</a:t>
            </a:r>
            <a:endParaRPr lang="ko-KR" altLang="en-US" sz="3200" dirty="0"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177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세상 모든 일이</a:t>
            </a:r>
            <a:endParaRPr lang="en-US" altLang="ko-KR" dirty="0" smtClean="0"/>
          </a:p>
          <a:p>
            <a:r>
              <a:rPr lang="ko-KR" altLang="en-US" dirty="0" smtClean="0"/>
              <a:t>이렇게 잘 풀리진</a:t>
            </a:r>
            <a:endParaRPr lang="en-US" altLang="ko-KR" dirty="0" smtClean="0"/>
          </a:p>
          <a:p>
            <a:r>
              <a:rPr lang="ko-KR" altLang="en-US" dirty="0" smtClean="0"/>
              <a:t>않겠지만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178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리팩토링</a:t>
            </a:r>
            <a:endParaRPr lang="en-US" altLang="ko-KR" dirty="0" smtClean="0"/>
          </a:p>
          <a:p>
            <a:r>
              <a:rPr lang="ko-KR" altLang="en-US" dirty="0" err="1" smtClean="0"/>
              <a:t>테스팅</a:t>
            </a:r>
            <a:endParaRPr lang="en-US" altLang="ko-KR" dirty="0" smtClean="0"/>
          </a:p>
          <a:p>
            <a:r>
              <a:rPr lang="ko-KR" altLang="en-US" dirty="0" smtClean="0"/>
              <a:t>디버깅</a:t>
            </a:r>
            <a:endParaRPr lang="en-US" altLang="ko-KR" dirty="0" smtClean="0"/>
          </a:p>
          <a:p>
            <a:r>
              <a:rPr lang="ko-KR" altLang="en-US" dirty="0" smtClean="0"/>
              <a:t>문서화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← 이건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안했지만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179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8596" y="2214440"/>
            <a:ext cx="8286808" cy="235756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8.0 / 5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1.6000000000000001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8 / 5.0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1.6000000000000001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모듈을 꼭 우리만</a:t>
            </a:r>
            <a:endParaRPr lang="en-US" altLang="ko-KR" dirty="0" smtClean="0"/>
          </a:p>
          <a:p>
            <a:r>
              <a:rPr lang="ko-KR" altLang="en-US" dirty="0" smtClean="0"/>
              <a:t>만들란 법이 있나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180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바퀴를 </a:t>
            </a:r>
            <a:r>
              <a:rPr lang="ko-KR" altLang="en-US" dirty="0" err="1" smtClean="0"/>
              <a:t>재발명하기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181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182</a:t>
            </a:fld>
            <a:endParaRPr lang="ko-KR" altLang="en-US"/>
          </a:p>
        </p:txBody>
      </p:sp>
      <p:pic>
        <p:nvPicPr>
          <p:cNvPr id="1026" name="Picture 2" descr="http://ftp.chg.ru/pub/lang/python/www.python.org/images/batteries-include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85926"/>
            <a:ext cx="7705700" cy="3257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306097"/>
            <a:ext cx="8286808" cy="22590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import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sys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sys.version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'2.6.2 (r262:71605, Apr 14 2009,</a:t>
            </a:r>
            <a:br>
              <a:rPr lang="pt-BR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22:40:02) [MSC v.1500 32 bit (Intel)]'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183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458"/>
            <a:ext cx="8286808" cy="413036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import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math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math.sqrt</a:t>
            </a:r>
            <a:r>
              <a:rPr lang="en-US" altLang="ko-KR" dirty="0" smtClean="0"/>
              <a:t>(2)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1.4142135623730951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2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**</a:t>
            </a:r>
            <a:r>
              <a:rPr lang="en-US" altLang="ko-KR" dirty="0" smtClean="0"/>
              <a:t> 0.5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1.4142135623730951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math.factorial</a:t>
            </a:r>
            <a:r>
              <a:rPr lang="en-US" altLang="ko-KR" dirty="0" smtClean="0"/>
              <a:t>(16)</a:t>
            </a:r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20922789888000L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184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074993"/>
            <a:ext cx="8286808" cy="472129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import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datetime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datetime.date</a:t>
            </a:r>
            <a:r>
              <a:rPr lang="en-US" altLang="ko-KR" dirty="0" err="1" smtClean="0"/>
              <a:t>.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today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datetime.date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(2010, 3, 12)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_.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weekday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['</a:t>
            </a:r>
            <a:r>
              <a:rPr lang="ko-KR" altLang="en-US" dirty="0" smtClean="0"/>
              <a:t>월</a:t>
            </a:r>
            <a:r>
              <a:rPr lang="en-US" altLang="ko-KR" dirty="0" smtClean="0"/>
              <a:t>','</a:t>
            </a:r>
            <a:r>
              <a:rPr lang="ko-KR" altLang="en-US" dirty="0" smtClean="0"/>
              <a:t>화</a:t>
            </a:r>
            <a:r>
              <a:rPr lang="en-US" altLang="ko-KR" dirty="0" smtClean="0"/>
              <a:t>','</a:t>
            </a:r>
            <a:r>
              <a:rPr lang="ko-KR" altLang="en-US" dirty="0" smtClean="0"/>
              <a:t>수</a:t>
            </a:r>
            <a:r>
              <a:rPr lang="en-US" altLang="ko-KR" dirty="0" smtClean="0"/>
              <a:t>','</a:t>
            </a:r>
            <a:r>
              <a:rPr lang="ko-KR" altLang="en-US" dirty="0" smtClean="0"/>
              <a:t>목</a:t>
            </a:r>
            <a:r>
              <a:rPr lang="en-US" altLang="ko-KR" dirty="0" smtClean="0"/>
              <a:t>','</a:t>
            </a:r>
            <a:r>
              <a:rPr lang="ko-KR" altLang="en-US" dirty="0" smtClean="0"/>
              <a:t>금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     '</a:t>
            </a:r>
            <a:r>
              <a:rPr lang="ko-KR" altLang="en-US" dirty="0" smtClean="0"/>
              <a:t>토</a:t>
            </a:r>
            <a:r>
              <a:rPr lang="en-US" altLang="ko-KR" dirty="0" smtClean="0"/>
              <a:t>','</a:t>
            </a:r>
            <a:r>
              <a:rPr lang="ko-KR" altLang="en-US" dirty="0" smtClean="0"/>
              <a:t>일</a:t>
            </a:r>
            <a:r>
              <a:rPr lang="en-US" altLang="ko-KR" dirty="0" smtClean="0"/>
              <a:t>'][_]</a:t>
            </a: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185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459"/>
            <a:ext cx="8286808" cy="413036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import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random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menus = ['</a:t>
            </a:r>
            <a:r>
              <a:rPr lang="ko-KR" altLang="en-US" dirty="0" smtClean="0"/>
              <a:t>짜장</a:t>
            </a:r>
            <a:r>
              <a:rPr lang="en-US" altLang="ko-KR" dirty="0" smtClean="0"/>
              <a:t>', '</a:t>
            </a:r>
            <a:r>
              <a:rPr lang="ko-KR" altLang="en-US" dirty="0" smtClean="0"/>
              <a:t>짬뽕</a:t>
            </a:r>
            <a:r>
              <a:rPr lang="en-US" altLang="ko-KR" dirty="0" smtClean="0"/>
              <a:t>', '</a:t>
            </a:r>
            <a:r>
              <a:rPr lang="ko-KR" altLang="en-US" dirty="0" err="1" smtClean="0"/>
              <a:t>짜짬면</a:t>
            </a:r>
            <a:r>
              <a:rPr lang="en-US" altLang="ko-KR" dirty="0" smtClean="0"/>
              <a:t>']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menus[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random.randint</a:t>
            </a:r>
            <a:r>
              <a:rPr lang="en-US" altLang="ko-KR" dirty="0" smtClean="0"/>
              <a:t>(0,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             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(menus)-1)]</a:t>
            </a: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짜장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random.choice</a:t>
            </a:r>
            <a:r>
              <a:rPr lang="en-US" altLang="ko-KR" dirty="0" smtClean="0"/>
              <a:t>(menus)</a:t>
            </a: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짬뽕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186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074993"/>
            <a:ext cx="8286808" cy="472129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import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urllib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line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urllib.urlopen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  'http://www.census.gov/ipc/'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  'www/popclockworld.html'):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'</a:t>
            </a:r>
            <a:r>
              <a:rPr lang="en-US" altLang="ko-KR" dirty="0" err="1" smtClean="0"/>
              <a:t>worldnumber</a:t>
            </a:r>
            <a:r>
              <a:rPr lang="en-US" altLang="ko-KR" dirty="0" smtClean="0"/>
              <a:t>' in line: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line[45:-14]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6,807,870,286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187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188</a:t>
            </a:fld>
            <a:endParaRPr lang="ko-KR" altLang="en-US"/>
          </a:p>
        </p:txBody>
      </p:sp>
      <p:pic>
        <p:nvPicPr>
          <p:cNvPr id="2119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195" y="571480"/>
            <a:ext cx="8465647" cy="55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714348" y="3643314"/>
            <a:ext cx="2500330" cy="857256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레퍼런스는</a:t>
            </a:r>
            <a:r>
              <a:rPr lang="ko-KR" altLang="en-US" dirty="0" smtClean="0"/>
              <a:t> 정독해도</a:t>
            </a:r>
            <a:endParaRPr lang="en-US" altLang="ko-KR" dirty="0" smtClean="0"/>
          </a:p>
          <a:p>
            <a:r>
              <a:rPr lang="ko-KR" altLang="en-US" dirty="0" smtClean="0"/>
              <a:t>부족함이 없습니다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189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5.0 (O)</a:t>
            </a:r>
          </a:p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5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←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5.0 (X)</a:t>
            </a:r>
            <a:endParaRPr lang="ko-KR" alt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그 밖에</a:t>
            </a:r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라거나 </a:t>
            </a:r>
            <a:r>
              <a:rPr lang="en-US" altLang="ko-KR" dirty="0" err="1" smtClean="0"/>
              <a:t>Django</a:t>
            </a:r>
            <a:r>
              <a:rPr lang="ko-KR" altLang="en-US" dirty="0" smtClean="0"/>
              <a:t>라거나 </a:t>
            </a:r>
            <a:r>
              <a:rPr lang="en-US" altLang="ko-KR" dirty="0" err="1" smtClean="0"/>
              <a:t>Pyglet</a:t>
            </a:r>
            <a:r>
              <a:rPr lang="ko-KR" altLang="en-US" dirty="0" smtClean="0"/>
              <a:t>이라거나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190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9600" dirty="0" smtClean="0"/>
              <a:t>안 다룬 것들</a:t>
            </a:r>
            <a:endParaRPr lang="ko-KR" altLang="en-US" sz="9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191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4800" dirty="0" smtClean="0"/>
              <a:t>클래스에 대한 자세한 내용</a:t>
            </a:r>
            <a:endParaRPr lang="en-US" altLang="ko-KR" sz="4800" dirty="0" smtClean="0"/>
          </a:p>
          <a:p>
            <a:r>
              <a:rPr lang="en-US" altLang="ko-KR" sz="4800" dirty="0" smtClean="0">
                <a:latin typeface="나눔고딕코딩" pitchFamily="49" charset="-127"/>
                <a:ea typeface="나눔고딕코딩" pitchFamily="49" charset="-127"/>
              </a:rPr>
              <a:t>set</a:t>
            </a:r>
            <a:r>
              <a:rPr lang="en-US" altLang="ko-KR" sz="4800" dirty="0" smtClean="0"/>
              <a:t>, </a:t>
            </a:r>
            <a:r>
              <a:rPr lang="en-US" altLang="ko-KR" sz="4800" dirty="0" err="1" smtClean="0">
                <a:latin typeface="나눔고딕코딩" pitchFamily="49" charset="-127"/>
                <a:ea typeface="나눔고딕코딩" pitchFamily="49" charset="-127"/>
              </a:rPr>
              <a:t>unicode</a:t>
            </a:r>
            <a:r>
              <a:rPr lang="en-US" altLang="ko-KR" sz="4800" dirty="0" smtClean="0"/>
              <a:t> </a:t>
            </a:r>
            <a:r>
              <a:rPr lang="ko-KR" altLang="en-US" sz="4800" dirty="0" smtClean="0"/>
              <a:t>같은 </a:t>
            </a:r>
            <a:r>
              <a:rPr lang="ko-KR" altLang="en-US" sz="4800" dirty="0" err="1" smtClean="0"/>
              <a:t>자료형들</a:t>
            </a:r>
            <a:endParaRPr lang="en-US" altLang="ko-KR" sz="4800" dirty="0" smtClean="0"/>
          </a:p>
          <a:p>
            <a:r>
              <a:rPr lang="ko-KR" altLang="en-US" sz="4800" dirty="0" smtClean="0"/>
              <a:t>외부 라이브러리 쓰기</a:t>
            </a:r>
            <a:endParaRPr lang="en-US" altLang="ko-KR" sz="4800" dirty="0" smtClean="0"/>
          </a:p>
          <a:p>
            <a:r>
              <a:rPr lang="ko-KR" altLang="en-US" sz="4800" dirty="0" smtClean="0"/>
              <a:t>패키지 다루기</a:t>
            </a:r>
            <a:endParaRPr lang="en-US" altLang="ko-KR" sz="4800" dirty="0" smtClean="0"/>
          </a:p>
          <a:p>
            <a:r>
              <a:rPr lang="ko-KR" altLang="en-US" sz="4800" dirty="0" smtClean="0"/>
              <a:t>그 밖에 </a:t>
            </a:r>
            <a:r>
              <a:rPr lang="ko-KR" altLang="en-US" sz="4800" dirty="0" err="1" smtClean="0"/>
              <a:t>파이썬을</a:t>
            </a:r>
            <a:r>
              <a:rPr lang="ko-KR" altLang="en-US" sz="4800" dirty="0" smtClean="0"/>
              <a:t> 쓰면서 필요하게 될 수많은 조언들</a:t>
            </a:r>
            <a:endParaRPr lang="ko-KR" altLang="en-US" sz="4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192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두 시간 안에 하긴</a:t>
            </a:r>
            <a:endParaRPr lang="en-US" altLang="ko-KR" dirty="0" smtClean="0"/>
          </a:p>
          <a:p>
            <a:r>
              <a:rPr lang="ko-KR" altLang="en-US" dirty="0" smtClean="0"/>
              <a:t>좀 벅찬지라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193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질문과 답변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194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195</a:t>
            </a:fld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6143636" y="5143512"/>
            <a:ext cx="2571768" cy="1143008"/>
          </a:xfrm>
          <a:prstGeom prst="wedgeRectCallout">
            <a:avLst>
              <a:gd name="adj1" fmla="val 45198"/>
              <a:gd name="adj2" fmla="val 7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너무 길어서</a:t>
            </a:r>
            <a:endParaRPr lang="en-US" altLang="ko-KR" sz="28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정말로 죄송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…</a:t>
            </a:r>
            <a:endParaRPr lang="ko-KR" altLang="en-US" sz="28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2800" dirty="0" smtClean="0">
                <a:latin typeface="나눔고딕 Bold" pitchFamily="50" charset="-127"/>
                <a:ea typeface="나눔고딕 Bold" pitchFamily="50" charset="-127"/>
              </a:rPr>
              <a:t>덤</a:t>
            </a:r>
            <a:endParaRPr lang="ko-KR" altLang="en-US" sz="12800" dirty="0"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196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슬라이드 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b="1" dirty="0" smtClean="0"/>
              <a:t>#1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>
              <a:buNone/>
            </a:pPr>
            <a:r>
              <a:rPr lang="en-US" altLang="ko-KR" b="1" dirty="0" smtClean="0"/>
              <a:t>#4</a:t>
            </a:r>
            <a:r>
              <a:rPr lang="en-US" altLang="ko-KR" dirty="0" smtClean="0"/>
              <a:t> </a:t>
            </a:r>
            <a:r>
              <a:rPr lang="ko-KR" altLang="en-US" dirty="0" smtClean="0"/>
              <a:t>왜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배우는가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b="1" dirty="0" smtClean="0"/>
              <a:t>#13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계산기로 쓰기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>
              <a:buNone/>
            </a:pPr>
            <a:r>
              <a:rPr lang="en-US" altLang="ko-KR" b="1" dirty="0" smtClean="0"/>
              <a:t>#25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>
              <a:buNone/>
            </a:pPr>
            <a:r>
              <a:rPr lang="en-US" altLang="ko-KR" b="1" dirty="0" smtClean="0"/>
              <a:t>#36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리팩토링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</a:p>
          <a:p>
            <a:pPr>
              <a:buNone/>
            </a:pPr>
            <a:r>
              <a:rPr lang="en-US" altLang="ko-KR" b="1" dirty="0" smtClean="0"/>
              <a:t>#44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</a:t>
            </a:r>
            <a:endParaRPr lang="ko-KR" altLang="en-US" dirty="0" smtClean="0"/>
          </a:p>
          <a:p>
            <a:pPr>
              <a:buNone/>
            </a:pPr>
            <a:r>
              <a:rPr lang="en-US" altLang="ko-KR" b="1" dirty="0" smtClean="0"/>
              <a:t>#58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값으로서의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  <a:p>
            <a:pPr>
              <a:buNone/>
            </a:pPr>
            <a:r>
              <a:rPr lang="en-US" altLang="ko-KR" b="1" dirty="0" smtClean="0"/>
              <a:t>#72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함수 및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buNone/>
            </a:pPr>
            <a:r>
              <a:rPr lang="en-US" altLang="ko-KR" b="1" dirty="0" smtClean="0"/>
              <a:t>#86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아젠다</a:t>
            </a:r>
            <a:r>
              <a:rPr lang="ko-KR" altLang="en-US" dirty="0" smtClean="0"/>
              <a:t> 설정</a:t>
            </a:r>
          </a:p>
          <a:p>
            <a:pPr>
              <a:buNone/>
            </a:pPr>
            <a:r>
              <a:rPr lang="en-US" altLang="ko-KR" b="1" dirty="0" smtClean="0"/>
              <a:t>#92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</a:p>
          <a:p>
            <a:pPr>
              <a:buNone/>
            </a:pPr>
            <a:r>
              <a:rPr lang="en-US" altLang="ko-KR" b="1" dirty="0" smtClean="0"/>
              <a:t>#106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생년월일 프로그램의 뼈대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b="1" dirty="0" smtClean="0"/>
              <a:t>#116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도움말</a:t>
            </a:r>
          </a:p>
          <a:p>
            <a:pPr>
              <a:buNone/>
            </a:pPr>
            <a:r>
              <a:rPr lang="en-US" altLang="ko-KR" b="1" dirty="0" smtClean="0"/>
              <a:t>#120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리팩토링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(2), </a:t>
            </a:r>
            <a:r>
              <a:rPr lang="ko-KR" altLang="en-US" dirty="0" smtClean="0"/>
              <a:t>방어적 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</a:t>
            </a:r>
          </a:p>
          <a:p>
            <a:pPr>
              <a:buNone/>
            </a:pPr>
            <a:r>
              <a:rPr lang="en-US" altLang="ko-KR" b="1" dirty="0" smtClean="0"/>
              <a:t>#132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생년월일 프로그램의 뼈대 </a:t>
            </a:r>
            <a:r>
              <a:rPr lang="en-US" altLang="ko-KR" dirty="0" smtClean="0"/>
              <a:t>(2)</a:t>
            </a:r>
          </a:p>
          <a:p>
            <a:pPr>
              <a:buNone/>
            </a:pPr>
            <a:r>
              <a:rPr lang="en-US" altLang="ko-KR" b="1" dirty="0" smtClean="0"/>
              <a:t>#140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리팩토링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(3)</a:t>
            </a:r>
          </a:p>
          <a:p>
            <a:pPr>
              <a:buNone/>
            </a:pPr>
            <a:r>
              <a:rPr lang="en-US" altLang="ko-KR" b="1" dirty="0" smtClean="0"/>
              <a:t>#148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</a:p>
          <a:p>
            <a:pPr>
              <a:buNone/>
            </a:pPr>
            <a:r>
              <a:rPr lang="en-US" altLang="ko-KR" b="1" dirty="0" smtClean="0"/>
              <a:t>#159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메모리의 구조</a:t>
            </a:r>
          </a:p>
          <a:p>
            <a:pPr>
              <a:buNone/>
            </a:pPr>
            <a:r>
              <a:rPr lang="en-US" altLang="ko-KR" b="1" dirty="0" smtClean="0"/>
              <a:t>#172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생년월일 프로그램의 마무리</a:t>
            </a:r>
          </a:p>
          <a:p>
            <a:pPr>
              <a:buNone/>
            </a:pPr>
            <a:r>
              <a:rPr lang="en-US" altLang="ko-KR" b="1" dirty="0" smtClean="0"/>
              <a:t>#180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내장 라이브러리</a:t>
            </a:r>
          </a:p>
          <a:p>
            <a:pPr>
              <a:buNone/>
            </a:pPr>
            <a:r>
              <a:rPr lang="en-US" altLang="ko-KR" b="1" dirty="0" smtClean="0"/>
              <a:t>#191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 다룬 것들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197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>
            <a:spLocks/>
          </p:cNvSpPr>
          <p:nvPr/>
        </p:nvSpPr>
        <p:spPr>
          <a:xfrm>
            <a:off x="3786182" y="2214554"/>
            <a:ext cx="1643074" cy="584775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64999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sz="3200" b="0" baseline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코딩" pitchFamily="49" charset="-127"/>
              <a:ea typeface="나눔고딕코딩" pitchFamily="49" charset="-127"/>
              <a:cs typeface="+mn-cs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4714876" y="1607331"/>
            <a:ext cx="1714512" cy="58477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sz="3200" b="0" baseline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코딩" pitchFamily="49" charset="-127"/>
              <a:ea typeface="나눔고딕코딩" pitchFamily="49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표기 </a:t>
            </a:r>
            <a:r>
              <a:rPr lang="ko-KR" altLang="en-US" dirty="0" err="1" smtClean="0"/>
              <a:t>컨벤션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및 대화식 환경은 노란 배경으로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프로그램 출력은 파란 배경으로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직접 입력하지 않은 내용은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옅은 색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이번 슬라이드에 처음 등장하는 문법</a:t>
            </a:r>
            <a:r>
              <a:rPr lang="en-US" altLang="ko-KR" dirty="0" smtClean="0"/>
              <a:t>·</a:t>
            </a:r>
            <a:r>
              <a:rPr lang="ko-KR" altLang="en-US" dirty="0" smtClean="0"/>
              <a:t>심볼은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붉은 색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 등은 별도 표시 안 함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프롬포트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예약어는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굵게</a:t>
            </a:r>
            <a:r>
              <a:rPr lang="ko-KR" altLang="en-US" dirty="0" smtClean="0"/>
              <a:t> 표기했음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198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9600" dirty="0" smtClean="0">
                <a:solidFill>
                  <a:schemeClr val="accent1">
                    <a:lumMod val="75000"/>
                  </a:schemeClr>
                </a:solidFill>
              </a:rPr>
              <a:t>강성훈</a:t>
            </a:r>
            <a:endParaRPr lang="en-US" altLang="ko-KR" sz="9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9600" dirty="0" err="1" smtClean="0"/>
              <a:t>자료형</a:t>
            </a:r>
            <a:endParaRPr lang="ko-KR" altLang="en-US" sz="9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824798"/>
            <a:ext cx="8286808" cy="1175706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"</a:t>
            </a:r>
            <a:r>
              <a:rPr lang="en-US" altLang="ko-KR" dirty="0" err="1" smtClean="0"/>
              <a:t>foo</a:t>
            </a:r>
            <a:r>
              <a:rPr lang="en-US" altLang="ko-KR" dirty="0" smtClean="0"/>
              <a:t>"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+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'bar'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foobar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824798"/>
            <a:ext cx="8286808" cy="1175706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"</a:t>
            </a:r>
            <a:r>
              <a:rPr lang="en-US" altLang="ko-KR" dirty="0" err="1" smtClean="0"/>
              <a:t>foo</a:t>
            </a:r>
            <a:r>
              <a:rPr lang="en-US" altLang="ko-KR" dirty="0" smtClean="0"/>
              <a:t>"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r>
              <a:rPr lang="en-US" altLang="ko-KR" dirty="0" smtClean="0"/>
              <a:t> 4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foofoofoofoo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214440"/>
            <a:ext cx="8286808" cy="235756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1 + 1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==</a:t>
            </a:r>
            <a:r>
              <a:rPr lang="en-US" altLang="ko-KR" dirty="0" smtClean="0"/>
              <a:t> 2</a:t>
            </a:r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1 + 1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==</a:t>
            </a:r>
            <a:r>
              <a:rPr lang="en-US" altLang="ko-KR" dirty="0" smtClean="0"/>
              <a:t> 3</a:t>
            </a:r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참과 거짓</a:t>
            </a:r>
            <a:r>
              <a:rPr lang="en-US" altLang="ko-KR" dirty="0" smtClean="0"/>
              <a:t>: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True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False</a:t>
            </a:r>
          </a:p>
          <a:p>
            <a:r>
              <a:rPr lang="ko-KR" altLang="en-US" dirty="0" smtClean="0"/>
              <a:t>정수</a:t>
            </a:r>
            <a:r>
              <a:rPr lang="en-US" altLang="ko-KR" dirty="0" smtClean="0"/>
              <a:t>: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1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2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-3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-4</a:t>
            </a:r>
            <a:r>
              <a:rPr lang="en-US" altLang="ko-KR" dirty="0" smtClean="0"/>
              <a:t>, …</a:t>
            </a:r>
            <a:endParaRPr lang="en-US" altLang="ko-KR" dirty="0"/>
          </a:p>
          <a:p>
            <a:r>
              <a:rPr lang="ko-KR" altLang="en-US" dirty="0" smtClean="0"/>
              <a:t>실수</a:t>
            </a:r>
            <a:r>
              <a:rPr lang="en-US" altLang="ko-KR" dirty="0" smtClean="0"/>
              <a:t>: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1.0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-2.34</a:t>
            </a:r>
            <a:r>
              <a:rPr lang="en-US" altLang="ko-KR" dirty="0" smtClean="0"/>
              <a:t>, …</a:t>
            </a:r>
          </a:p>
          <a:p>
            <a:r>
              <a:rPr lang="ko-KR" altLang="en-US" dirty="0" smtClean="0"/>
              <a:t>문자열</a:t>
            </a:r>
            <a:r>
              <a:rPr lang="en-US" altLang="ko-KR" dirty="0" smtClean="0"/>
              <a:t>: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'x'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"Hello"</a:t>
            </a:r>
            <a:r>
              <a:rPr lang="en-US" altLang="ko-KR" dirty="0" smtClean="0"/>
              <a:t>, …</a:t>
            </a:r>
          </a:p>
          <a:p>
            <a:r>
              <a:rPr lang="ko-KR" altLang="en-US" dirty="0" smtClean="0"/>
              <a:t>기</a:t>
            </a:r>
            <a:r>
              <a:rPr lang="ko-KR" altLang="en-US" dirty="0"/>
              <a:t>타 </a:t>
            </a:r>
            <a:r>
              <a:rPr lang="ko-KR" altLang="en-US" dirty="0" smtClean="0"/>
              <a:t>등등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824798"/>
            <a:ext cx="8286808" cy="1175706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1600000 + (3.0 - 2.05) * 6300000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7585000.0000000009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내가 </a:t>
            </a:r>
            <a:r>
              <a:rPr lang="ko-KR" altLang="en-US" dirty="0" err="1" smtClean="0"/>
              <a:t>니</a:t>
            </a:r>
            <a:r>
              <a:rPr lang="ko-KR" altLang="en-US" dirty="0" smtClean="0"/>
              <a:t> 학점을</a:t>
            </a:r>
            <a:endParaRPr lang="en-US" altLang="ko-KR" dirty="0" smtClean="0"/>
          </a:p>
          <a:p>
            <a:r>
              <a:rPr lang="ko-KR" altLang="en-US" dirty="0" smtClean="0"/>
              <a:t>어찌 아니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519619"/>
            <a:ext cx="8286808" cy="1766637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grade =</a:t>
            </a:r>
            <a:r>
              <a:rPr lang="en-US" altLang="ko-KR" dirty="0" smtClean="0"/>
              <a:t> 2.05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1600000 + (3.0 -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grade</a:t>
            </a:r>
            <a:r>
              <a:rPr lang="en-US" altLang="ko-KR" dirty="0" smtClean="0"/>
              <a:t>) * 6300000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7585000.0000000009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675520"/>
            <a:ext cx="8286808" cy="353943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grade = 2.05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1600000 + (3.0 - grade) * 6300000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7585000.0000000009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grade = 2.89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1600000 + (3.0 - grade) * 6300000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2292999.9999999991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9600" dirty="0" smtClean="0"/>
              <a:t>변수</a:t>
            </a:r>
            <a:endParaRPr lang="ko-KR" altLang="en-US" sz="9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accent2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http://j.mp/2010sparcspython</a:t>
            </a:r>
            <a:endParaRPr lang="ko-KR" altLang="en-US" sz="4400" dirty="0">
              <a:solidFill>
                <a:schemeClr val="accent2">
                  <a:lumMod val="50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519619"/>
            <a:ext cx="8286808" cy="1766637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grade = 3.5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1600000 + (3.0 - grade) * 6300000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-1550000.0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341"/>
            <a:ext cx="8286808" cy="4130361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grade = 3.5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altLang="ko-KR" dirty="0" smtClean="0"/>
              <a:t> grade &lt; 3.0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  <a:r>
              <a:rPr lang="en-US" altLang="ko-KR" dirty="0" smtClean="0"/>
              <a:t>   1600000 + (3.0 - grade) * 6300000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  <a:r>
              <a:rPr lang="en-US" altLang="ko-KR" dirty="0" smtClean="0"/>
              <a:t>   1600000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1600000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341"/>
            <a:ext cx="8286808" cy="4130361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grade = 1.86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grade &lt; 3.0: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1600000 + (3.0 - grade) * 6300000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else</a:t>
            </a:r>
            <a:r>
              <a:rPr lang="en-US" altLang="ko-KR" dirty="0" smtClean="0"/>
              <a:t>: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1600000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8782000.0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759983"/>
            <a:ext cx="8286808" cy="5312223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grade = 1.86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grade &lt; 2.0: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1600000 + (3.0 - 2.0) * 6300000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elif</a:t>
            </a:r>
            <a:r>
              <a:rPr lang="en-US" altLang="ko-KR" dirty="0" smtClean="0"/>
              <a:t> grade &lt; 3.0: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1600000 + (3.0 - grade) * 6300000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else</a:t>
            </a:r>
            <a:r>
              <a:rPr lang="en-US" altLang="ko-KR" dirty="0" smtClean="0"/>
              <a:t>: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1600000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endParaRPr lang="en-US" altLang="ko-KR" b="1" dirty="0" smtClean="0"/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7900000.0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454804"/>
            <a:ext cx="8286808" cy="5903154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grade = 1.86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grade &lt; 3.0: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grade &lt; 2.0: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  1600000 + (3.0-2.0) * 6300000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</a:t>
            </a:r>
            <a:r>
              <a:rPr lang="en-US" altLang="ko-KR" b="1" dirty="0" smtClean="0"/>
              <a:t>else</a:t>
            </a:r>
            <a:r>
              <a:rPr lang="en-US" altLang="ko-KR" dirty="0" smtClean="0"/>
              <a:t>: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  1600000 + (3.0-grade) * 6300000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else</a:t>
            </a:r>
            <a:r>
              <a:rPr lang="en-US" altLang="ko-KR" dirty="0" smtClean="0"/>
              <a:t>: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1600000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endParaRPr lang="en-US" altLang="ko-KR" b="1" dirty="0" smtClean="0"/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7900000.0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341"/>
            <a:ext cx="8286808" cy="4130361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 range(13):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i+1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en-US" altLang="ko-KR" cap="all" spc="-600" dirty="0" smtClean="0"/>
              <a:t>'</a:t>
            </a:r>
            <a:r>
              <a:rPr lang="ko-KR" altLang="en-US" cap="all" spc="-600" dirty="0" smtClean="0"/>
              <a:t>인의 </a:t>
            </a:r>
            <a:r>
              <a:rPr lang="ko-KR" altLang="en-US" cap="all" spc="-600" dirty="0" err="1" smtClean="0"/>
              <a:t>아해가</a:t>
            </a:r>
            <a:r>
              <a:rPr lang="ko-KR" altLang="en-US" cap="all" spc="-600" dirty="0" smtClean="0"/>
              <a:t> 거리를 질주하오</a:t>
            </a:r>
            <a:r>
              <a:rPr lang="en-US" altLang="ko-KR" cap="all" spc="-600" dirty="0" smtClean="0"/>
              <a:t>.'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</a:p>
          <a:p>
            <a:r>
              <a:rPr lang="en-US" altLang="ko-KR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인의 </a:t>
            </a:r>
            <a:r>
              <a:rPr lang="ko-KR" altLang="en-US" cap="all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아해가</a:t>
            </a:r>
            <a:r>
              <a:rPr lang="ko-KR" altLang="en-US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거리를 질주하오</a:t>
            </a:r>
            <a:r>
              <a:rPr lang="en-US" altLang="ko-KR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</a:t>
            </a:r>
            <a:r>
              <a:rPr lang="ko-KR" altLang="en-US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인의 </a:t>
            </a:r>
            <a:r>
              <a:rPr lang="ko-KR" altLang="en-US" cap="all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아해가</a:t>
            </a:r>
            <a:r>
              <a:rPr lang="ko-KR" altLang="en-US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거리를 질주하오</a:t>
            </a:r>
            <a:r>
              <a:rPr lang="en-US" altLang="ko-KR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r>
              <a:rPr lang="en-US" altLang="ko-KR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altLang="ko-KR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 </a:t>
            </a:r>
            <a:r>
              <a:rPr lang="ko-KR" altLang="en-US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인의 </a:t>
            </a:r>
            <a:r>
              <a:rPr lang="ko-KR" altLang="en-US" cap="all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아해가</a:t>
            </a:r>
            <a:r>
              <a:rPr lang="ko-KR" altLang="en-US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거리를 질주하오</a:t>
            </a:r>
            <a:r>
              <a:rPr lang="en-US" altLang="ko-KR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cap="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759983"/>
            <a:ext cx="8286808" cy="5312223"/>
          </a:xfrm>
        </p:spPr>
        <p:txBody>
          <a:bodyPr/>
          <a:lstStyle/>
          <a:p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range(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1,</a:t>
            </a:r>
            <a:r>
              <a:rPr lang="en-US" altLang="ko-KR" dirty="0" smtClean="0"/>
              <a:t>101):</a:t>
            </a:r>
          </a:p>
          <a:p>
            <a:r>
              <a:rPr lang="en-US" altLang="ko-KR" dirty="0" smtClean="0"/>
              <a:t>  one = (i%10==3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or</a:t>
            </a:r>
            <a:r>
              <a:rPr lang="en-US" altLang="ko-KR" dirty="0" smtClean="0"/>
              <a:t> i%10==6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or</a:t>
            </a:r>
            <a:r>
              <a:rPr lang="en-US" altLang="ko-KR" dirty="0" smtClean="0"/>
              <a:t> i%10==9)</a:t>
            </a:r>
          </a:p>
          <a:p>
            <a:r>
              <a:rPr lang="en-US" altLang="ko-KR" dirty="0" smtClean="0"/>
              <a:t>  ten =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/10==3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/10==6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/10==9)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one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altLang="ko-KR" dirty="0" smtClean="0"/>
              <a:t> ten: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</a:t>
            </a:r>
            <a:r>
              <a:rPr lang="ko-KR" altLang="en-US" dirty="0" smtClean="0"/>
              <a:t>짝짝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elif</a:t>
            </a:r>
            <a:r>
              <a:rPr lang="en-US" altLang="ko-KR" dirty="0" smtClean="0"/>
              <a:t> one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or</a:t>
            </a:r>
            <a:r>
              <a:rPr lang="en-US" altLang="ko-KR" dirty="0" smtClean="0"/>
              <a:t> ten: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</a:t>
            </a:r>
            <a:r>
              <a:rPr lang="ko-KR" altLang="en-US" dirty="0" smtClean="0"/>
              <a:t>짝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/>
              <a:t>else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너무 복잡하네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Refactoring?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519619"/>
            <a:ext cx="8286808" cy="1766637"/>
          </a:xfrm>
        </p:spPr>
        <p:txBody>
          <a:bodyPr/>
          <a:lstStyle/>
          <a:p>
            <a:r>
              <a:rPr lang="en-US" altLang="ko-KR" i="1" dirty="0" smtClean="0">
                <a:solidFill>
                  <a:schemeClr val="accent6">
                    <a:lumMod val="50000"/>
                  </a:schemeClr>
                </a:solidFill>
              </a:rPr>
              <a:t># x</a:t>
            </a:r>
            <a:r>
              <a:rPr lang="ko-KR" altLang="en-US" i="1" dirty="0" smtClean="0">
                <a:solidFill>
                  <a:schemeClr val="accent6">
                    <a:lumMod val="50000"/>
                  </a:schemeClr>
                </a:solidFill>
              </a:rPr>
              <a:t>가 </a:t>
            </a:r>
            <a:r>
              <a:rPr lang="en-US" altLang="ko-KR" i="1" dirty="0" smtClean="0">
                <a:solidFill>
                  <a:schemeClr val="accent6">
                    <a:lumMod val="50000"/>
                  </a:schemeClr>
                </a:solidFill>
              </a:rPr>
              <a:t>3, 6, 9</a:t>
            </a:r>
            <a:r>
              <a:rPr lang="ko-KR" altLang="en-US" i="1" dirty="0" smtClean="0">
                <a:solidFill>
                  <a:schemeClr val="accent6">
                    <a:lumMod val="50000"/>
                  </a:schemeClr>
                </a:solidFill>
              </a:rPr>
              <a:t>이면 </a:t>
            </a:r>
            <a:r>
              <a:rPr lang="en-US" altLang="ko-KR" i="1" dirty="0" smtClean="0">
                <a:solidFill>
                  <a:schemeClr val="accent6">
                    <a:lumMod val="50000"/>
                  </a:schemeClr>
                </a:solidFill>
              </a:rPr>
              <a:t>True </a:t>
            </a:r>
            <a:r>
              <a:rPr lang="ko-KR" altLang="en-US" i="1" dirty="0" smtClean="0">
                <a:solidFill>
                  <a:schemeClr val="accent6">
                    <a:lumMod val="50000"/>
                  </a:schemeClr>
                </a:solidFill>
              </a:rPr>
              <a:t>아니면 </a:t>
            </a:r>
            <a:r>
              <a:rPr lang="en-US" altLang="ko-KR" i="1" dirty="0" smtClean="0">
                <a:solidFill>
                  <a:schemeClr val="accent6">
                    <a:lumMod val="50000"/>
                  </a:schemeClr>
                </a:solidFill>
              </a:rPr>
              <a:t>False</a:t>
            </a:r>
          </a:p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 is369(x):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altLang="ko-KR" dirty="0" smtClean="0"/>
              <a:t> x==3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x==6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x==9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시작하기 전에</a:t>
            </a:r>
            <a:r>
              <a:rPr lang="en-US" altLang="ko-KR" sz="5400" dirty="0" smtClean="0"/>
              <a:t>:</a:t>
            </a:r>
            <a:endParaRPr lang="ko-KR" altLang="en-US" sz="5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759983"/>
            <a:ext cx="8286808" cy="5312223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is369(x):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x==3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x==6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x==9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range(1,101):</a:t>
            </a:r>
          </a:p>
          <a:p>
            <a:r>
              <a:rPr lang="en-US" altLang="ko-KR" dirty="0" smtClean="0"/>
              <a:t>    one =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is369(</a:t>
            </a:r>
            <a:r>
              <a:rPr lang="en-US" altLang="ko-KR" dirty="0" smtClean="0"/>
              <a:t>i%10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dirty="0" smtClean="0"/>
              <a:t>    ten =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is369(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/10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one </a:t>
            </a:r>
            <a:r>
              <a:rPr lang="en-US" altLang="ko-KR" b="1" dirty="0" smtClean="0"/>
              <a:t>and</a:t>
            </a:r>
            <a:r>
              <a:rPr lang="en-US" altLang="ko-KR" dirty="0" smtClean="0"/>
              <a:t> ten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</a:t>
            </a:r>
            <a:r>
              <a:rPr lang="ko-KR" altLang="en-US" dirty="0" smtClean="0"/>
              <a:t>짝짝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err="1" smtClean="0"/>
              <a:t>elif</a:t>
            </a:r>
            <a:r>
              <a:rPr lang="en-US" altLang="ko-KR" dirty="0" smtClean="0"/>
              <a:t> one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ten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</a:t>
            </a:r>
            <a:r>
              <a:rPr lang="ko-KR" altLang="en-US" dirty="0" smtClean="0"/>
              <a:t>짝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else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759983"/>
            <a:ext cx="8286808" cy="5312223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is369(x):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x==2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x==3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x==5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x==7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range(1,101):</a:t>
            </a:r>
          </a:p>
          <a:p>
            <a:r>
              <a:rPr lang="en-US" altLang="ko-KR" dirty="0" smtClean="0"/>
              <a:t>    one = is369(i%10)</a:t>
            </a:r>
          </a:p>
          <a:p>
            <a:r>
              <a:rPr lang="en-US" altLang="ko-KR" dirty="0" smtClean="0"/>
              <a:t>    ten = is369(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/10)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one </a:t>
            </a:r>
            <a:r>
              <a:rPr lang="en-US" altLang="ko-KR" b="1" dirty="0" smtClean="0"/>
              <a:t>and</a:t>
            </a:r>
            <a:r>
              <a:rPr lang="en-US" altLang="ko-KR" dirty="0" smtClean="0"/>
              <a:t> ten: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</a:t>
            </a:r>
            <a:r>
              <a:rPr lang="ko-KR" altLang="en-US" dirty="0" smtClean="0"/>
              <a:t>짝짝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err="1" smtClean="0"/>
              <a:t>elif</a:t>
            </a:r>
            <a:r>
              <a:rPr lang="en-US" altLang="ko-KR" dirty="0" smtClean="0"/>
              <a:t> one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ten: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</a:t>
            </a:r>
            <a:r>
              <a:rPr lang="ko-KR" altLang="en-US" dirty="0" smtClean="0"/>
              <a:t>짝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else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759983"/>
            <a:ext cx="8286808" cy="5312223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needsclap</a:t>
            </a:r>
            <a:r>
              <a:rPr lang="en-US" altLang="ko-KR" dirty="0" smtClean="0"/>
              <a:t>(x):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x==2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x==3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x==5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x==7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range(1,101):</a:t>
            </a:r>
          </a:p>
          <a:p>
            <a:r>
              <a:rPr lang="en-US" altLang="ko-KR" dirty="0" smtClean="0"/>
              <a:t>    one = </a:t>
            </a:r>
            <a:r>
              <a:rPr lang="en-US" altLang="ko-KR" dirty="0" err="1" smtClean="0"/>
              <a:t>needsclap</a:t>
            </a:r>
            <a:r>
              <a:rPr lang="en-US" altLang="ko-KR" dirty="0" smtClean="0"/>
              <a:t>(i%10)</a:t>
            </a:r>
          </a:p>
          <a:p>
            <a:r>
              <a:rPr lang="en-US" altLang="ko-KR" dirty="0" smtClean="0"/>
              <a:t>    ten = </a:t>
            </a:r>
            <a:r>
              <a:rPr lang="en-US" altLang="ko-KR" dirty="0" err="1" smtClean="0"/>
              <a:t>needsclap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/10)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one </a:t>
            </a:r>
            <a:r>
              <a:rPr lang="en-US" altLang="ko-KR" b="1" dirty="0" smtClean="0"/>
              <a:t>and</a:t>
            </a:r>
            <a:r>
              <a:rPr lang="en-US" altLang="ko-KR" dirty="0" smtClean="0"/>
              <a:t> ten: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</a:t>
            </a:r>
            <a:r>
              <a:rPr lang="ko-KR" altLang="en-US" dirty="0" smtClean="0"/>
              <a:t>짝짝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err="1" smtClean="0"/>
              <a:t>elif</a:t>
            </a:r>
            <a:r>
              <a:rPr lang="en-US" altLang="ko-KR" dirty="0" smtClean="0"/>
              <a:t> one </a:t>
            </a:r>
            <a:r>
              <a:rPr lang="en-US" altLang="ko-KR" b="1" dirty="0" smtClean="0"/>
              <a:t>or</a:t>
            </a:r>
            <a:r>
              <a:rPr lang="en-US" altLang="ko-KR" dirty="0" smtClean="0"/>
              <a:t> ten: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</a:t>
            </a:r>
            <a:r>
              <a:rPr lang="ko-KR" altLang="en-US" dirty="0" smtClean="0"/>
              <a:t>짝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else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”</a:t>
            </a:r>
          </a:p>
          <a:p>
            <a:r>
              <a:rPr lang="ko-KR" altLang="en-US" sz="4800" dirty="0" smtClean="0"/>
              <a:t>단순히 코드를 묶는 것이 아닌</a:t>
            </a:r>
            <a:endParaRPr lang="en-US" altLang="ko-KR" sz="4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>
                <a:latin typeface="나눔고딕코딩" pitchFamily="49" charset="-127"/>
                <a:ea typeface="나눔고딕코딩" pitchFamily="49" charset="-127"/>
              </a:rPr>
              <a:t>range</a:t>
            </a:r>
            <a:r>
              <a:rPr lang="ko-KR" altLang="en-US" sz="6000" dirty="0" smtClean="0"/>
              <a:t>도 함수인가요</a:t>
            </a:r>
            <a:r>
              <a:rPr lang="en-US" altLang="ko-KR" sz="6000" dirty="0" smtClean="0"/>
              <a:t>?</a:t>
            </a:r>
            <a:endParaRPr lang="ko-KR" altLang="en-US" sz="6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824798"/>
            <a:ext cx="8286808" cy="1175706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range(</a:t>
            </a:r>
            <a:r>
              <a:rPr lang="en-US" altLang="ko-KR" dirty="0" smtClean="0"/>
              <a:t>10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074992"/>
            <a:ext cx="8286808" cy="472129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[1, 2, 3]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[1, 2, 3]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[4, 5]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+</a:t>
            </a:r>
            <a:r>
              <a:rPr lang="en-US" altLang="ko-KR" dirty="0" smtClean="0"/>
              <a:t> ['hello?']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[4, 5, 'hello?']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[41, 42]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r>
              <a:rPr lang="en-US" altLang="ko-KR" dirty="0" smtClean="0"/>
              <a:t> 3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[41, 42, 41, 42, 41, 42]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074994"/>
            <a:ext cx="8286808" cy="472129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ko-KR" dirty="0" smtClean="0"/>
              <a:t>1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altLang="ko-KR" dirty="0" smtClean="0"/>
              <a:t>3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(1, 2, 3)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(4, 5) +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ko-KR" dirty="0" smtClean="0"/>
              <a:t>'hello?'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,)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(4, 5, 'hello?')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(41, 42) * 3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(41, 42, 41, 42, 41, 42)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665925"/>
            <a:ext cx="8286808" cy="353943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a = [1,2,3]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a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[0]</a:t>
            </a:r>
            <a:r>
              <a:rPr lang="en-US" altLang="ko-KR" dirty="0" smtClean="0"/>
              <a:t> + a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[1]</a:t>
            </a:r>
            <a:r>
              <a:rPr lang="en-US" altLang="ko-KR" dirty="0" smtClean="0"/>
              <a:t> + a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[2]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a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[1]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=</a:t>
            </a:r>
            <a:r>
              <a:rPr lang="en-US" altLang="ko-KR" dirty="0" smtClean="0"/>
              <a:t> 5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a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[1, 5, 3]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49</a:t>
            </a:fld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57290" y="2285992"/>
            <a:ext cx="6429420" cy="2350960"/>
            <a:chOff x="1357290" y="1071546"/>
            <a:chExt cx="6429420" cy="2350960"/>
          </a:xfrm>
        </p:grpSpPr>
        <p:sp>
          <p:nvSpPr>
            <p:cNvPr id="3" name="직사각형 2"/>
            <p:cNvSpPr/>
            <p:nvPr/>
          </p:nvSpPr>
          <p:spPr>
            <a:xfrm>
              <a:off x="1357290" y="1714488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71670" y="1714488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86050" y="1714488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00430" y="1714488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14810" y="1714488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29190" y="1714488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643570" y="1714488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57950" y="1714488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072330" y="1714488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7290" y="1071546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atin typeface="나눔고딕코딩" pitchFamily="49" charset="-127"/>
                  <a:ea typeface="나눔고딕코딩" pitchFamily="49" charset="-127"/>
                </a:rPr>
                <a:t>a</a:t>
              </a:r>
              <a:endParaRPr lang="ko-KR" altLang="en-US" sz="3600" b="1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57291" y="2714620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a[0]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a[-9]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1670" y="2714620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a[1]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a[-8]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2714620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a[2]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a[-7]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00429" y="2714620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a[3]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a[-6]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14811" y="2714620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a[4]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a[-5]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29190" y="2714620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a[5]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a[-4]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43570" y="2714620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a[6]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a[-3]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57949" y="2714620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a[7]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a[-2]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2330" y="2714620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a[8]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a[-1]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2800" dirty="0" smtClean="0"/>
              <a:t>왜</a:t>
            </a:r>
            <a:r>
              <a:rPr lang="en-US" altLang="ko-KR" sz="12800" dirty="0" smtClean="0"/>
              <a:t>?</a:t>
            </a:r>
            <a:endParaRPr lang="ko-KR" altLang="en-US" sz="1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124238"/>
            <a:ext cx="8286808" cy="4622804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b = (1,2,3)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b[0] + b[1] + b[2]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b[1] = 5</a:t>
            </a:r>
          </a:p>
          <a:p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Traceback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(most recent call last):</a:t>
            </a:r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 File "&lt;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&gt;", line 1, in &lt;module&gt;</a:t>
            </a:r>
          </a:p>
          <a:p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TypeError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: '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' object does not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          support item assignment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256856"/>
            <a:ext cx="8286808" cy="235756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b = (1,2,3)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b = b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[:1]</a:t>
            </a:r>
            <a:r>
              <a:rPr lang="en-US" altLang="ko-KR" dirty="0" smtClean="0"/>
              <a:t> + (5,) + b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[2:]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b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(1, 5, 3)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52</a:t>
            </a:fld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1357290" y="2285992"/>
            <a:ext cx="6429420" cy="2350960"/>
            <a:chOff x="1357290" y="2285992"/>
            <a:chExt cx="6429420" cy="2350960"/>
          </a:xfrm>
        </p:grpSpPr>
        <p:sp>
          <p:nvSpPr>
            <p:cNvPr id="3" name="직사각형 2"/>
            <p:cNvSpPr/>
            <p:nvPr/>
          </p:nvSpPr>
          <p:spPr>
            <a:xfrm>
              <a:off x="1357290" y="2928934"/>
              <a:ext cx="714380" cy="100013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71670" y="2928934"/>
              <a:ext cx="714380" cy="100013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86050" y="2928934"/>
              <a:ext cx="714380" cy="100013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00430" y="2928934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14810" y="2928934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29190" y="2928934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643570" y="2928934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57950" y="2928934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072330" y="2928934"/>
              <a:ext cx="714380" cy="100013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7290" y="2285992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atin typeface="나눔고딕코딩" pitchFamily="49" charset="-127"/>
                  <a:ea typeface="나눔고딕코딩" pitchFamily="49" charset="-127"/>
                </a:rPr>
                <a:t>a[3:8]</a:t>
              </a:r>
              <a:endParaRPr lang="ko-KR" altLang="en-US" sz="3600" b="1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57291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a[0]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a[-9]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1670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a[1]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a[-8]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a[2]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a[-7]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00429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a[3]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a[-6]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14811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a[4]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a[-5]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29190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a[5]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a[-4]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43570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a[6]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a[-3]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57949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a[7]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a[-2]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2330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a[8]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a[-1]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3857620" y="3429000"/>
              <a:ext cx="2857520" cy="158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3500430" y="2928934"/>
              <a:ext cx="3571900" cy="10001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53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357290" y="2285992"/>
            <a:ext cx="6429420" cy="2350960"/>
            <a:chOff x="1357290" y="2285992"/>
            <a:chExt cx="6429420" cy="2350960"/>
          </a:xfrm>
        </p:grpSpPr>
        <p:sp>
          <p:nvSpPr>
            <p:cNvPr id="3" name="직사각형 2"/>
            <p:cNvSpPr/>
            <p:nvPr/>
          </p:nvSpPr>
          <p:spPr>
            <a:xfrm>
              <a:off x="1357290" y="2928934"/>
              <a:ext cx="714380" cy="100013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357950" y="2928934"/>
              <a:ext cx="714380" cy="100013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71670" y="2928934"/>
              <a:ext cx="714380" cy="100013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86050" y="2928934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00430" y="2928934"/>
              <a:ext cx="714380" cy="100013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14810" y="2928934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29190" y="2928934"/>
              <a:ext cx="714380" cy="100013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43570" y="2928934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072330" y="2928934"/>
              <a:ext cx="714380" cy="100013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7290" y="2285992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atin typeface="나눔고딕코딩" pitchFamily="49" charset="-127"/>
                  <a:ea typeface="나눔고딕코딩" pitchFamily="49" charset="-127"/>
                </a:rPr>
                <a:t>a[-3:0:-2]</a:t>
              </a:r>
              <a:endParaRPr lang="ko-KR" altLang="en-US" sz="3600" b="1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57291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a[0]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a[-9]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1670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a[1]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a[-8]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a[2]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a[-7]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00429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a[3]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a[-6]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14811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a[4]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a[-5]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29190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a[5]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a[-4]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43570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a[6]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a[-3]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57949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a[7]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a[-2]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2330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a[8]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a[-1]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rot="10800000">
              <a:off x="2428860" y="3429000"/>
              <a:ext cx="3571900" cy="158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2071670" y="2928934"/>
              <a:ext cx="4286280" cy="10001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사실 이런 거</a:t>
            </a:r>
            <a:endParaRPr lang="en-US" altLang="ko-KR" dirty="0" smtClean="0"/>
          </a:p>
          <a:p>
            <a:r>
              <a:rPr lang="ko-KR" altLang="en-US" dirty="0" smtClean="0"/>
              <a:t>몰라도 돼요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55</a:t>
            </a:fld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1357290" y="2285992"/>
            <a:ext cx="6429420" cy="2350960"/>
            <a:chOff x="1357290" y="2285992"/>
            <a:chExt cx="6429420" cy="2350960"/>
          </a:xfrm>
        </p:grpSpPr>
        <p:sp>
          <p:nvSpPr>
            <p:cNvPr id="3" name="직사각형 2"/>
            <p:cNvSpPr/>
            <p:nvPr/>
          </p:nvSpPr>
          <p:spPr>
            <a:xfrm>
              <a:off x="1357290" y="2928934"/>
              <a:ext cx="714380" cy="10001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357950" y="2928934"/>
              <a:ext cx="714380" cy="10001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71670" y="2928934"/>
              <a:ext cx="714380" cy="10001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86050" y="2928934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00430" y="2928934"/>
              <a:ext cx="714380" cy="10001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14810" y="2928934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29190" y="2928934"/>
              <a:ext cx="714380" cy="10001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43570" y="2928934"/>
              <a:ext cx="714380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072330" y="2928934"/>
              <a:ext cx="714380" cy="10001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7290" y="2285992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atin typeface="나눔고딕코딩" pitchFamily="49" charset="-127"/>
                  <a:ea typeface="나눔고딕코딩" pitchFamily="49" charset="-127"/>
                </a:rPr>
                <a:t>a[::-1]</a:t>
              </a:r>
              <a:endParaRPr lang="ko-KR" altLang="en-US" sz="3600" b="1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57291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a[0]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a[-9]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1670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a[1]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a[-8]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a[2]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a[-7]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00429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a[3]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a[-6]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14811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a[4]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a[-5]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29190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a[5]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a[-4]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43570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a[6]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a[-3]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57949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a[7]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a[-2]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2330" y="3929066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a[8]</a:t>
              </a:r>
            </a:p>
            <a:p>
              <a:pPr algn="ctr"/>
              <a:r>
                <a:rPr lang="en-US" altLang="ko-KR" sz="2000" dirty="0" smtClean="0">
                  <a:latin typeface="나눔고딕코딩" pitchFamily="49" charset="-127"/>
                  <a:ea typeface="나눔고딕코딩" pitchFamily="49" charset="-127"/>
                </a:rPr>
                <a:t>a[-1]</a:t>
              </a:r>
              <a:endParaRPr lang="ko-KR" altLang="en-US" sz="20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rot="10800000">
              <a:off x="1643042" y="3429000"/>
              <a:ext cx="5786478" cy="158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1357290" y="2928934"/>
              <a:ext cx="6429420" cy="10001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2800" spc="-1200" dirty="0" smtClean="0"/>
              <a:t>◀◀</a:t>
            </a:r>
            <a:endParaRPr lang="ko-KR" altLang="en-US" sz="12800" spc="-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리스트와 </a:t>
            </a:r>
            <a:r>
              <a:rPr lang="ko-KR" altLang="en-US" dirty="0" err="1" smtClean="0"/>
              <a:t>튜플을</a:t>
            </a:r>
            <a:endParaRPr lang="en-US" altLang="ko-KR" dirty="0" smtClean="0"/>
          </a:p>
          <a:p>
            <a:r>
              <a:rPr lang="ko-KR" altLang="en-US" dirty="0" smtClean="0"/>
              <a:t>함께 쓸 이유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961388"/>
            <a:ext cx="8286808" cy="2948499"/>
          </a:xfrm>
        </p:spPr>
        <p:txBody>
          <a:bodyPr/>
          <a:lstStyle/>
          <a:p>
            <a:r>
              <a:rPr lang="en-US" altLang="ko-KR" dirty="0" smtClean="0"/>
              <a:t>birthdays = [</a:t>
            </a:r>
          </a:p>
          <a:p>
            <a:r>
              <a:rPr lang="en-US" altLang="ko-KR" dirty="0" smtClean="0"/>
              <a:t>    ('</a:t>
            </a:r>
            <a:r>
              <a:rPr lang="ko-KR" altLang="en-US" dirty="0" smtClean="0"/>
              <a:t>강성훈</a:t>
            </a:r>
            <a:r>
              <a:rPr lang="en-US" altLang="ko-KR" dirty="0" smtClean="0"/>
              <a:t>', 1987, 9, 13),</a:t>
            </a:r>
          </a:p>
          <a:p>
            <a:r>
              <a:rPr lang="en-US" altLang="ko-KR" dirty="0" smtClean="0"/>
              <a:t>    ('</a:t>
            </a:r>
            <a:r>
              <a:rPr lang="ko-KR" altLang="en-US" dirty="0" smtClean="0"/>
              <a:t>정재성</a:t>
            </a:r>
            <a:r>
              <a:rPr lang="en-US" altLang="ko-KR" dirty="0" smtClean="0"/>
              <a:t>', 1987, 2, 23),</a:t>
            </a:r>
          </a:p>
          <a:p>
            <a:r>
              <a:rPr lang="en-US" altLang="ko-KR" dirty="0" smtClean="0"/>
              <a:t>    ('</a:t>
            </a:r>
            <a:r>
              <a:rPr lang="ko-KR" altLang="en-US" dirty="0" smtClean="0"/>
              <a:t>김준기</a:t>
            </a:r>
            <a:r>
              <a:rPr lang="en-US" altLang="ko-KR" dirty="0" smtClean="0"/>
              <a:t>', 1987, 5, 12)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552318"/>
            <a:ext cx="8286808" cy="1766637"/>
          </a:xfrm>
        </p:spPr>
        <p:txBody>
          <a:bodyPr/>
          <a:lstStyle/>
          <a:p>
            <a:r>
              <a:rPr lang="en-US" altLang="ko-KR" b="1" dirty="0" smtClean="0"/>
              <a:t>for</a:t>
            </a:r>
            <a:r>
              <a:rPr lang="en-US" altLang="ko-KR" dirty="0" smtClean="0"/>
              <a:t> entry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birthdays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name, year, month, day =</a:t>
            </a:r>
            <a:r>
              <a:rPr lang="en-US" altLang="ko-KR" dirty="0" smtClean="0"/>
              <a:t> entry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name, month, '</a:t>
            </a:r>
            <a:r>
              <a:rPr lang="ko-KR" altLang="en-US" dirty="0" smtClean="0"/>
              <a:t>월</a:t>
            </a:r>
            <a:r>
              <a:rPr lang="en-US" altLang="ko-KR" dirty="0" smtClean="0"/>
              <a:t>', day, '</a:t>
            </a:r>
            <a:r>
              <a:rPr lang="ko-KR" altLang="en-US" dirty="0" smtClean="0"/>
              <a:t>일생</a:t>
            </a:r>
            <a:r>
              <a:rPr lang="en-US" altLang="ko-KR" dirty="0" smtClean="0"/>
              <a:t>'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</a:p>
          <a:p>
            <a:r>
              <a:rPr lang="en-US" altLang="ko-KR" dirty="0" smtClean="0"/>
              <a:t>C++</a:t>
            </a:r>
          </a:p>
          <a:p>
            <a:r>
              <a:rPr lang="ko-KR" altLang="en-US" dirty="0" smtClean="0"/>
              <a:t>자바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847783"/>
            <a:ext cx="8286808" cy="1175706"/>
          </a:xfrm>
        </p:spPr>
        <p:txBody>
          <a:bodyPr/>
          <a:lstStyle/>
          <a:p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name, year, month, day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birthdays: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name, month, '</a:t>
            </a:r>
            <a:r>
              <a:rPr lang="ko-KR" altLang="en-US" dirty="0" smtClean="0"/>
              <a:t>월</a:t>
            </a:r>
            <a:r>
              <a:rPr lang="en-US" altLang="ko-KR" dirty="0" smtClean="0"/>
              <a:t>', day, '</a:t>
            </a:r>
            <a:r>
              <a:rPr lang="ko-KR" altLang="en-US" dirty="0" smtClean="0"/>
              <a:t>일생</a:t>
            </a:r>
            <a:r>
              <a:rPr lang="en-US" altLang="ko-KR" dirty="0" smtClean="0"/>
              <a:t>'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847783"/>
            <a:ext cx="8286808" cy="1175706"/>
          </a:xfrm>
        </p:spPr>
        <p:txBody>
          <a:bodyPr/>
          <a:lstStyle/>
          <a:p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name, _, month, day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birthdays: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name, month, '</a:t>
            </a:r>
            <a:r>
              <a:rPr lang="ko-KR" altLang="en-US" dirty="0" smtClean="0"/>
              <a:t>월</a:t>
            </a:r>
            <a:r>
              <a:rPr lang="en-US" altLang="ko-KR" dirty="0" smtClean="0"/>
              <a:t>', day, '</a:t>
            </a:r>
            <a:r>
              <a:rPr lang="ko-KR" altLang="en-US" dirty="0" smtClean="0"/>
              <a:t>일생</a:t>
            </a:r>
            <a:r>
              <a:rPr lang="en-US" altLang="ko-KR" dirty="0" smtClean="0"/>
              <a:t>'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552318"/>
            <a:ext cx="8286808" cy="1766637"/>
          </a:xfrm>
        </p:spPr>
        <p:txBody>
          <a:bodyPr/>
          <a:lstStyle/>
          <a:p>
            <a:r>
              <a:rPr lang="en-US" altLang="ko-KR" b="1" dirty="0" smtClean="0"/>
              <a:t>for</a:t>
            </a:r>
            <a:r>
              <a:rPr lang="en-US" altLang="ko-KR" dirty="0" smtClean="0"/>
              <a:t> name, _, month, day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birthdays: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%s</a:t>
            </a:r>
            <a:r>
              <a:rPr lang="en-US" altLang="ko-KR" dirty="0" smtClean="0"/>
              <a:t> -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%d</a:t>
            </a:r>
            <a:r>
              <a:rPr lang="ko-KR" altLang="en-US" dirty="0" smtClean="0"/>
              <a:t>월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%d</a:t>
            </a:r>
            <a:r>
              <a:rPr lang="ko-KR" altLang="en-US" dirty="0" smtClean="0"/>
              <a:t>일생</a:t>
            </a:r>
            <a:r>
              <a:rPr lang="en-US" altLang="ko-KR" dirty="0" smtClean="0"/>
              <a:t>'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\</a:t>
            </a:r>
          </a:p>
          <a:p>
            <a:r>
              <a:rPr lang="en-US" altLang="ko-KR" dirty="0" smtClean="0"/>
              <a:t>        (name, month, day)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552318"/>
            <a:ext cx="8286808" cy="1766637"/>
          </a:xfrm>
        </p:spPr>
        <p:txBody>
          <a:bodyPr/>
          <a:lstStyle/>
          <a:p>
            <a:r>
              <a:rPr lang="en-US" altLang="ko-KR" b="1" dirty="0" smtClean="0"/>
              <a:t>for</a:t>
            </a:r>
            <a:r>
              <a:rPr lang="en-US" altLang="ko-KR" dirty="0" smtClean="0"/>
              <a:t> name, _, month, day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birthdays: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{0}</a:t>
            </a:r>
            <a:r>
              <a:rPr lang="en-US" altLang="ko-KR" dirty="0" smtClean="0"/>
              <a:t> -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{1}</a:t>
            </a:r>
            <a:r>
              <a:rPr lang="ko-KR" altLang="en-US" dirty="0" smtClean="0"/>
              <a:t>월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{2}</a:t>
            </a:r>
            <a:r>
              <a:rPr lang="ko-KR" altLang="en-US" dirty="0" smtClean="0"/>
              <a:t>일생</a:t>
            </a:r>
            <a:r>
              <a:rPr lang="en-US" altLang="ko-KR" dirty="0" smtClean="0"/>
              <a:t>'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.format</a:t>
            </a:r>
            <a:r>
              <a:rPr lang="en-US" altLang="ko-KR" dirty="0" smtClean="0"/>
              <a:t>(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        name, month, day)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자료형이나</a:t>
            </a:r>
            <a:r>
              <a:rPr lang="ko-KR" altLang="en-US" dirty="0" smtClean="0"/>
              <a:t> 값과</a:t>
            </a:r>
            <a:endParaRPr lang="en-US" altLang="ko-KR" dirty="0" smtClean="0"/>
          </a:p>
          <a:p>
            <a:r>
              <a:rPr lang="ko-KR" altLang="en-US" dirty="0" smtClean="0"/>
              <a:t>연관된 함수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552318"/>
            <a:ext cx="8286808" cy="1766637"/>
          </a:xfrm>
        </p:spPr>
        <p:txBody>
          <a:bodyPr/>
          <a:lstStyle/>
          <a:p>
            <a:r>
              <a:rPr lang="en-US" altLang="ko-KR" dirty="0" err="1" smtClean="0"/>
              <a:t>formatfun</a:t>
            </a:r>
            <a:r>
              <a:rPr lang="en-US" altLang="ko-KR" dirty="0" smtClean="0"/>
              <a:t> = '</a:t>
            </a:r>
            <a:r>
              <a:rPr lang="en-US" altLang="ko-KR" spc="-100" dirty="0" smtClean="0"/>
              <a:t>{0} - {1}</a:t>
            </a:r>
            <a:r>
              <a:rPr lang="ko-KR" altLang="en-US" spc="-100" dirty="0" smtClean="0"/>
              <a:t>월 </a:t>
            </a:r>
            <a:r>
              <a:rPr lang="en-US" altLang="ko-KR" spc="-100" dirty="0" smtClean="0"/>
              <a:t>{2}</a:t>
            </a:r>
            <a:r>
              <a:rPr lang="ko-KR" altLang="en-US" spc="-100" dirty="0" smtClean="0"/>
              <a:t>일생</a:t>
            </a:r>
            <a:r>
              <a:rPr lang="en-US" altLang="ko-KR" dirty="0" smtClean="0"/>
              <a:t>'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.format</a:t>
            </a:r>
          </a:p>
          <a:p>
            <a:r>
              <a:rPr lang="en-US" altLang="ko-KR" b="1" dirty="0" smtClean="0"/>
              <a:t>for</a:t>
            </a:r>
            <a:r>
              <a:rPr lang="en-US" altLang="ko-KR" dirty="0" smtClean="0"/>
              <a:t> name, _, month, day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birthdays: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formatfunc</a:t>
            </a:r>
            <a:r>
              <a:rPr lang="en-US" altLang="ko-KR" dirty="0" smtClean="0"/>
              <a:t>(name, month, day)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665921"/>
            <a:ext cx="8286808" cy="353943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nb-NO" altLang="ko-KR" dirty="0" smtClean="0"/>
              <a:t> </a:t>
            </a:r>
            <a:r>
              <a:rPr lang="nb-NO" altLang="ko-KR" dirty="0" smtClean="0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nb-NO" altLang="ko-KR" dirty="0" smtClean="0"/>
              <a:t>(4)</a:t>
            </a:r>
          </a:p>
          <a:p>
            <a:r>
              <a:rPr lang="nb-NO" altLang="ko-KR" dirty="0" smtClean="0">
                <a:solidFill>
                  <a:schemeClr val="accent6">
                    <a:lumMod val="75000"/>
                  </a:schemeClr>
                </a:solidFill>
              </a:rPr>
              <a:t>&lt;type 'int'&gt;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nb-NO" altLang="ko-KR" dirty="0" smtClean="0"/>
              <a:t> </a:t>
            </a:r>
            <a:r>
              <a:rPr lang="nb-NO" altLang="ko-KR" dirty="0" smtClean="0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nb-NO" altLang="ko-KR" dirty="0" smtClean="0"/>
              <a:t>('hello?')</a:t>
            </a:r>
          </a:p>
          <a:p>
            <a:r>
              <a:rPr lang="nb-NO" altLang="ko-KR" dirty="0" smtClean="0">
                <a:solidFill>
                  <a:schemeClr val="accent6">
                    <a:lumMod val="75000"/>
                  </a:schemeClr>
                </a:solidFill>
              </a:rPr>
              <a:t>&lt;type 'str'&gt;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nb-NO" altLang="ko-KR" dirty="0" smtClean="0"/>
              <a:t> </a:t>
            </a:r>
            <a:r>
              <a:rPr lang="nb-NO" altLang="ko-KR" dirty="0" smtClean="0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nb-NO" altLang="ko-KR" dirty="0" smtClean="0"/>
              <a:t>([1,2,3])</a:t>
            </a:r>
          </a:p>
          <a:p>
            <a:r>
              <a:rPr lang="nb-NO" altLang="ko-KR" dirty="0" smtClean="0">
                <a:solidFill>
                  <a:schemeClr val="accent6">
                    <a:lumMod val="75000"/>
                  </a:schemeClr>
                </a:solidFill>
              </a:rPr>
              <a:t>&lt;type 'list'&gt;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665921"/>
            <a:ext cx="8286808" cy="353943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type(4) ==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type('hello?') ==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str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type([1,2,3]) ==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list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</a:p>
          <a:p>
            <a:r>
              <a:rPr lang="en-US" altLang="ko-KR" dirty="0" smtClean="0"/>
              <a:t>C++</a:t>
            </a:r>
          </a:p>
          <a:p>
            <a:r>
              <a:rPr lang="ko-KR" altLang="en-US" dirty="0" smtClean="0"/>
              <a:t>자바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847783"/>
            <a:ext cx="8286808" cy="1175706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str.format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&lt;method 'format' of '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' objects&gt;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961388"/>
            <a:ext cx="8286808" cy="2948499"/>
          </a:xfrm>
        </p:spPr>
        <p:txBody>
          <a:bodyPr/>
          <a:lstStyle/>
          <a:p>
            <a:r>
              <a:rPr lang="en-US" altLang="ko-KR" dirty="0" err="1" smtClean="0"/>
              <a:t>fmt</a:t>
            </a:r>
            <a:r>
              <a:rPr lang="en-US" altLang="ko-KR" dirty="0" smtClean="0"/>
              <a:t> = '{0} - {1}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{2}</a:t>
            </a:r>
            <a:r>
              <a:rPr lang="ko-KR" altLang="en-US" dirty="0" smtClean="0"/>
              <a:t>일생</a:t>
            </a:r>
            <a:r>
              <a:rPr lang="en-US" altLang="ko-KR" dirty="0" smtClean="0"/>
              <a:t>'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b="1" dirty="0" smtClean="0"/>
              <a:t>for</a:t>
            </a:r>
            <a:r>
              <a:rPr lang="en-US" altLang="ko-KR" dirty="0" smtClean="0"/>
              <a:t> name, _, month, day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birthdays:</a:t>
            </a:r>
          </a:p>
          <a:p>
            <a:r>
              <a:rPr lang="en-US" altLang="ko-KR" dirty="0" smtClean="0"/>
              <a:t>  </a:t>
            </a:r>
            <a:r>
              <a:rPr lang="en-US" altLang="ko-KR" i="1" dirty="0" smtClean="0"/>
              <a:t># </a:t>
            </a:r>
            <a:r>
              <a:rPr lang="ko-KR" altLang="en-US" i="1" dirty="0" smtClean="0"/>
              <a:t>엄밀하게는</a:t>
            </a:r>
            <a:r>
              <a:rPr lang="en-US" altLang="ko-KR" i="1" dirty="0" smtClean="0"/>
              <a:t>…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str.format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fmt</a:t>
            </a:r>
            <a:r>
              <a:rPr lang="en-US" altLang="ko-KR" dirty="0" smtClean="0"/>
              <a:t>, name,</a:t>
            </a:r>
          </a:p>
          <a:p>
            <a:r>
              <a:rPr lang="en-US" altLang="ko-KR" dirty="0" smtClean="0"/>
              <a:t>                   month, day)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074991"/>
            <a:ext cx="8286808" cy="472129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'</a:t>
            </a:r>
            <a:r>
              <a:rPr lang="en-US" altLang="ko-KR" dirty="0" err="1" smtClean="0"/>
              <a:t>hello'.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upper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'HELLO'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_</a:t>
            </a:r>
            <a:r>
              <a:rPr lang="en-US" altLang="ko-KR" dirty="0" smtClean="0"/>
              <a:t>.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lower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'hello'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' '.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join</a:t>
            </a:r>
            <a:r>
              <a:rPr lang="en-US" altLang="ko-KR" dirty="0" smtClean="0"/>
              <a:t>(['</a:t>
            </a:r>
            <a:r>
              <a:rPr lang="en-US" altLang="ko-KR" dirty="0" err="1" smtClean="0"/>
              <a:t>we','are','the','world</a:t>
            </a:r>
            <a:r>
              <a:rPr lang="en-US" altLang="ko-KR" dirty="0" smtClean="0"/>
              <a:t>'])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'we are the world'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_.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split</a:t>
            </a:r>
            <a:r>
              <a:rPr lang="en-US" altLang="ko-KR" dirty="0" smtClean="0"/>
              <a:t>(' ')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['we', 'are', 'the', 'world']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665923"/>
            <a:ext cx="8286808" cy="353943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altLang="ko-KR" dirty="0" smtClean="0"/>
              <a:t>('hello')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str</a:t>
            </a:r>
            <a:r>
              <a:rPr lang="en-US" altLang="ko-KR" dirty="0" smtClean="0"/>
              <a:t>(42)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'42'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'%d' % 42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'42'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665923"/>
            <a:ext cx="8286808" cy="353943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(1/5.0)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0.2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1/5.0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0.20000000000000001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repr</a:t>
            </a:r>
            <a:r>
              <a:rPr lang="en-US" altLang="ko-KR" dirty="0" smtClean="0"/>
              <a:t>(1/5.0)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0.20000000000000001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665925"/>
            <a:ext cx="8286808" cy="3539430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names(birthdays):</a:t>
            </a:r>
          </a:p>
          <a:p>
            <a:r>
              <a:rPr lang="en-US" altLang="ko-KR" dirty="0" smtClean="0"/>
              <a:t>    result = []</a:t>
            </a:r>
          </a:p>
          <a:p>
            <a:r>
              <a:rPr lang="en-US" altLang="ko-KR" b="1" dirty="0" smtClean="0"/>
              <a:t>    for</a:t>
            </a:r>
            <a:r>
              <a:rPr lang="en-US" altLang="ko-KR" dirty="0" smtClean="0"/>
              <a:t> name, _, _, _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result.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append</a:t>
            </a:r>
            <a:r>
              <a:rPr lang="en-US" altLang="ko-KR" dirty="0" smtClean="0"/>
              <a:t>(name)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result.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sort</a:t>
            </a:r>
            <a:r>
              <a:rPr lang="en-US" altLang="ko-KR" dirty="0" smtClean="0"/>
              <a:t>()</a:t>
            </a:r>
          </a:p>
          <a:p>
            <a:r>
              <a:rPr lang="en-US" altLang="ko-KR" b="1" dirty="0" smtClean="0"/>
              <a:t>    return</a:t>
            </a:r>
            <a:r>
              <a:rPr lang="en-US" altLang="ko-KR" dirty="0" smtClean="0"/>
              <a:t> result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355344"/>
            <a:ext cx="8286808" cy="2160591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names(birthdays)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\xb0\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xad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xbc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xba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\xc8\xc6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',</a:t>
            </a:r>
            <a:b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'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\xb1\xe8\xc1\xd8\xb1\xe2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',</a:t>
            </a:r>
            <a:b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'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\xc1\xa4\xc0\xe7\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xbc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xba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665923"/>
            <a:ext cx="8286808" cy="353943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name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names(birthdays):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US" altLang="ko-KR" dirty="0" smtClean="0"/>
              <a:t> 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name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강성훈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김준기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정재성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원래 세상</a:t>
            </a:r>
            <a:endParaRPr lang="en-US" altLang="ko-KR" dirty="0" smtClean="0"/>
          </a:p>
          <a:p>
            <a:r>
              <a:rPr lang="ko-KR" altLang="en-US" dirty="0" smtClean="0"/>
              <a:t>다 이런 거지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256853"/>
            <a:ext cx="8286808" cy="2357568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printbirthdays</a:t>
            </a:r>
            <a:r>
              <a:rPr lang="en-US" altLang="ko-KR" dirty="0" smtClean="0"/>
              <a:t>(birthdays):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name, _, month, day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'%s - %d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일생</a:t>
            </a:r>
            <a:r>
              <a:rPr lang="en-US" altLang="ko-KR" dirty="0" smtClean="0"/>
              <a:t>' % \</a:t>
            </a:r>
          </a:p>
          <a:p>
            <a:r>
              <a:rPr lang="en-US" altLang="ko-KR" dirty="0" smtClean="0"/>
              <a:t>          (name, month, day)</a:t>
            </a:r>
            <a:endParaRPr lang="ko-KR" altLang="en-US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7200" dirty="0" err="1" smtClean="0"/>
              <a:t>스크립팅</a:t>
            </a:r>
            <a:r>
              <a:rPr lang="ko-KR" altLang="en-US" sz="7200" dirty="0" smtClean="0"/>
              <a:t> 언어</a:t>
            </a:r>
            <a:endParaRPr lang="ko-KR" altLang="en-US" sz="7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370458"/>
            <a:ext cx="8286808" cy="4130361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filterbyyear</a:t>
            </a:r>
            <a:r>
              <a:rPr lang="en-US" altLang="ko-KR" dirty="0" smtClean="0"/>
              <a:t>(birthdays, </a:t>
            </a:r>
            <a:r>
              <a:rPr lang="en-US" altLang="ko-KR" dirty="0" err="1" smtClean="0"/>
              <a:t>targetyear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result = []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 entry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birthdays:</a:t>
            </a:r>
          </a:p>
          <a:p>
            <a:r>
              <a:rPr lang="en-US" altLang="ko-KR" dirty="0" smtClean="0"/>
              <a:t>        _, year, _, _ = entry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year == </a:t>
            </a:r>
            <a:r>
              <a:rPr lang="en-US" altLang="ko-KR" dirty="0" err="1" smtClean="0"/>
              <a:t>targetyear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result.append</a:t>
            </a:r>
            <a:r>
              <a:rPr lang="en-US" altLang="ko-KR" dirty="0" smtClean="0"/>
              <a:t>(entry)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result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961392"/>
            <a:ext cx="8286808" cy="2948499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filterbyyear</a:t>
            </a:r>
            <a:r>
              <a:rPr lang="en-US" altLang="ko-KR" dirty="0" smtClean="0"/>
              <a:t>(birthdays, </a:t>
            </a:r>
            <a:r>
              <a:rPr lang="en-US" altLang="ko-KR" dirty="0" err="1" smtClean="0"/>
              <a:t>targetyear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(entry):</a:t>
            </a:r>
          </a:p>
          <a:p>
            <a:r>
              <a:rPr lang="en-US" altLang="ko-KR" dirty="0" smtClean="0"/>
              <a:t>        _, year, _, _ = entry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year == </a:t>
            </a:r>
            <a:r>
              <a:rPr lang="en-US" altLang="ko-KR" dirty="0" err="1" smtClean="0"/>
              <a:t>targetyear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filter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, birthdays)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256857"/>
            <a:ext cx="8286808" cy="2357568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filterbyyear</a:t>
            </a:r>
            <a:r>
              <a:rPr lang="en-US" altLang="ko-KR" dirty="0" smtClean="0"/>
              <a:t>(birthdays, </a:t>
            </a:r>
            <a:r>
              <a:rPr lang="en-US" altLang="ko-KR" dirty="0" err="1" smtClean="0"/>
              <a:t>targetyear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ko-KR" dirty="0" smtClean="0"/>
              <a:t>name, year, month, day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year == </a:t>
            </a:r>
            <a:r>
              <a:rPr lang="en-US" altLang="ko-KR" dirty="0" err="1" smtClean="0"/>
              <a:t>targetyear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filter(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, birthdays)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256858"/>
            <a:ext cx="8286808" cy="2357568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filterbyyear</a:t>
            </a:r>
            <a:r>
              <a:rPr lang="en-US" altLang="ko-KR" dirty="0" smtClean="0"/>
              <a:t>(birthdays, </a:t>
            </a:r>
            <a:r>
              <a:rPr lang="en-US" altLang="ko-KR" dirty="0" err="1" smtClean="0"/>
              <a:t>targetyear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filter(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lambda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n,y,m,d</a:t>
            </a:r>
            <a:r>
              <a:rPr lang="en-US" altLang="ko-KR" dirty="0" smtClean="0"/>
              <a:t>)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altLang="ko-KR" dirty="0" smtClean="0"/>
              <a:t> y==</a:t>
            </a:r>
            <a:r>
              <a:rPr lang="en-US" altLang="ko-KR" dirty="0" err="1" smtClean="0"/>
              <a:t>targetyear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birthdays)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1961394"/>
            <a:ext cx="8286808" cy="2948499"/>
          </a:xfrm>
        </p:spPr>
        <p:txBody>
          <a:bodyPr/>
          <a:lstStyle/>
          <a:p>
            <a:r>
              <a:rPr lang="en-US" altLang="ko-KR" b="1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filterbyyear</a:t>
            </a:r>
            <a:r>
              <a:rPr lang="en-US" altLang="ko-KR" dirty="0" smtClean="0"/>
              <a:t>(birthdays, </a:t>
            </a:r>
            <a:r>
              <a:rPr lang="en-US" altLang="ko-KR" dirty="0" err="1" smtClean="0"/>
              <a:t>targetyear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[(name, year, month, day)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altLang="ko-KR" dirty="0" smtClean="0"/>
              <a:t> name, year, month, day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altLang="ko-KR" dirty="0" smtClean="0"/>
              <a:t> birthdays</a:t>
            </a:r>
          </a:p>
          <a:p>
            <a:r>
              <a:rPr lang="en-US" altLang="ko-KR" dirty="0" smtClean="0"/>
              <a:t>        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altLang="ko-KR" dirty="0" smtClean="0"/>
              <a:t> year == </a:t>
            </a:r>
            <a:r>
              <a:rPr lang="en-US" altLang="ko-KR" dirty="0" err="1" smtClean="0"/>
              <a:t>targetyear</a:t>
            </a:r>
            <a:r>
              <a:rPr lang="en-US" altLang="ko-KR" dirty="0" smtClean="0"/>
              <a:t>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85</a:t>
            </a:fld>
            <a:endParaRPr lang="ko-KR" altLang="en-US"/>
          </a:p>
        </p:txBody>
      </p:sp>
      <p:pic>
        <p:nvPicPr>
          <p:cNvPr id="1026" name="Picture 2" descr="http://kurapa.com/download-a609be486d95cb0be93dd59cb9eede6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71480"/>
            <a:ext cx="714375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7200" dirty="0" err="1" smtClean="0"/>
              <a:t>스크립팅</a:t>
            </a:r>
            <a:r>
              <a:rPr lang="ko-KR" altLang="en-US" sz="7200" dirty="0" smtClean="0"/>
              <a:t> 언어</a:t>
            </a:r>
            <a:r>
              <a:rPr lang="en-US" altLang="ko-KR" sz="7200" dirty="0" smtClean="0"/>
              <a:t>?</a:t>
            </a:r>
            <a:endParaRPr lang="ko-KR" altLang="en-US" sz="7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7200" strike="sngStrike" dirty="0" err="1" smtClean="0"/>
              <a:t>스크립팅</a:t>
            </a:r>
            <a:r>
              <a:rPr lang="ko-KR" altLang="en-US" sz="7200" strike="sngStrike" dirty="0" smtClean="0"/>
              <a:t> 언어</a:t>
            </a:r>
            <a:endParaRPr lang="ko-KR" altLang="en-US" sz="7200" strike="sngStrike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err="1" smtClean="0"/>
              <a:t>스크립팅할때</a:t>
            </a:r>
            <a:r>
              <a:rPr lang="ko-KR" altLang="en-US" dirty="0" smtClean="0"/>
              <a:t> 쓰면</a:t>
            </a:r>
            <a:endParaRPr lang="en-US" altLang="ko-KR" dirty="0" smtClean="0"/>
          </a:p>
          <a:p>
            <a:r>
              <a:rPr lang="ko-KR" altLang="en-US" dirty="0" err="1" smtClean="0"/>
              <a:t>스크립팅</a:t>
            </a:r>
            <a:r>
              <a:rPr lang="ko-KR" altLang="en-US" dirty="0" smtClean="0"/>
              <a:t> 언어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2800" dirty="0" smtClean="0"/>
              <a:t>목표</a:t>
            </a:r>
            <a:endParaRPr lang="ko-KR" altLang="en-US" sz="1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7200" dirty="0" smtClean="0"/>
              <a:t>빠르게 짜고</a:t>
            </a:r>
            <a:endParaRPr lang="en-US" altLang="ko-KR" sz="7200" dirty="0" smtClean="0"/>
          </a:p>
          <a:p>
            <a:r>
              <a:rPr lang="ko-KR" altLang="en-US" sz="7200" dirty="0" smtClean="0"/>
              <a:t>빠르게 확인하고</a:t>
            </a:r>
            <a:endParaRPr lang="en-US" altLang="ko-KR" sz="7200" dirty="0" smtClean="0"/>
          </a:p>
          <a:p>
            <a:r>
              <a:rPr lang="ko-KR" altLang="en-US" sz="7200" dirty="0" smtClean="0"/>
              <a:t>빠르</a:t>
            </a:r>
            <a:r>
              <a:rPr lang="ko-KR" altLang="en-US" sz="7200" dirty="0"/>
              <a:t>게 </a:t>
            </a:r>
            <a:r>
              <a:rPr lang="ko-KR" altLang="en-US" sz="7200" dirty="0" smtClean="0"/>
              <a:t>고친다</a:t>
            </a:r>
            <a:endParaRPr lang="ko-KR" altLang="en-US" sz="7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생년월일 검색하는</a:t>
            </a:r>
            <a:endParaRPr lang="en-US" altLang="ko-KR" dirty="0" smtClean="0"/>
          </a:p>
          <a:p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보통은 이름과 생년월일을 모두 보여 준다</a:t>
            </a:r>
            <a:endParaRPr lang="en-US" altLang="ko-KR" dirty="0" smtClean="0"/>
          </a:p>
          <a:p>
            <a:r>
              <a:rPr lang="ko-KR" altLang="en-US" dirty="0" smtClean="0"/>
              <a:t>이름만 보여 줄 수도 있다</a:t>
            </a:r>
            <a:endParaRPr lang="en-US" altLang="ko-KR" dirty="0" smtClean="0"/>
          </a:p>
          <a:p>
            <a:r>
              <a:rPr lang="ko-KR" altLang="en-US" dirty="0" smtClean="0"/>
              <a:t>이름으로 검색할 수 있다</a:t>
            </a:r>
            <a:endParaRPr lang="en-US" altLang="ko-KR" dirty="0" smtClean="0"/>
          </a:p>
          <a:p>
            <a:r>
              <a:rPr lang="ko-KR" altLang="en-US" dirty="0" err="1" smtClean="0"/>
              <a:t>생년별</a:t>
            </a:r>
            <a:r>
              <a:rPr lang="ko-KR" altLang="en-US" dirty="0" smtClean="0"/>
              <a:t> 목록도 볼 수 있다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484063"/>
            <a:ext cx="8286808" cy="5903154"/>
          </a:xfrm>
        </p:spPr>
        <p:txBody>
          <a:bodyPr/>
          <a:lstStyle/>
          <a:p>
            <a:r>
              <a:rPr lang="en-US" altLang="ko-KR" dirty="0" smtClean="0"/>
              <a:t>birthdays = [</a:t>
            </a:r>
          </a:p>
          <a:p>
            <a:r>
              <a:rPr lang="en-US" altLang="ko-KR" dirty="0" smtClean="0"/>
              <a:t>    ('</a:t>
            </a:r>
            <a:r>
              <a:rPr lang="ko-KR" altLang="en-US" dirty="0" smtClean="0"/>
              <a:t>강성훈</a:t>
            </a:r>
            <a:r>
              <a:rPr lang="en-US" altLang="ko-KR" dirty="0" smtClean="0"/>
              <a:t>', 1987, 9, 13),</a:t>
            </a:r>
          </a:p>
          <a:p>
            <a:r>
              <a:rPr lang="en-US" altLang="ko-KR" dirty="0" smtClean="0"/>
              <a:t>    ('</a:t>
            </a:r>
            <a:r>
              <a:rPr lang="ko-KR" altLang="en-US" dirty="0" smtClean="0"/>
              <a:t>정재성</a:t>
            </a:r>
            <a:r>
              <a:rPr lang="en-US" altLang="ko-KR" dirty="0" smtClean="0"/>
              <a:t>', 1987, 2, 23),</a:t>
            </a:r>
          </a:p>
          <a:p>
            <a:r>
              <a:rPr lang="en-US" altLang="ko-KR" dirty="0" smtClean="0"/>
              <a:t>    ('</a:t>
            </a:r>
            <a:r>
              <a:rPr lang="ko-KR" altLang="en-US" dirty="0" smtClean="0"/>
              <a:t>김준기</a:t>
            </a:r>
            <a:r>
              <a:rPr lang="en-US" altLang="ko-KR" dirty="0" smtClean="0"/>
              <a:t>', 1987, 5, 12),</a:t>
            </a:r>
          </a:p>
          <a:p>
            <a:r>
              <a:rPr lang="en-US" altLang="ko-KR" dirty="0" smtClean="0"/>
              <a:t>    ('</a:t>
            </a:r>
            <a:r>
              <a:rPr lang="ko-KR" altLang="en-US" dirty="0" smtClean="0"/>
              <a:t>안병욱</a:t>
            </a:r>
            <a:r>
              <a:rPr lang="en-US" altLang="ko-KR" dirty="0" smtClean="0"/>
              <a:t>', 1989, 10, 14),</a:t>
            </a:r>
          </a:p>
          <a:p>
            <a:r>
              <a:rPr lang="en-US" altLang="ko-KR" dirty="0" smtClean="0"/>
              <a:t>    ('</a:t>
            </a:r>
            <a:r>
              <a:rPr lang="ko-KR" altLang="en-US" dirty="0" smtClean="0"/>
              <a:t>강철</a:t>
            </a:r>
            <a:r>
              <a:rPr lang="en-US" altLang="ko-KR" dirty="0" smtClean="0"/>
              <a:t>', 1990, 3, 11),</a:t>
            </a:r>
          </a:p>
          <a:p>
            <a:r>
              <a:rPr lang="en-US" altLang="ko-KR" dirty="0" smtClean="0"/>
              <a:t>    ('</a:t>
            </a:r>
            <a:r>
              <a:rPr lang="ko-KR" altLang="en-US" dirty="0" smtClean="0"/>
              <a:t>유수형</a:t>
            </a:r>
            <a:r>
              <a:rPr lang="en-US" altLang="ko-KR" dirty="0" smtClean="0"/>
              <a:t>', 1991, 3, 13),</a:t>
            </a:r>
          </a:p>
          <a:p>
            <a:r>
              <a:rPr lang="en-US" altLang="ko-KR" dirty="0" smtClean="0"/>
              <a:t>    ('</a:t>
            </a:r>
            <a:r>
              <a:rPr lang="ko-KR" altLang="en-US" dirty="0" smtClean="0"/>
              <a:t>조유정</a:t>
            </a:r>
            <a:r>
              <a:rPr lang="en-US" altLang="ko-KR" dirty="0" smtClean="0"/>
              <a:t>', 1990, 4, 18),</a:t>
            </a:r>
          </a:p>
          <a:p>
            <a:r>
              <a:rPr lang="en-US" altLang="ko-KR" dirty="0" smtClean="0"/>
              <a:t>    ('</a:t>
            </a:r>
            <a:r>
              <a:rPr lang="ko-KR" altLang="en-US" dirty="0" err="1" smtClean="0"/>
              <a:t>김도국</a:t>
            </a:r>
            <a:r>
              <a:rPr lang="en-US" altLang="ko-KR" dirty="0" smtClean="0"/>
              <a:t>', 1990, 3, 11),</a:t>
            </a:r>
          </a:p>
          <a:p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데이터는 </a:t>
            </a:r>
            <a:r>
              <a:rPr lang="en-US" altLang="ko-KR" sz="5400" dirty="0" smtClean="0">
                <a:latin typeface="나눔고딕코딩" pitchFamily="49" charset="-127"/>
                <a:ea typeface="나눔고딕코딩" pitchFamily="49" charset="-127"/>
              </a:rPr>
              <a:t>data.py</a:t>
            </a:r>
          </a:p>
          <a:p>
            <a:r>
              <a:rPr lang="ko-KR" altLang="en-US" sz="5400" dirty="0" smtClean="0"/>
              <a:t>프로그램은 </a:t>
            </a:r>
            <a:r>
              <a:rPr lang="en-US" altLang="ko-KR" sz="5400" dirty="0" smtClean="0">
                <a:latin typeface="나눔고딕코딩" pitchFamily="49" charset="-127"/>
                <a:ea typeface="나눔고딕코딩" pitchFamily="49" charset="-127"/>
              </a:rPr>
              <a:t>birthday.py</a:t>
            </a:r>
            <a:endParaRPr lang="ko-KR" altLang="en-US" sz="54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출력할 때는</a:t>
            </a:r>
            <a:endParaRPr lang="en-US" altLang="ko-KR" dirty="0" smtClean="0"/>
          </a:p>
          <a:p>
            <a:r>
              <a:rPr lang="ko-KR" altLang="en-US" dirty="0" smtClean="0"/>
              <a:t>꼭 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print</a:t>
            </a:r>
            <a:r>
              <a:rPr lang="ko-KR" altLang="en-US" dirty="0" smtClean="0"/>
              <a:t> 명령을</a:t>
            </a:r>
            <a:endParaRPr lang="en-US" altLang="ko-KR" dirty="0" smtClean="0"/>
          </a:p>
          <a:p>
            <a:r>
              <a:rPr lang="ko-KR" altLang="en-US" dirty="0" smtClean="0"/>
              <a:t>써야 한다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95</a:t>
            </a:fld>
            <a:endParaRPr lang="ko-KR" altLang="en-US"/>
          </a:p>
        </p:txBody>
      </p:sp>
      <p:pic>
        <p:nvPicPr>
          <p:cNvPr id="141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00108"/>
            <a:ext cx="7539956" cy="483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388652"/>
            <a:ext cx="8286808" cy="6093976"/>
          </a:xfrm>
        </p:spPr>
        <p:txBody>
          <a:bodyPr/>
          <a:lstStyle/>
          <a:p>
            <a:r>
              <a:rPr lang="en-US" altLang="ko-KR" sz="3000" i="1" dirty="0" smtClean="0"/>
              <a:t># </a:t>
            </a:r>
            <a:r>
              <a:rPr lang="en-US" altLang="ko-KR" sz="3000" i="1" dirty="0" smtClean="0">
                <a:solidFill>
                  <a:schemeClr val="accent6">
                    <a:lumMod val="50000"/>
                  </a:schemeClr>
                </a:solidFill>
              </a:rPr>
              <a:t>coding=cp949</a:t>
            </a:r>
            <a:r>
              <a:rPr lang="en-US" altLang="ko-KR" sz="3000" i="1" dirty="0" smtClean="0"/>
              <a:t> </a:t>
            </a:r>
            <a:r>
              <a:rPr lang="ko-KR" altLang="en-US" sz="3000" i="1" dirty="0" smtClean="0"/>
              <a:t>← </a:t>
            </a:r>
            <a:r>
              <a:rPr lang="en-US" altLang="ko-KR" sz="3000" i="1" dirty="0" smtClean="0"/>
              <a:t>utf-8</a:t>
            </a:r>
            <a:r>
              <a:rPr lang="ko-KR" altLang="en-US" sz="3000" i="1" dirty="0" smtClean="0"/>
              <a:t>이어야 할 수도 있음</a:t>
            </a:r>
            <a:endParaRPr lang="en-US" altLang="ko-KR" sz="3000" i="1" dirty="0" smtClean="0"/>
          </a:p>
          <a:p>
            <a:r>
              <a:rPr lang="en-US" altLang="ko-KR" sz="3000" dirty="0" smtClean="0"/>
              <a:t>birthdays = [</a:t>
            </a:r>
          </a:p>
          <a:p>
            <a:r>
              <a:rPr lang="en-US" altLang="ko-KR" sz="3000" dirty="0" smtClean="0"/>
              <a:t>    ('</a:t>
            </a:r>
            <a:r>
              <a:rPr lang="ko-KR" altLang="en-US" sz="3000" dirty="0" smtClean="0"/>
              <a:t>강성훈</a:t>
            </a:r>
            <a:r>
              <a:rPr lang="en-US" altLang="ko-KR" sz="3000" dirty="0" smtClean="0"/>
              <a:t>', 1987, 9, 13),</a:t>
            </a:r>
          </a:p>
          <a:p>
            <a:r>
              <a:rPr lang="en-US" altLang="ko-KR" sz="3000" dirty="0" smtClean="0"/>
              <a:t>    ('</a:t>
            </a:r>
            <a:r>
              <a:rPr lang="ko-KR" altLang="en-US" sz="3000" dirty="0" smtClean="0"/>
              <a:t>정재성</a:t>
            </a:r>
            <a:r>
              <a:rPr lang="en-US" altLang="ko-KR" sz="3000" dirty="0" smtClean="0"/>
              <a:t>', 1987, 2, 23),</a:t>
            </a:r>
          </a:p>
          <a:p>
            <a:r>
              <a:rPr lang="en-US" altLang="ko-KR" sz="3000" dirty="0" smtClean="0"/>
              <a:t>    ('</a:t>
            </a:r>
            <a:r>
              <a:rPr lang="ko-KR" altLang="en-US" sz="3000" dirty="0" smtClean="0"/>
              <a:t>김준기</a:t>
            </a:r>
            <a:r>
              <a:rPr lang="en-US" altLang="ko-KR" sz="3000" dirty="0" smtClean="0"/>
              <a:t>', 1987, 5, 12),</a:t>
            </a:r>
          </a:p>
          <a:p>
            <a:r>
              <a:rPr lang="en-US" altLang="ko-KR" sz="3000" dirty="0" smtClean="0"/>
              <a:t>    ('</a:t>
            </a:r>
            <a:r>
              <a:rPr lang="ko-KR" altLang="en-US" sz="3000" dirty="0" smtClean="0"/>
              <a:t>안병욱</a:t>
            </a:r>
            <a:r>
              <a:rPr lang="en-US" altLang="ko-KR" sz="3000" dirty="0" smtClean="0"/>
              <a:t>', 1989, 10, 14),</a:t>
            </a:r>
          </a:p>
          <a:p>
            <a:r>
              <a:rPr lang="en-US" altLang="ko-KR" sz="3000" dirty="0" smtClean="0"/>
              <a:t>    ('</a:t>
            </a:r>
            <a:r>
              <a:rPr lang="ko-KR" altLang="en-US" sz="3000" dirty="0" smtClean="0"/>
              <a:t>강철</a:t>
            </a:r>
            <a:r>
              <a:rPr lang="en-US" altLang="ko-KR" sz="3000" dirty="0" smtClean="0"/>
              <a:t>', 1990, 3, 11),</a:t>
            </a:r>
          </a:p>
          <a:p>
            <a:r>
              <a:rPr lang="en-US" altLang="ko-KR" sz="3000" dirty="0" smtClean="0"/>
              <a:t>    ('</a:t>
            </a:r>
            <a:r>
              <a:rPr lang="ko-KR" altLang="en-US" sz="3000" dirty="0" smtClean="0"/>
              <a:t>유수형</a:t>
            </a:r>
            <a:r>
              <a:rPr lang="en-US" altLang="ko-KR" sz="3000" dirty="0" smtClean="0"/>
              <a:t>', 1991, 3, 13),</a:t>
            </a:r>
          </a:p>
          <a:p>
            <a:r>
              <a:rPr lang="en-US" altLang="ko-KR" sz="3000" dirty="0" smtClean="0"/>
              <a:t>    ('</a:t>
            </a:r>
            <a:r>
              <a:rPr lang="ko-KR" altLang="en-US" sz="3000" dirty="0" smtClean="0"/>
              <a:t>조유정</a:t>
            </a:r>
            <a:r>
              <a:rPr lang="en-US" altLang="ko-KR" sz="3000" dirty="0" smtClean="0"/>
              <a:t>', 1990, 4, 18),</a:t>
            </a:r>
          </a:p>
          <a:p>
            <a:r>
              <a:rPr lang="en-US" altLang="ko-KR" sz="3000" dirty="0" smtClean="0"/>
              <a:t>    ('</a:t>
            </a:r>
            <a:r>
              <a:rPr lang="ko-KR" altLang="en-US" sz="3000" dirty="0" err="1" smtClean="0"/>
              <a:t>김도국</a:t>
            </a:r>
            <a:r>
              <a:rPr lang="en-US" altLang="ko-KR" sz="3000" dirty="0" smtClean="0"/>
              <a:t>', 1990, 3, 11),</a:t>
            </a:r>
          </a:p>
          <a:p>
            <a:r>
              <a:rPr lang="en-US" altLang="ko-KR" sz="3000" dirty="0" smtClean="0"/>
              <a:t>]</a:t>
            </a:r>
            <a:endParaRPr lang="ko-KR" altLang="en-US" sz="3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원래 세상</a:t>
            </a:r>
            <a:endParaRPr lang="en-US" altLang="ko-KR" dirty="0" smtClean="0"/>
          </a:p>
          <a:p>
            <a:r>
              <a:rPr lang="ko-KR" altLang="en-US" dirty="0" smtClean="0"/>
              <a:t>다 이런 거지</a:t>
            </a:r>
            <a:endParaRPr lang="en-US" altLang="ko-KR" dirty="0" smtClean="0"/>
          </a:p>
          <a:p>
            <a:r>
              <a:rPr lang="en-US" altLang="ko-KR" sz="5400" dirty="0" smtClean="0"/>
              <a:t>(2)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552318"/>
            <a:ext cx="8286808" cy="1766637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print</a:t>
            </a:r>
            <a:r>
              <a:rPr lang="en-US" altLang="ko-KR" dirty="0" smtClean="0"/>
              <a:t> '%d</a:t>
            </a:r>
            <a:r>
              <a:rPr lang="ko-KR" altLang="en-US" dirty="0" smtClean="0"/>
              <a:t>명</a:t>
            </a:r>
            <a:r>
              <a:rPr lang="en-US" altLang="ko-KR" dirty="0" smtClean="0"/>
              <a:t>' %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data.</a:t>
            </a:r>
            <a:r>
              <a:rPr lang="en-US" altLang="ko-KR" dirty="0" err="1" smtClean="0"/>
              <a:t>birthdays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28596" y="2552318"/>
            <a:ext cx="8286808" cy="1766637"/>
          </a:xfrm>
        </p:spPr>
        <p:txBody>
          <a:bodyPr/>
          <a:lstStyle/>
          <a:p>
            <a:r>
              <a:rPr lang="en-US" altLang="ko-KR" i="1" dirty="0" smtClean="0"/>
              <a:t># coding=cp949</a:t>
            </a:r>
          </a:p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  <a:p>
            <a:r>
              <a:rPr lang="en-US" altLang="ko-KR" b="1" dirty="0" smtClean="0"/>
              <a:t>print</a:t>
            </a:r>
            <a:r>
              <a:rPr lang="en-US" altLang="ko-KR" dirty="0" smtClean="0"/>
              <a:t> '%d</a:t>
            </a:r>
            <a:r>
              <a:rPr lang="ko-KR" altLang="en-US" dirty="0" smtClean="0"/>
              <a:t>명</a:t>
            </a:r>
            <a:r>
              <a:rPr lang="en-US" altLang="ko-KR" dirty="0" smtClean="0"/>
              <a:t>' %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data.</a:t>
            </a:r>
            <a:r>
              <a:rPr lang="en-US" altLang="ko-KR" dirty="0" err="1" smtClean="0"/>
              <a:t>birthdays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9C6-4AAA-4693-8618-1265C9AC3B74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5591</TotalTime>
  <Words>8700</Words>
  <Application>Microsoft Office PowerPoint</Application>
  <PresentationFormat>화면 슬라이드 쇼(4:3)</PresentationFormat>
  <Paragraphs>1369</Paragraphs>
  <Slides>198</Slides>
  <Notes>80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198</vt:i4>
      </vt:variant>
    </vt:vector>
  </HeadingPairs>
  <TitlesOfParts>
    <vt:vector size="19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  <vt:lpstr>슬라이드 164</vt:lpstr>
      <vt:lpstr>슬라이드 165</vt:lpstr>
      <vt:lpstr>슬라이드 166</vt:lpstr>
      <vt:lpstr>슬라이드 167</vt:lpstr>
      <vt:lpstr>슬라이드 168</vt:lpstr>
      <vt:lpstr>슬라이드 169</vt:lpstr>
      <vt:lpstr>슬라이드 170</vt:lpstr>
      <vt:lpstr>슬라이드 171</vt:lpstr>
      <vt:lpstr>슬라이드 172</vt:lpstr>
      <vt:lpstr>슬라이드 173</vt:lpstr>
      <vt:lpstr>슬라이드 174</vt:lpstr>
      <vt:lpstr>슬라이드 175</vt:lpstr>
      <vt:lpstr>슬라이드 176</vt:lpstr>
      <vt:lpstr>슬라이드 177</vt:lpstr>
      <vt:lpstr>슬라이드 178</vt:lpstr>
      <vt:lpstr>슬라이드 179</vt:lpstr>
      <vt:lpstr>슬라이드 180</vt:lpstr>
      <vt:lpstr>슬라이드 181</vt:lpstr>
      <vt:lpstr>슬라이드 182</vt:lpstr>
      <vt:lpstr>슬라이드 183</vt:lpstr>
      <vt:lpstr>슬라이드 184</vt:lpstr>
      <vt:lpstr>슬라이드 185</vt:lpstr>
      <vt:lpstr>슬라이드 186</vt:lpstr>
      <vt:lpstr>슬라이드 187</vt:lpstr>
      <vt:lpstr>슬라이드 188</vt:lpstr>
      <vt:lpstr>슬라이드 189</vt:lpstr>
      <vt:lpstr>슬라이드 190</vt:lpstr>
      <vt:lpstr>슬라이드 191</vt:lpstr>
      <vt:lpstr>슬라이드 192</vt:lpstr>
      <vt:lpstr>슬라이드 193</vt:lpstr>
      <vt:lpstr>슬라이드 194</vt:lpstr>
      <vt:lpstr>슬라이드 195</vt:lpstr>
      <vt:lpstr>슬라이드 196</vt:lpstr>
      <vt:lpstr>슬라이드 목차</vt:lpstr>
      <vt:lpstr>표기 컨벤션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SPARCS 파이썬 세미나 2010</dc:title>
  <dc:creator>강성훈</dc:creator>
  <dc:description>2010-03-12 발표</dc:description>
  <cp:lastModifiedBy>Your User Name</cp:lastModifiedBy>
  <cp:revision>167</cp:revision>
  <dcterms:created xsi:type="dcterms:W3CDTF">2010-03-06T06:49:53Z</dcterms:created>
  <dcterms:modified xsi:type="dcterms:W3CDTF">2010-03-12T14:32:54Z</dcterms:modified>
  <cp:contentStatus>final</cp:contentStatus>
</cp:coreProperties>
</file>