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39BFE02-49DF-434A-B155-9144207D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6" y="2880521"/>
            <a:ext cx="9144000" cy="108514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DIPARTIMENTO DI INGEGNERIA NAVALE, ELETTRICA, ELETTRONICA                                        E DELLE TELECOMUNICAZIONI</a:t>
            </a:r>
          </a:p>
          <a:p>
            <a:r>
              <a:rPr lang="it-IT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CORSO DI STUDIO IN INGEGNERIA ELETTRONICA E TECNOLOGIE DELL’INFORMAZIONE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926BA2-CDCE-4DDB-9D1F-3B9C6E37E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14" y="283692"/>
            <a:ext cx="4086772" cy="227165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82F896-D46B-4651-A119-AE8954DA95D9}"/>
              </a:ext>
            </a:extLst>
          </p:cNvPr>
          <p:cNvSpPr txBox="1"/>
          <p:nvPr/>
        </p:nvSpPr>
        <p:spPr>
          <a:xfrm>
            <a:off x="1934437" y="4270323"/>
            <a:ext cx="832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 and Development of Voice Assistant</a:t>
            </a:r>
            <a:endParaRPr lang="it-IT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4FEAF-911D-40D1-987D-3E05B491EDF3}"/>
              </a:ext>
            </a:extLst>
          </p:cNvPr>
          <p:cNvSpPr txBox="1"/>
          <p:nvPr/>
        </p:nvSpPr>
        <p:spPr>
          <a:xfrm>
            <a:off x="1733549" y="4954000"/>
            <a:ext cx="872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Candidato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 Gabriele Rosasco</a:t>
            </a:r>
            <a:endParaRPr lang="it-IT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B39F3D-D0C8-4065-9CCF-07A6FA426AA4}"/>
              </a:ext>
            </a:extLst>
          </p:cNvPr>
          <p:cNvSpPr txBox="1"/>
          <p:nvPr/>
        </p:nvSpPr>
        <p:spPr>
          <a:xfrm>
            <a:off x="1733549" y="5514566"/>
            <a:ext cx="926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Relatore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 Prof. Riccardo Berta</a:t>
            </a:r>
            <a:endParaRPr lang="it-IT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9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F9988-B316-46F2-B8BE-53BEF87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Classi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metodo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getAllSample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1F4EFC-746B-4841-A4B4-7E31882A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9292" cy="480218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358D00-D003-4C4B-92F2-7A31F857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7" y="1690688"/>
            <a:ext cx="670718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7DC82F-A231-4406-9101-02DF5B1C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Notifiche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Push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17334-A4E8-4B70-B88D-FCC87D27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1825625"/>
            <a:ext cx="10515600" cy="4351338"/>
          </a:xfrm>
        </p:spPr>
        <p:txBody>
          <a:bodyPr/>
          <a:lstStyle/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Risorsa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Subscription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POST request a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/v1/subscriptions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Body {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token, thing, device}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Si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può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cancellare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con una DELETE request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Firebase Token</a:t>
            </a: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Identifica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univocamente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il device</a:t>
            </a:r>
          </a:p>
          <a:p>
            <a:pPr lvl="2"/>
            <a:endParaRPr lang="it-IT" dirty="0"/>
          </a:p>
          <a:p>
            <a:pPr lvl="2"/>
            <a:endParaRPr lang="en-US" i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FB48F0-7723-4216-BF1D-3A72DC29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78" y="4505030"/>
            <a:ext cx="4961905" cy="1438095"/>
          </a:xfrm>
          <a:prstGeom prst="rect">
            <a:avLst/>
          </a:prstGeom>
        </p:spPr>
      </p:pic>
      <p:pic>
        <p:nvPicPr>
          <p:cNvPr id="7" name="Immagine 6" descr="Immagine che contiene testo, monitor, telefono, cellulare&#10;&#10;Descrizione generata automaticamente">
            <a:extLst>
              <a:ext uri="{FF2B5EF4-FFF2-40B4-BE49-F238E27FC236}">
                <a16:creationId xmlns:a16="http://schemas.microsoft.com/office/drawing/2014/main" id="{D2B30781-7B7F-46A2-8F8F-692BB53B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46" y="1429416"/>
            <a:ext cx="2486276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8C1BB-BEFA-4B15-8A88-D21D1280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Sviluppi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futuri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3E21B4-E3D9-4E5A-AA5D-67723BEE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Miglioramenti assistente virtuale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Sfruttare anche </a:t>
            </a:r>
            <a:r>
              <a:rPr lang="it-I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 offline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Lasciando il microfono aperto ed effettuando il </a:t>
            </a:r>
            <a:r>
              <a:rPr lang="it-I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parsing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 dello Speech-to-Text si può dare un nome all’assistente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Comunicazione con altri servizi</a:t>
            </a: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Aggiungere funzionalità alla App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Renderla disponibile per dispositivi iOS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Richieste di DELETE</a:t>
            </a:r>
          </a:p>
          <a:p>
            <a:pPr lvl="2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Metodi </a:t>
            </a:r>
            <a:r>
              <a:rPr lang="it-IT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onTap</a:t>
            </a:r>
            <a:r>
              <a:rPr lang="it-IT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() 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 ai comandi vocali che mostrano informazioni aggiuntive</a:t>
            </a:r>
          </a:p>
          <a:p>
            <a:pPr lvl="2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1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788B4-3236-4B44-A387-2D833492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6912F-4528-46DE-ACB8-C0FE89E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Comprendere a pieno il funzionamento di un Assistente Virtuale e costruirne le fondamenta</a:t>
            </a:r>
          </a:p>
          <a:p>
            <a:pPr lvl="1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Acquisire familiarità con OS </a:t>
            </a:r>
            <a:r>
              <a:rPr lang="it-I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Raspbian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Conoscere nuovi linguaggi di programmazione</a:t>
            </a:r>
          </a:p>
          <a:p>
            <a:pPr marL="457200" lvl="1" indent="0">
              <a:buNone/>
            </a:pP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Ottenere le basi nello sviluppo di Applicazioni embedded e mobile</a:t>
            </a:r>
          </a:p>
        </p:txBody>
      </p:sp>
    </p:spTree>
    <p:extLst>
      <p:ext uri="{BB962C8B-B14F-4D97-AF65-F5344CB8AC3E}">
        <p14:creationId xmlns:p14="http://schemas.microsoft.com/office/powerpoint/2010/main" val="32533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90375-2241-4E7B-B67E-A816705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Contesto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scopo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della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tesi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47DEF3-C6D4-4CC3-A8A2-01832652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Contesto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Internet of Things</a:t>
            </a:r>
          </a:p>
          <a:p>
            <a:pPr lvl="1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Scopo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Realizzare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assistente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Realizzare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una App per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dispositivi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25734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61D26-2752-41FD-AC3C-A9AC91DB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Assistente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Vocale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2BDCB-734D-4697-9726-64BBB971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Raspberry Pi 3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APIs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Smartphone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4F7387-D4BE-481C-AC1C-632C4D8A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76" y="1690687"/>
            <a:ext cx="797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5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610AFC-0C6C-49F2-980D-4C5C3698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41085"/>
            <a:ext cx="11816442" cy="1414717"/>
            <a:chOff x="1" y="241085"/>
            <a:chExt cx="11816442" cy="1414717"/>
          </a:xfrm>
        </p:grpSpPr>
        <p:grpSp>
          <p:nvGrpSpPr>
            <p:cNvPr id="29" name="Group 16">
              <a:extLst>
                <a:ext uri="{FF2B5EF4-FFF2-40B4-BE49-F238E27FC236}">
                  <a16:creationId xmlns:a16="http://schemas.microsoft.com/office/drawing/2014/main" id="{5B90AE9E-DFF5-4308-93E0-24C5152F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286999" y="241085"/>
              <a:ext cx="1529444" cy="1414717"/>
              <a:chOff x="10286999" y="241085"/>
              <a:chExt cx="1529444" cy="1414717"/>
            </a:xfrm>
          </p:grpSpPr>
          <p:sp useBgFill="1">
            <p:nvSpPr>
              <p:cNvPr id="19" name="Graphic 10">
                <a:extLst>
                  <a:ext uri="{FF2B5EF4-FFF2-40B4-BE49-F238E27FC236}">
                    <a16:creationId xmlns:a16="http://schemas.microsoft.com/office/drawing/2014/main" id="{57996463-1EF5-4F30-BD31-C3A4744E2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10891156" y="241085"/>
                <a:ext cx="925287" cy="925287"/>
              </a:xfrm>
              <a:custGeom>
                <a:avLst/>
                <a:gdLst>
                  <a:gd name="connsiteX0" fmla="*/ 4053340 w 6859500"/>
                  <a:gd name="connsiteY0" fmla="*/ 6235893 h 6859500"/>
                  <a:gd name="connsiteX1" fmla="*/ 4053340 w 6859500"/>
                  <a:gd name="connsiteY1" fmla="*/ 4053340 h 6859500"/>
                  <a:gd name="connsiteX2" fmla="*/ 6235893 w 6859500"/>
                  <a:gd name="connsiteY2" fmla="*/ 4053340 h 6859500"/>
                  <a:gd name="connsiteX3" fmla="*/ 6859501 w 6859500"/>
                  <a:gd name="connsiteY3" fmla="*/ 3429731 h 6859500"/>
                  <a:gd name="connsiteX4" fmla="*/ 6235893 w 6859500"/>
                  <a:gd name="connsiteY4" fmla="*/ 2806123 h 6859500"/>
                  <a:gd name="connsiteX5" fmla="*/ 4053340 w 6859500"/>
                  <a:gd name="connsiteY5" fmla="*/ 2806123 h 6859500"/>
                  <a:gd name="connsiteX6" fmla="*/ 4053340 w 6859500"/>
                  <a:gd name="connsiteY6" fmla="*/ 623608 h 6859500"/>
                  <a:gd name="connsiteX7" fmla="*/ 3429731 w 6859500"/>
                  <a:gd name="connsiteY7" fmla="*/ 0 h 6859500"/>
                  <a:gd name="connsiteX8" fmla="*/ 2806123 w 6859500"/>
                  <a:gd name="connsiteY8" fmla="*/ 623608 h 6859500"/>
                  <a:gd name="connsiteX9" fmla="*/ 2806123 w 6859500"/>
                  <a:gd name="connsiteY9" fmla="*/ 2806161 h 6859500"/>
                  <a:gd name="connsiteX10" fmla="*/ 623608 w 6859500"/>
                  <a:gd name="connsiteY10" fmla="*/ 2806161 h 6859500"/>
                  <a:gd name="connsiteX11" fmla="*/ 0 w 6859500"/>
                  <a:gd name="connsiteY11" fmla="*/ 3429731 h 6859500"/>
                  <a:gd name="connsiteX12" fmla="*/ 623608 w 6859500"/>
                  <a:gd name="connsiteY12" fmla="*/ 4053340 h 6859500"/>
                  <a:gd name="connsiteX13" fmla="*/ 2806161 w 6859500"/>
                  <a:gd name="connsiteY13" fmla="*/ 4053340 h 6859500"/>
                  <a:gd name="connsiteX14" fmla="*/ 2806161 w 6859500"/>
                  <a:gd name="connsiteY14" fmla="*/ 6235893 h 6859500"/>
                  <a:gd name="connsiteX15" fmla="*/ 3429770 w 6859500"/>
                  <a:gd name="connsiteY15" fmla="*/ 6859501 h 6859500"/>
                  <a:gd name="connsiteX16" fmla="*/ 4053340 w 6859500"/>
                  <a:gd name="connsiteY16" fmla="*/ 6235893 h 685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9500" h="6859500">
                    <a:moveTo>
                      <a:pt x="4053340" y="6235893"/>
                    </a:moveTo>
                    <a:lnTo>
                      <a:pt x="4053340" y="4053340"/>
                    </a:lnTo>
                    <a:lnTo>
                      <a:pt x="6235893" y="4053340"/>
                    </a:lnTo>
                    <a:cubicBezTo>
                      <a:pt x="6580293" y="4053340"/>
                      <a:pt x="6859501" y="3774132"/>
                      <a:pt x="6859501" y="3429731"/>
                    </a:cubicBezTo>
                    <a:cubicBezTo>
                      <a:pt x="6859501" y="3085330"/>
                      <a:pt x="6580332" y="2806123"/>
                      <a:pt x="6235893" y="2806123"/>
                    </a:cubicBezTo>
                    <a:lnTo>
                      <a:pt x="4053340" y="2806123"/>
                    </a:lnTo>
                    <a:lnTo>
                      <a:pt x="4053340" y="623608"/>
                    </a:lnTo>
                    <a:cubicBezTo>
                      <a:pt x="4053340" y="279208"/>
                      <a:pt x="3774171" y="0"/>
                      <a:pt x="3429731" y="0"/>
                    </a:cubicBezTo>
                    <a:cubicBezTo>
                      <a:pt x="3085330" y="0"/>
                      <a:pt x="2806123" y="279208"/>
                      <a:pt x="2806123" y="623608"/>
                    </a:cubicBezTo>
                    <a:lnTo>
                      <a:pt x="2806123" y="2806161"/>
                    </a:lnTo>
                    <a:lnTo>
                      <a:pt x="623608" y="2806161"/>
                    </a:lnTo>
                    <a:cubicBezTo>
                      <a:pt x="279208" y="2806161"/>
                      <a:pt x="0" y="3085369"/>
                      <a:pt x="0" y="3429731"/>
                    </a:cubicBezTo>
                    <a:cubicBezTo>
                      <a:pt x="0" y="3774132"/>
                      <a:pt x="279208" y="4053340"/>
                      <a:pt x="623608" y="4053340"/>
                    </a:cubicBezTo>
                    <a:lnTo>
                      <a:pt x="2806161" y="4053340"/>
                    </a:lnTo>
                    <a:lnTo>
                      <a:pt x="2806161" y="6235893"/>
                    </a:lnTo>
                    <a:cubicBezTo>
                      <a:pt x="2806161" y="6580293"/>
                      <a:pt x="3085369" y="6859501"/>
                      <a:pt x="3429770" y="6859501"/>
                    </a:cubicBezTo>
                    <a:cubicBezTo>
                      <a:pt x="3774171" y="6859501"/>
                      <a:pt x="4053340" y="6580293"/>
                      <a:pt x="4053340" y="6235893"/>
                    </a:cubicBezTo>
                    <a:close/>
                  </a:path>
                </a:pathLst>
              </a:cu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20" name="Oval 19">
                <a:extLst>
                  <a:ext uri="{FF2B5EF4-FFF2-40B4-BE49-F238E27FC236}">
                    <a16:creationId xmlns:a16="http://schemas.microsoft.com/office/drawing/2014/main" id="{F1E297B4-1508-4A21-8A6E-D5D040489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0734076" y="1394142"/>
                <a:ext cx="261660" cy="261660"/>
              </a:xfrm>
              <a:prstGeom prst="ellipse">
                <a:avLst/>
              </a:pr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21" name="Oval 20">
                <a:extLst>
                  <a:ext uri="{FF2B5EF4-FFF2-40B4-BE49-F238E27FC236}">
                    <a16:creationId xmlns:a16="http://schemas.microsoft.com/office/drawing/2014/main" id="{C740ABBE-4EA9-45ED-B7DF-426157337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0286999" y="609600"/>
                <a:ext cx="402536" cy="402536"/>
              </a:xfrm>
              <a:prstGeom prst="ellipse">
                <a:avLst/>
              </a:pr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7C25E8-2D79-431C-99AC-DB70EFB99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B0D7171-B3E4-4700-AA70-D37C5AFE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289203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Strumenti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04718-6AF8-4F1A-9797-519BAF3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03800"/>
            <a:ext cx="7149549" cy="4287710"/>
          </a:xfrm>
        </p:spPr>
        <p:txBody>
          <a:bodyPr anchor="t">
            <a:normAutofit/>
          </a:bodyPr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Voice Recognition</a:t>
            </a:r>
          </a:p>
          <a:p>
            <a:pPr lvl="2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Package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SpeechRecognition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3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Supporta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engine online ed offline</a:t>
            </a:r>
          </a:p>
          <a:p>
            <a:pPr lvl="4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Bing, IBM, Google Cloud Speech API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Speech-to-Text</a:t>
            </a:r>
          </a:p>
          <a:p>
            <a:pPr lvl="2"/>
            <a:r>
              <a:rPr lang="it-IT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recognize_google</a:t>
            </a: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lvl="1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HTTP </a:t>
            </a:r>
            <a:r>
              <a:rPr lang="it-I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requests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Richieste POST, GET a </a:t>
            </a:r>
            <a:r>
              <a:rPr lang="it-IT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Measurify</a:t>
            </a:r>
            <a:endParaRPr lang="it-IT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BC739-0E6E-4657-BAD3-83A4BE0B9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83" y="1394142"/>
            <a:ext cx="2611218" cy="261121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78EE31-1553-42A1-BB66-1C66A6CC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57" y="4593816"/>
            <a:ext cx="5791989" cy="11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6C69C-36C2-45EB-9756-F7A9147F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Measurify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5A4A1A-6CE8-4DA4-8B9F-883725B5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48" y="160558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API cloud-based measurement-oriented</a:t>
            </a: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Progettata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realizzata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 Elios Lab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dell’Universit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degli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 Genova</a:t>
            </a:r>
          </a:p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Concetti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principali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Thing</a:t>
            </a:r>
          </a:p>
          <a:p>
            <a:pPr lvl="3"/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Utente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</a:t>
            </a:r>
          </a:p>
          <a:p>
            <a:pPr lvl="3"/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Comandi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vocali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  <a:p>
            <a:pPr lvl="3"/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 recorder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Measurement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5E49B8-C0CD-4CA6-823D-FD4E259D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48" y="2517330"/>
            <a:ext cx="6718852" cy="34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6497B-B7E6-483D-8967-6BD1705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Funzionamento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embedded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3CE50F-374C-4FFD-B86C-3483267B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Login a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Measurify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POST request a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/v1/login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body {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username, password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Store del token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ricevuto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risposta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Sistema Push-to-Talk</a:t>
            </a: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Registrazione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voce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Speech-to-Text</a:t>
            </a:r>
          </a:p>
          <a:p>
            <a:pPr lvl="1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Invio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comandi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vocali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Measurify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POST request {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header = token, body = command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lvl="1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Ricezione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comandi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vocali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precedentemente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invitati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GET request {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header = token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lvl="1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Codice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monitoraggio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token</a:t>
            </a:r>
          </a:p>
          <a:p>
            <a:pPr marL="914400" lvl="2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magine 6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4ABADFB3-DD2F-4BF7-93F0-D0909329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30" y="2368552"/>
            <a:ext cx="4221463" cy="21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E1FC7-F71E-4B83-AC21-6A96B0F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Funzionamento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Applicazione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Smartphone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801EE1-35E8-4158-B3B6-F83D2414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Login Page</a:t>
            </a: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Estende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il target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della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app 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chiunque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abbia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accesso 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Measurify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Accesso 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tutte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le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l’utente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ha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detto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dispositivo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HomePage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contiene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una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ListView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comandi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vocali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Supporto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push notifications</a:t>
            </a:r>
          </a:p>
          <a:p>
            <a:pPr lvl="2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L’utente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viene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notificato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ogni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volta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una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frase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viene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registrata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anche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se la App è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spenta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 in background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36222-86B2-4F90-8F46-9DC30E8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Applicazione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Smartphone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1C676-1CF3-4C0E-9626-6133AFFA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Strumenti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utilizzati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Flutter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Android Emulator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Firebase Cloud Messaging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602200-0EC1-4D3E-A82B-DF383EDE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10" y="1719612"/>
            <a:ext cx="3346618" cy="9551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BC039D-2F0C-40BD-937D-D402241EE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10" y="2837035"/>
            <a:ext cx="2460086" cy="768777"/>
          </a:xfrm>
          <a:prstGeom prst="rect">
            <a:avLst/>
          </a:prstGeom>
        </p:spPr>
      </p:pic>
      <p:pic>
        <p:nvPicPr>
          <p:cNvPr id="13" name="Immagine 12" descr="Immagine che contiene testo, monitor, elettronico, interni&#10;&#10;Descrizione generata automaticamente">
            <a:extLst>
              <a:ext uri="{FF2B5EF4-FFF2-40B4-BE49-F238E27FC236}">
                <a16:creationId xmlns:a16="http://schemas.microsoft.com/office/drawing/2014/main" id="{E49180C3-2A56-463D-BBF5-7B118C427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02" y="1669693"/>
            <a:ext cx="2493932" cy="435133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68123B7-ECD4-4C94-BA39-9DCC0A639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66" y="4183216"/>
            <a:ext cx="4918634" cy="18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ACBB9-BC4D-42BE-950F-23284697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LoginPage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HomePage</a:t>
            </a:r>
            <a:endParaRPr lang="it-I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80AAD83-D304-486B-BD71-E48041A5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" y="1692827"/>
            <a:ext cx="5126987" cy="4644558"/>
          </a:xfrm>
          <a:prstGeom prst="rect">
            <a:avLst/>
          </a:prstGeom>
        </p:spPr>
      </p:pic>
      <p:pic>
        <p:nvPicPr>
          <p:cNvPr id="19" name="Immagine 18" descr="Immagine che contiene testo, monitor, screenshot&#10;&#10;Descrizione generata automaticamente">
            <a:extLst>
              <a:ext uri="{FF2B5EF4-FFF2-40B4-BE49-F238E27FC236}">
                <a16:creationId xmlns:a16="http://schemas.microsoft.com/office/drawing/2014/main" id="{97BB699B-0438-430D-8953-F179CE69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17" y="1694967"/>
            <a:ext cx="2835966" cy="46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659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Minimale</Template>
  <TotalTime>1407</TotalTime>
  <Words>384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Courier New</vt:lpstr>
      <vt:lpstr>Open sans</vt:lpstr>
      <vt:lpstr>Segoe UI</vt:lpstr>
      <vt:lpstr>MinimalXOVTI</vt:lpstr>
      <vt:lpstr>Presentazione standard di PowerPoint</vt:lpstr>
      <vt:lpstr>Contesto e scopo della tesi</vt:lpstr>
      <vt:lpstr>Assistente Vocale</vt:lpstr>
      <vt:lpstr>Strumenti</vt:lpstr>
      <vt:lpstr>Measurify</vt:lpstr>
      <vt:lpstr>Funzionamento sistema embedded</vt:lpstr>
      <vt:lpstr>Funzionamento Applicazione Smartphone</vt:lpstr>
      <vt:lpstr>Applicazione Smartphone</vt:lpstr>
      <vt:lpstr>LoginPage e HomePage</vt:lpstr>
      <vt:lpstr>Classi e metodo getAllSample()</vt:lpstr>
      <vt:lpstr>Notifiche Push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Rosasco</dc:creator>
  <cp:lastModifiedBy>Gabriele Rosasco</cp:lastModifiedBy>
  <cp:revision>72</cp:revision>
  <dcterms:created xsi:type="dcterms:W3CDTF">2021-02-17T11:07:44Z</dcterms:created>
  <dcterms:modified xsi:type="dcterms:W3CDTF">2021-02-18T20:40:40Z</dcterms:modified>
</cp:coreProperties>
</file>