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BF318-8904-BB97-F839-FC9BF6ED6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0746" y="1385678"/>
            <a:ext cx="9653866" cy="2484063"/>
          </a:xfrm>
        </p:spPr>
        <p:txBody>
          <a:bodyPr>
            <a:normAutofit/>
          </a:bodyPr>
          <a:lstStyle/>
          <a:p>
            <a:br>
              <a:rPr lang="it-IT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it-IT" sz="3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Progetto e implementazione di un sistema embedded multi-sensore per il riconoscimento di attività umana</a:t>
            </a:r>
            <a:endParaRPr lang="it-IT" sz="3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7CD723-C259-EA67-BE73-9FC70D929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746" y="4579312"/>
            <a:ext cx="8915399" cy="1126283"/>
          </a:xfrm>
        </p:spPr>
        <p:txBody>
          <a:bodyPr>
            <a:noAutofit/>
          </a:bodyPr>
          <a:lstStyle/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it-IT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Candidato: Andreea Elisabeta Vint</a:t>
            </a:r>
          </a:p>
          <a:p>
            <a:pPr algn="ctr">
              <a:lnSpc>
                <a:spcPct val="116000"/>
              </a:lnSpc>
              <a:spcAft>
                <a:spcPts val="800"/>
              </a:spcAft>
            </a:pPr>
            <a:r>
              <a:rPr lang="it-IT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Relatore: Prof. Riccardo Berta</a:t>
            </a:r>
          </a:p>
          <a:p>
            <a:pPr algn="ctr"/>
            <a:r>
              <a:rPr lang="it-IT" sz="1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Correlatore: Dr. Matteo Fresta</a:t>
            </a: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49B95F-28A4-668D-10E6-ABDAB910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12" y="458328"/>
            <a:ext cx="3630975" cy="18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0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71907CE-C854-4190-9727-A5BA9ACD6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97696C7-5052-4EA4-B3AC-A3EF9A14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it-IT" u="sng">
                <a:latin typeface="Times New Roman" panose="02020603050405020304" pitchFamily="18" charset="0"/>
                <a:cs typeface="Times New Roman" panose="02020603050405020304" pitchFamily="18" charset="0"/>
              </a:rPr>
              <a:t>Sperimentazione e risultati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0C5A08-447D-4E23-AC6B-794597272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A15CEDF-4868-4A60-9F8B-7B0EF71A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Arduino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braccio,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gamba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ciascuna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palleggio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servizio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schiacciata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ripetizioni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08992A-39FB-4DC1-A09F-C56F38904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9543" y="645106"/>
            <a:ext cx="695357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AD61C19-6441-07FE-8902-0F65A184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02" r="-1" b="9092"/>
          <a:stretch/>
        </p:blipFill>
        <p:spPr>
          <a:xfrm>
            <a:off x="5170687" y="809698"/>
            <a:ext cx="2456362" cy="4918563"/>
          </a:xfrm>
          <a:prstGeom prst="rect">
            <a:avLst/>
          </a:prstGeom>
        </p:spPr>
      </p:pic>
      <p:pic>
        <p:nvPicPr>
          <p:cNvPr id="5" name="Immagine 4" descr="Immagine che contiene testo, schermata, Carattere, numero">
            <a:extLst>
              <a:ext uri="{FF2B5EF4-FFF2-40B4-BE49-F238E27FC236}">
                <a16:creationId xmlns:a16="http://schemas.microsoft.com/office/drawing/2014/main" id="{E24AF4C4-10E3-FB70-5972-950CB33C73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6" b="-1"/>
          <a:stretch/>
        </p:blipFill>
        <p:spPr>
          <a:xfrm>
            <a:off x="8563945" y="809698"/>
            <a:ext cx="2459698" cy="4913815"/>
          </a:xfrm>
          <a:prstGeom prst="rect">
            <a:avLst/>
          </a:prstGeom>
        </p:spPr>
      </p:pic>
      <p:sp>
        <p:nvSpPr>
          <p:cNvPr id="31" name="Freeform 11">
            <a:extLst>
              <a:ext uri="{FF2B5EF4-FFF2-40B4-BE49-F238E27FC236}">
                <a16:creationId xmlns:a16="http://schemas.microsoft.com/office/drawing/2014/main" id="{05E23455-2212-4BE9-9C96-AAEFE4467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Diagramma, schermata, linea, Policromia&#10;&#10;Descrizione generata automaticamente">
            <a:extLst>
              <a:ext uri="{FF2B5EF4-FFF2-40B4-BE49-F238E27FC236}">
                <a16:creationId xmlns:a16="http://schemas.microsoft.com/office/drawing/2014/main" id="{C5355EF6-0705-D763-0016-BD4F8F94E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07" y="1358271"/>
            <a:ext cx="5728970" cy="1104265"/>
          </a:xfrm>
          <a:prstGeom prst="rect">
            <a:avLst/>
          </a:prstGeom>
        </p:spPr>
      </p:pic>
      <p:pic>
        <p:nvPicPr>
          <p:cNvPr id="3" name="Immagine 2" descr="Immagine che contiene linea, Diagramma, schermata, diagramma&#10;&#10;Descrizione generata automaticamente">
            <a:extLst>
              <a:ext uri="{FF2B5EF4-FFF2-40B4-BE49-F238E27FC236}">
                <a16:creationId xmlns:a16="http://schemas.microsoft.com/office/drawing/2014/main" id="{EDF714C3-3D02-5004-5551-3DFBA724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07" y="2675171"/>
            <a:ext cx="5728970" cy="1072515"/>
          </a:xfrm>
          <a:prstGeom prst="rect">
            <a:avLst/>
          </a:prstGeom>
        </p:spPr>
      </p:pic>
      <p:pic>
        <p:nvPicPr>
          <p:cNvPr id="4" name="Immagine 3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AC832AD8-B625-2062-8DFE-A1460C73E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07" y="3993511"/>
            <a:ext cx="5729605" cy="11410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03DC91-3104-51C6-5733-8A29B80968F8}"/>
              </a:ext>
            </a:extLst>
          </p:cNvPr>
          <p:cNvSpPr txBox="1"/>
          <p:nvPr/>
        </p:nvSpPr>
        <p:spPr>
          <a:xfrm>
            <a:off x="8380602" y="2516183"/>
            <a:ext cx="2776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Esempio di rilevazione della tecnica del palleggio.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I dati sono stati registrati utilizzando 3 Arduino simultaneamente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5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437917-7AB4-668C-B7E5-067483FB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Contributo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br>
              <a:rPr lang="en-US" dirty="0"/>
            </a:b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72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5D01BA-1BC5-932A-A7CF-E18D6D7E604E}"/>
              </a:ext>
            </a:extLst>
          </p:cNvPr>
          <p:cNvSpPr txBox="1"/>
          <p:nvPr/>
        </p:nvSpPr>
        <p:spPr>
          <a:xfrm>
            <a:off x="3373062" y="2133600"/>
            <a:ext cx="813155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progetto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sviluppo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dell’applicazione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Flutter,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raccolta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Quest'app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progettata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gestire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modo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molteplici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Arduino,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raccogliendo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visualizzando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provenienti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piattaforma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unica.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potranno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effettuare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misurazioni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maggiore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ampliando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 dataset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rendendolo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L'obiettivo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è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sempre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riconoscere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attività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umane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un alto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affidabilità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grazie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un training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eterogenei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rappresentativi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un'ampia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gamma di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5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BDA90-8F20-B9BD-2D12-C1E586C9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4" y="2788555"/>
            <a:ext cx="7523998" cy="1280890"/>
          </a:xfrm>
        </p:spPr>
        <p:txBody>
          <a:bodyPr>
            <a:normAutofit/>
          </a:bodyPr>
          <a:lstStyle/>
          <a:p>
            <a:r>
              <a:rPr lang="it-IT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 dell’attenzione!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75390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AE7CCB-B89D-DE74-3637-A81B8DE19D9C}"/>
              </a:ext>
            </a:extLst>
          </p:cNvPr>
          <p:cNvSpPr txBox="1"/>
          <p:nvPr/>
        </p:nvSpPr>
        <p:spPr>
          <a:xfrm>
            <a:off x="1616660" y="548640"/>
            <a:ext cx="9714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OBIETTIVO DEL PROGETTO</a:t>
            </a:r>
          </a:p>
          <a:p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Progettare e implementare un sistema embedded multi-sensore per il riconoscimento dell’attività umana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Rilevazione delle tecniche della pallavolo:                                        </a:t>
            </a:r>
          </a:p>
        </p:txBody>
      </p:sp>
      <p:pic>
        <p:nvPicPr>
          <p:cNvPr id="3" name="Immagine 2" descr="Immagine che contiene palla, schizzo, calcio/football americano, disegno&#10;&#10;Descrizione generata automaticamente">
            <a:extLst>
              <a:ext uri="{FF2B5EF4-FFF2-40B4-BE49-F238E27FC236}">
                <a16:creationId xmlns:a16="http://schemas.microsoft.com/office/drawing/2014/main" id="{573FDC78-C9F8-533A-59A5-9D643202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16" y="3658529"/>
            <a:ext cx="1656715" cy="1724025"/>
          </a:xfrm>
          <a:prstGeom prst="rect">
            <a:avLst/>
          </a:prstGeom>
        </p:spPr>
      </p:pic>
      <p:pic>
        <p:nvPicPr>
          <p:cNvPr id="4" name="Immagine 3" descr="Immagine che contiene palla, calcio/football americano, calcio, attrezzature sportive&#10;&#10;Descrizione generata automaticamente">
            <a:extLst>
              <a:ext uri="{FF2B5EF4-FFF2-40B4-BE49-F238E27FC236}">
                <a16:creationId xmlns:a16="http://schemas.microsoft.com/office/drawing/2014/main" id="{287096F6-AEC4-46A8-3A45-646DA40A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700" y="3658529"/>
            <a:ext cx="1645920" cy="1823720"/>
          </a:xfrm>
          <a:prstGeom prst="rect">
            <a:avLst/>
          </a:prstGeom>
        </p:spPr>
      </p:pic>
      <p:pic>
        <p:nvPicPr>
          <p:cNvPr id="5" name="Immagine 4" descr="Immagine che contiene palla, basket, schizzo, attrezzature sportive&#10;&#10;Descrizione generata automaticamente">
            <a:extLst>
              <a:ext uri="{FF2B5EF4-FFF2-40B4-BE49-F238E27FC236}">
                <a16:creationId xmlns:a16="http://schemas.microsoft.com/office/drawing/2014/main" id="{D8150AB0-E4F7-420A-00F5-3C72060BF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003" y="3658529"/>
            <a:ext cx="1083663" cy="163636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A2C18A-1E49-4CD8-490A-CEDA100D4306}"/>
              </a:ext>
            </a:extLst>
          </p:cNvPr>
          <p:cNvSpPr txBox="1"/>
          <p:nvPr/>
        </p:nvSpPr>
        <p:spPr>
          <a:xfrm>
            <a:off x="1702321" y="3167482"/>
            <a:ext cx="165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Palleggio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98545B-7431-B861-C9F3-5C3F560D13D6}"/>
              </a:ext>
            </a:extLst>
          </p:cNvPr>
          <p:cNvSpPr txBox="1"/>
          <p:nvPr/>
        </p:nvSpPr>
        <p:spPr>
          <a:xfrm>
            <a:off x="4928700" y="3167482"/>
            <a:ext cx="1890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Servizio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83D92A-FDF3-DC2D-75D4-ABFD1FA8ABB4}"/>
              </a:ext>
            </a:extLst>
          </p:cNvPr>
          <p:cNvSpPr txBox="1"/>
          <p:nvPr/>
        </p:nvSpPr>
        <p:spPr>
          <a:xfrm>
            <a:off x="7915875" y="3167482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Schiacciata</a:t>
            </a:r>
          </a:p>
        </p:txBody>
      </p:sp>
    </p:spTree>
    <p:extLst>
      <p:ext uri="{BB962C8B-B14F-4D97-AF65-F5344CB8AC3E}">
        <p14:creationId xmlns:p14="http://schemas.microsoft.com/office/powerpoint/2010/main" val="220987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A3BD11-D6DE-5254-8269-155B51C9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Flusso del lavoro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2885A0-3293-0927-413E-5BB2DFAD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Acquisizione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Arduino Nano 33 BLE Sense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simultaneamente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 API Framework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applicazione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Flutter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sviluppata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permettere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connessione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l’invio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molteplici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Visualizzazione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Measurify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contenuto 3" descr="Immagine che contiene testo, design, circuito&#10;&#10;Descrizione generata automaticamente">
            <a:extLst>
              <a:ext uri="{FF2B5EF4-FFF2-40B4-BE49-F238E27FC236}">
                <a16:creationId xmlns:a16="http://schemas.microsoft.com/office/drawing/2014/main" id="{2E604637-C6B8-DAD8-17FB-684EDA20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974218"/>
            <a:ext cx="5451627" cy="2589523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 useBgFill="1">
        <p:nvSpPr>
          <p:cNvPr id="73" name="Rectangle 4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E9AA89-881B-F9DB-8F3F-B52D2E32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046901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embedded</a:t>
            </a:r>
          </a:p>
        </p:txBody>
      </p:sp>
      <p:sp>
        <p:nvSpPr>
          <p:cNvPr id="74" name="Rectangle 4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0FB1DA-A80C-5E3C-D4B2-3DA5E26A0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4049" y="1992595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rilevari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dall’ambiente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esterno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attraverso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l’IMU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(Inertial Measurement Unit)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accelerometro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giroscopio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magnetometro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Comunicazione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 Low Energy (BLE)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permette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l’utilizzo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l’alimentazione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340A6D-A9F8-A4A5-91BD-52A65B4F0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8590"/>
            <a:ext cx="5477120" cy="2998724"/>
          </a:xfrm>
          <a:prstGeom prst="rect">
            <a:avLst/>
          </a:prstGeom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67ADAC0-7C94-F44D-A862-7A9A942C9708}"/>
              </a:ext>
            </a:extLst>
          </p:cNvPr>
          <p:cNvSpPr txBox="1"/>
          <p:nvPr/>
        </p:nvSpPr>
        <p:spPr>
          <a:xfrm>
            <a:off x="7362292" y="5405902"/>
            <a:ext cx="294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33 BLE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F5A4BA-59CE-8D4A-29F2-AE1BCD1A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it-IT" sz="32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Applicazione Smart Collector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96D709-3493-4BAA-596C-9FD8D5D6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di partenza è Smart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fornita dal laboratorio Elios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Sviluppata con il Framework Flutter, che permette la creazione di applicazioni multi-piattaforma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L’applicazione è stata modifica affinché permetta la connessione tramite BLE a molteplici microcontrollori Arduino, la raccolta contemporanea dei dati da questi dispositivi e l’invio successivo tramite richieste HTTPS  su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Measurify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5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66A34-53F4-2236-DFCD-8A480F63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09" y="434117"/>
            <a:ext cx="7599700" cy="862676"/>
          </a:xfrm>
        </p:spPr>
        <p:txBody>
          <a:bodyPr/>
          <a:lstStyle/>
          <a:p>
            <a:r>
              <a:rPr lang="it-IT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 </a:t>
            </a:r>
            <a:r>
              <a:rPr lang="it-IT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it-IT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1D043D-013B-B569-7832-562B12F2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268" y="5394922"/>
            <a:ext cx="3992732" cy="8626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Schermata </a:t>
            </a:r>
            <a:r>
              <a:rPr lang="it-IT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dell’applicazione dove è possibile selezionare più dispositivi Arduino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796CBA-B3FF-9AF9-D3CE-963AA1A07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7655" y="5184396"/>
            <a:ext cx="4168820" cy="115634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Flutter per la selezione dei microcontrollori e l'aggiunta degli stessi a una lista contenente i microcontrollori a cui si intende connettersi.</a:t>
            </a:r>
          </a:p>
        </p:txBody>
      </p:sp>
      <p:pic>
        <p:nvPicPr>
          <p:cNvPr id="7" name="Segnaposto contenuto 6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87F58F00-5CC5-F466-9E06-FEE2E3542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23809" y="1643545"/>
            <a:ext cx="3877700" cy="3352800"/>
          </a:xfrm>
          <a:prstGeom prst="rect">
            <a:avLst/>
          </a:prstGeom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64F1202A-D762-EFEC-E51F-E50A0E14BE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57838" y="1849424"/>
            <a:ext cx="4338637" cy="2941041"/>
          </a:xfrm>
        </p:spPr>
      </p:pic>
    </p:spTree>
    <p:extLst>
      <p:ext uri="{BB962C8B-B14F-4D97-AF65-F5344CB8AC3E}">
        <p14:creationId xmlns:p14="http://schemas.microsoft.com/office/powerpoint/2010/main" val="123581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87889-891E-AC2B-BC85-0BACF1A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60073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PeripheralDetailPage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Segnaposto contenuto 4" descr="Immagine che contiene testo, schermata, algebra&#10;&#10;Descrizione generata automaticamente">
            <a:extLst>
              <a:ext uri="{FF2B5EF4-FFF2-40B4-BE49-F238E27FC236}">
                <a16:creationId xmlns:a16="http://schemas.microsoft.com/office/drawing/2014/main" id="{6D77BB84-63ED-3D4B-B0A8-30F77430C5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3558" y="1946113"/>
            <a:ext cx="4313237" cy="1686452"/>
          </a:xfrm>
          <a:prstGeom prst="rect">
            <a:avLst/>
          </a:prstGeom>
        </p:spPr>
      </p:pic>
      <p:pic>
        <p:nvPicPr>
          <p:cNvPr id="6" name="Immagine 5" descr="Immagine che contiene testo, schermata, bianco, design&#10;&#10;Descrizione generata automaticamente">
            <a:extLst>
              <a:ext uri="{FF2B5EF4-FFF2-40B4-BE49-F238E27FC236}">
                <a16:creationId xmlns:a16="http://schemas.microsoft.com/office/drawing/2014/main" id="{D4649112-15A3-0586-32A3-DF7B7F429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58" y="3632565"/>
            <a:ext cx="4313236" cy="771522"/>
          </a:xfrm>
          <a:prstGeom prst="rect">
            <a:avLst/>
          </a:prstGeom>
        </p:spPr>
      </p:pic>
      <p:pic>
        <p:nvPicPr>
          <p:cNvPr id="7" name="Segnaposto contenuto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CE56C65-C5FB-FC65-5102-C9CA1918CE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36360" y="4211809"/>
            <a:ext cx="4313238" cy="213080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14EE3-F295-3E66-AB10-BF76445E352E}"/>
              </a:ext>
            </a:extLst>
          </p:cNvPr>
          <p:cNvSpPr txBox="1"/>
          <p:nvPr/>
        </p:nvSpPr>
        <p:spPr>
          <a:xfrm>
            <a:off x="6736360" y="2508464"/>
            <a:ext cx="446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Schermata di Smart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 permette la connessione ai dispositivi selezionati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1200C7F-8B38-CF87-2D02-10A9E6D7DE79}"/>
              </a:ext>
            </a:extLst>
          </p:cNvPr>
          <p:cNvSpPr txBox="1"/>
          <p:nvPr/>
        </p:nvSpPr>
        <p:spPr>
          <a:xfrm>
            <a:off x="2273558" y="4966278"/>
            <a:ext cx="4313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in Flutter che itera sulla lista dei dispositivi selezionati con la funzione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QuickBlue.connect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1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3EA69-0726-090F-20BA-016A9560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StartPage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493A78D-63EF-4677-988A-33ABD7543664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raccolta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vengono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raccolti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un array di arrays in cui la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posizione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ciascun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oggetto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 è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all’indice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cui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posizionati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connessi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963503D-CD21-EFE8-63A8-B8E1CB18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708452"/>
            <a:ext cx="5451627" cy="31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1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3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BFE4781A-41C7-4F27-8792-A74EFB8E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it-IT"/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8BDC7C51-1B43-DC83-6682-423810C12717}"/>
              </a:ext>
            </a:extLst>
          </p:cNvPr>
          <p:cNvSpPr txBox="1"/>
          <p:nvPr/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sendData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dell’invio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è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ottimizzata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distinguere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provenienza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nell’array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base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all'indice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 ha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raccolti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aggiornate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seguenti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checkMeasureExists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Questa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siano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effettivamente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misurazioni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corrispondenti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postMeasure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Questa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esegue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richieste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 POST verso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Measurify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pubblicare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richieste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vengono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 per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ciascun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connesso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misurazioni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pubblicate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Measurify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includono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l'indice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tramite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abbiamo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connessi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l'invio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modo,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misurazioni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modo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98373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13188</TotalTime>
  <Words>605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Filo</vt:lpstr>
      <vt:lpstr> Progetto e implementazione di un sistema embedded multi-sensore per il riconoscimento di attività umana</vt:lpstr>
      <vt:lpstr>Presentazione standard di PowerPoint</vt:lpstr>
      <vt:lpstr>Flusso del lavoro</vt:lpstr>
      <vt:lpstr>Sistema embedded</vt:lpstr>
      <vt:lpstr>Applicazione Smart Collector</vt:lpstr>
      <vt:lpstr>Pagina Main</vt:lpstr>
      <vt:lpstr>PeripheralDetailPage</vt:lpstr>
      <vt:lpstr>StartPage</vt:lpstr>
      <vt:lpstr>Presentazione standard di PowerPoint</vt:lpstr>
      <vt:lpstr>Sperimentazione e risultati</vt:lpstr>
      <vt:lpstr>Presentazione standard di PowerPoint</vt:lpstr>
      <vt:lpstr>Contributo personale </vt:lpstr>
      <vt:lpstr>Grazie dell’attenzione!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Andreea Elisabeta Vint</dc:creator>
  <cp:lastModifiedBy>Andreea Elisabeta Vint</cp:lastModifiedBy>
  <cp:revision>5</cp:revision>
  <dcterms:created xsi:type="dcterms:W3CDTF">2024-09-04T07:46:13Z</dcterms:created>
  <dcterms:modified xsi:type="dcterms:W3CDTF">2024-09-13T11:34:22Z</dcterms:modified>
</cp:coreProperties>
</file>