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4833937" y="5945187"/>
            <a:ext cx="14716126" cy="968376"/>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3047999" y="0"/>
            <a:ext cx="18288001"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5334000" y="946546"/>
            <a:ext cx="13716001" cy="8304611"/>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55017"/>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quarter" idx="13"/>
          </p:nvPr>
        </p:nvSpPr>
        <p:spPr>
          <a:xfrm>
            <a:off x="12495609" y="3643312"/>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495609" y="1250156"/>
            <a:ext cx="7500938"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image" Target="../media/image2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1.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利用AdaBoost元算法提高分类性能…"/>
          <p:cNvSpPr txBox="1"/>
          <p:nvPr/>
        </p:nvSpPr>
        <p:spPr>
          <a:xfrm>
            <a:off x="2991358" y="4693535"/>
            <a:ext cx="18401285" cy="43289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9000"/>
            </a:pPr>
            <a:r>
              <a:t>利用AdaBoost元算法提高分类性能</a:t>
            </a:r>
          </a:p>
          <a:p>
            <a:pPr/>
          </a:p>
          <a:p>
            <a:pPr/>
          </a:p>
          <a:p>
            <a:pPr/>
          </a:p>
          <a:p>
            <a:pPr/>
          </a:p>
          <a:p>
            <a:pPr/>
            <a:r>
              <a:t>王乐  2017-9-1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6" name="pasted-image.png" descr="pasted-image.png"/>
          <p:cNvPicPr>
            <a:picLocks noChangeAspect="1"/>
          </p:cNvPicPr>
          <p:nvPr/>
        </p:nvPicPr>
        <p:blipFill>
          <a:blip r:embed="rId2">
            <a:extLst/>
          </a:blip>
          <a:stretch>
            <a:fillRect/>
          </a:stretch>
        </p:blipFill>
        <p:spPr>
          <a:xfrm>
            <a:off x="1232858" y="-1"/>
            <a:ext cx="21074669" cy="13716001"/>
          </a:xfrm>
          <a:prstGeom prst="rect">
            <a:avLst/>
          </a:prstGeom>
          <a:ln w="12700">
            <a:miter lim="400000"/>
          </a:ln>
        </p:spPr>
      </p:pic>
      <p:pic>
        <p:nvPicPr>
          <p:cNvPr id="227" name="pasted-image.png" descr="pasted-image.png"/>
          <p:cNvPicPr>
            <a:picLocks noChangeAspect="1"/>
          </p:cNvPicPr>
          <p:nvPr/>
        </p:nvPicPr>
        <p:blipFill>
          <a:blip r:embed="rId3">
            <a:extLst/>
          </a:blip>
          <a:stretch>
            <a:fillRect/>
          </a:stretch>
        </p:blipFill>
        <p:spPr>
          <a:xfrm>
            <a:off x="1348407" y="8957959"/>
            <a:ext cx="20843571" cy="440160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27"/>
                                        </p:tgtEl>
                                        <p:attrNameLst>
                                          <p:attrName>style.visibility</p:attrName>
                                        </p:attrNameLst>
                                      </p:cBhvr>
                                      <p:to>
                                        <p:strVal val="visible"/>
                                      </p:to>
                                    </p:set>
                                    <p:animEffect filter="box(out)" transition="in">
                                      <p:cBhvr>
                                        <p:cTn id="7"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7"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9" name="pasted-image.png" descr="pasted-image.png"/>
          <p:cNvPicPr>
            <a:picLocks noChangeAspect="1"/>
          </p:cNvPicPr>
          <p:nvPr/>
        </p:nvPicPr>
        <p:blipFill>
          <a:blip r:embed="rId2">
            <a:extLst/>
          </a:blip>
          <a:stretch>
            <a:fillRect/>
          </a:stretch>
        </p:blipFill>
        <p:spPr>
          <a:xfrm>
            <a:off x="2574484" y="-26903"/>
            <a:ext cx="19235032" cy="137698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pasted-image.png" descr="pasted-image.png"/>
          <p:cNvPicPr>
            <a:picLocks noChangeAspect="1"/>
          </p:cNvPicPr>
          <p:nvPr/>
        </p:nvPicPr>
        <p:blipFill>
          <a:blip r:embed="rId2">
            <a:extLst/>
          </a:blip>
          <a:stretch>
            <a:fillRect/>
          </a:stretch>
        </p:blipFill>
        <p:spPr>
          <a:xfrm>
            <a:off x="1128412" y="1083818"/>
            <a:ext cx="22127176" cy="1048646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3" name="pasted-image.png" descr="pasted-image.png"/>
          <p:cNvPicPr>
            <a:picLocks noChangeAspect="1"/>
          </p:cNvPicPr>
          <p:nvPr/>
        </p:nvPicPr>
        <p:blipFill>
          <a:blip r:embed="rId2">
            <a:extLst/>
          </a:blip>
          <a:stretch>
            <a:fillRect/>
          </a:stretch>
        </p:blipFill>
        <p:spPr>
          <a:xfrm>
            <a:off x="1957315" y="777989"/>
            <a:ext cx="20469370" cy="12160022"/>
          </a:xfrm>
          <a:prstGeom prst="rect">
            <a:avLst/>
          </a:prstGeom>
          <a:ln w="12700">
            <a:miter lim="400000"/>
          </a:ln>
        </p:spPr>
      </p:pic>
      <p:pic>
        <p:nvPicPr>
          <p:cNvPr id="234" name="pasted-image.tiff" descr="pasted-image.tiff"/>
          <p:cNvPicPr>
            <a:picLocks noChangeAspect="1"/>
          </p:cNvPicPr>
          <p:nvPr/>
        </p:nvPicPr>
        <p:blipFill>
          <a:blip r:embed="rId3">
            <a:extLst/>
          </a:blip>
          <a:stretch>
            <a:fillRect/>
          </a:stretch>
        </p:blipFill>
        <p:spPr>
          <a:xfrm>
            <a:off x="10357191" y="8983195"/>
            <a:ext cx="11779650" cy="420926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d1,d2,..,dN"/>
          <p:cNvSpPr/>
          <p:nvPr/>
        </p:nvSpPr>
        <p:spPr>
          <a:xfrm>
            <a:off x="10308882" y="321468"/>
            <a:ext cx="2776087" cy="1263622"/>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3000">
                <a:solidFill>
                  <a:srgbClr val="FFFFFF"/>
                </a:solidFill>
                <a:latin typeface="+mn-lt"/>
                <a:ea typeface="+mn-ea"/>
                <a:cs typeface="+mn-cs"/>
                <a:sym typeface="Helvetica Neue Medium"/>
              </a:defRPr>
            </a:lvl1pPr>
          </a:lstStyle>
          <a:p>
            <a:pPr/>
            <a:r>
              <a:t>d1,d2,..,dN</a:t>
            </a:r>
          </a:p>
        </p:txBody>
      </p:sp>
      <p:sp>
        <p:nvSpPr>
          <p:cNvPr id="237" name="1,2,…,N"/>
          <p:cNvSpPr/>
          <p:nvPr/>
        </p:nvSpPr>
        <p:spPr>
          <a:xfrm>
            <a:off x="4933210" y="2232421"/>
            <a:ext cx="2595819" cy="1263622"/>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3000">
                <a:solidFill>
                  <a:srgbClr val="FFFFFF"/>
                </a:solidFill>
                <a:latin typeface="+mn-lt"/>
                <a:ea typeface="+mn-ea"/>
                <a:cs typeface="+mn-cs"/>
                <a:sym typeface="Helvetica Neue Medium"/>
              </a:defRPr>
            </a:lvl1pPr>
          </a:lstStyle>
          <a:p>
            <a:pPr/>
            <a:r>
              <a:t>1,2,…,N</a:t>
            </a:r>
          </a:p>
        </p:txBody>
      </p:sp>
      <p:sp>
        <p:nvSpPr>
          <p:cNvPr id="238" name="椭圆形"/>
          <p:cNvSpPr/>
          <p:nvPr/>
        </p:nvSpPr>
        <p:spPr>
          <a:xfrm>
            <a:off x="8630101" y="2232421"/>
            <a:ext cx="2595819" cy="1263622"/>
          </a:xfrm>
          <a:prstGeom prst="ellipse">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 name="椭圆形"/>
          <p:cNvSpPr/>
          <p:nvPr/>
        </p:nvSpPr>
        <p:spPr>
          <a:xfrm>
            <a:off x="16148898" y="2232421"/>
            <a:ext cx="2595819" cy="1263622"/>
          </a:xfrm>
          <a:prstGeom prst="ellipse">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0" name="……"/>
          <p:cNvSpPr txBox="1"/>
          <p:nvPr/>
        </p:nvSpPr>
        <p:spPr>
          <a:xfrm>
            <a:off x="13203222" y="2551038"/>
            <a:ext cx="9683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a:t>
            </a:r>
          </a:p>
        </p:txBody>
      </p:sp>
      <p:sp>
        <p:nvSpPr>
          <p:cNvPr id="241" name="线条"/>
          <p:cNvSpPr/>
          <p:nvPr/>
        </p:nvSpPr>
        <p:spPr>
          <a:xfrm flipH="1">
            <a:off x="7100612" y="1053703"/>
            <a:ext cx="3216154" cy="1232748"/>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 name="线条"/>
          <p:cNvSpPr/>
          <p:nvPr/>
        </p:nvSpPr>
        <p:spPr>
          <a:xfrm flipH="1">
            <a:off x="10401874" y="1571625"/>
            <a:ext cx="817654" cy="81765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3" name="线条"/>
          <p:cNvSpPr/>
          <p:nvPr/>
        </p:nvSpPr>
        <p:spPr>
          <a:xfrm>
            <a:off x="11666011" y="1571625"/>
            <a:ext cx="1957668" cy="1248928"/>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4" name="线条"/>
          <p:cNvSpPr/>
          <p:nvPr/>
        </p:nvSpPr>
        <p:spPr>
          <a:xfrm>
            <a:off x="13023323" y="1054145"/>
            <a:ext cx="4084399" cy="1215302"/>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5" name="有放回的取…"/>
          <p:cNvSpPr txBox="1"/>
          <p:nvPr/>
        </p:nvSpPr>
        <p:spPr>
          <a:xfrm>
            <a:off x="7462151" y="746361"/>
            <a:ext cx="1463625" cy="777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0" sz="1800"/>
            </a:pPr>
            <a:r>
              <a:t>有放回的取</a:t>
            </a:r>
          </a:p>
          <a:p>
            <a:pPr>
              <a:defRPr b="0" sz="1800"/>
            </a:pPr>
            <a:r>
              <a:t>N个训练数据</a:t>
            </a:r>
          </a:p>
        </p:txBody>
      </p:sp>
      <p:sp>
        <p:nvSpPr>
          <p:cNvPr id="299" name="连接线"/>
          <p:cNvSpPr/>
          <p:nvPr/>
        </p:nvSpPr>
        <p:spPr>
          <a:xfrm>
            <a:off x="6395144" y="3531319"/>
            <a:ext cx="10847130" cy="680859"/>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0"/>
                </a:moveTo>
                <a:cubicBezTo>
                  <a:pt x="14605" y="21361"/>
                  <a:pt x="7405" y="21600"/>
                  <a:pt x="0" y="717"/>
                </a:cubicBezTo>
              </a:path>
            </a:pathLst>
          </a:custGeom>
          <a:ln w="25400">
            <a:solidFill>
              <a:srgbClr val="D5D5D5"/>
            </a:solidFill>
            <a:miter lim="400000"/>
          </a:ln>
        </p:spPr>
        <p:txBody>
          <a:bodyPr/>
          <a:lstStyle/>
          <a:p>
            <a:pPr/>
          </a:p>
        </p:txBody>
      </p:sp>
      <p:sp>
        <p:nvSpPr>
          <p:cNvPr id="247" name="S个数据集"/>
          <p:cNvSpPr txBox="1"/>
          <p:nvPr/>
        </p:nvSpPr>
        <p:spPr>
          <a:xfrm>
            <a:off x="11209989" y="3708465"/>
            <a:ext cx="1218109"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S个数据集</a:t>
            </a:r>
          </a:p>
        </p:txBody>
      </p:sp>
      <p:sp>
        <p:nvSpPr>
          <p:cNvPr id="248" name="线条"/>
          <p:cNvSpPr/>
          <p:nvPr/>
        </p:nvSpPr>
        <p:spPr>
          <a:xfrm>
            <a:off x="5915292" y="3536140"/>
            <a:ext cx="1" cy="152797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9" name="线条"/>
          <p:cNvSpPr/>
          <p:nvPr/>
        </p:nvSpPr>
        <p:spPr>
          <a:xfrm>
            <a:off x="13687407" y="3536140"/>
            <a:ext cx="1" cy="152797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 name="线条"/>
          <p:cNvSpPr/>
          <p:nvPr/>
        </p:nvSpPr>
        <p:spPr>
          <a:xfrm>
            <a:off x="9928010" y="3536140"/>
            <a:ext cx="1" cy="152797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1" name="线条"/>
          <p:cNvSpPr/>
          <p:nvPr/>
        </p:nvSpPr>
        <p:spPr>
          <a:xfrm>
            <a:off x="17544202" y="3536140"/>
            <a:ext cx="1" cy="152797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57" name="成组"/>
          <p:cNvGrpSpPr/>
          <p:nvPr/>
        </p:nvGrpSpPr>
        <p:grpSpPr>
          <a:xfrm>
            <a:off x="4617384" y="5104210"/>
            <a:ext cx="2595819" cy="500064"/>
            <a:chOff x="0" y="0"/>
            <a:chExt cx="2595818" cy="500062"/>
          </a:xfrm>
        </p:grpSpPr>
        <p:sp>
          <p:nvSpPr>
            <p:cNvPr id="252" name="圆角矩形"/>
            <p:cNvSpPr/>
            <p:nvPr/>
          </p:nvSpPr>
          <p:spPr>
            <a:xfrm>
              <a:off x="0" y="0"/>
              <a:ext cx="2595819" cy="500063"/>
            </a:xfrm>
            <a:prstGeom prst="roundRect">
              <a:avLst>
                <a:gd name="adj" fmla="val 50000"/>
              </a:avLst>
            </a:prstGeom>
            <a:solidFill>
              <a:schemeClr val="accent3"/>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 name="椭圆形"/>
            <p:cNvSpPr/>
            <p:nvPr/>
          </p:nvSpPr>
          <p:spPr>
            <a:xfrm>
              <a:off x="164200"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4" name="椭圆形"/>
            <p:cNvSpPr/>
            <p:nvPr/>
          </p:nvSpPr>
          <p:spPr>
            <a:xfrm>
              <a:off x="833833"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5" name="椭圆形"/>
            <p:cNvSpPr/>
            <p:nvPr/>
          </p:nvSpPr>
          <p:spPr>
            <a:xfrm>
              <a:off x="1539185"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6" name="椭圆形"/>
            <p:cNvSpPr/>
            <p:nvPr/>
          </p:nvSpPr>
          <p:spPr>
            <a:xfrm>
              <a:off x="2128732"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63" name="成组"/>
          <p:cNvGrpSpPr/>
          <p:nvPr/>
        </p:nvGrpSpPr>
        <p:grpSpPr>
          <a:xfrm>
            <a:off x="16386711" y="5104210"/>
            <a:ext cx="2595819" cy="500064"/>
            <a:chOff x="0" y="0"/>
            <a:chExt cx="2595818" cy="500062"/>
          </a:xfrm>
        </p:grpSpPr>
        <p:sp>
          <p:nvSpPr>
            <p:cNvPr id="258" name="圆角矩形"/>
            <p:cNvSpPr/>
            <p:nvPr/>
          </p:nvSpPr>
          <p:spPr>
            <a:xfrm>
              <a:off x="0" y="0"/>
              <a:ext cx="2595819" cy="500063"/>
            </a:xfrm>
            <a:prstGeom prst="roundRect">
              <a:avLst>
                <a:gd name="adj" fmla="val 50000"/>
              </a:avLst>
            </a:prstGeom>
            <a:solidFill>
              <a:schemeClr val="accent3"/>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9" name="椭圆形"/>
            <p:cNvSpPr/>
            <p:nvPr/>
          </p:nvSpPr>
          <p:spPr>
            <a:xfrm>
              <a:off x="164200"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0" name="椭圆形"/>
            <p:cNvSpPr/>
            <p:nvPr/>
          </p:nvSpPr>
          <p:spPr>
            <a:xfrm>
              <a:off x="833833"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1" name="椭圆形"/>
            <p:cNvSpPr/>
            <p:nvPr/>
          </p:nvSpPr>
          <p:spPr>
            <a:xfrm>
              <a:off x="1539185"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2" name="椭圆形"/>
            <p:cNvSpPr/>
            <p:nvPr/>
          </p:nvSpPr>
          <p:spPr>
            <a:xfrm>
              <a:off x="2128732"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69" name="成组"/>
          <p:cNvGrpSpPr/>
          <p:nvPr/>
        </p:nvGrpSpPr>
        <p:grpSpPr>
          <a:xfrm>
            <a:off x="12640042" y="5104210"/>
            <a:ext cx="2595819" cy="500064"/>
            <a:chOff x="0" y="0"/>
            <a:chExt cx="2595818" cy="500062"/>
          </a:xfrm>
        </p:grpSpPr>
        <p:sp>
          <p:nvSpPr>
            <p:cNvPr id="264" name="圆角矩形"/>
            <p:cNvSpPr/>
            <p:nvPr/>
          </p:nvSpPr>
          <p:spPr>
            <a:xfrm>
              <a:off x="0" y="0"/>
              <a:ext cx="2595819" cy="500063"/>
            </a:xfrm>
            <a:prstGeom prst="roundRect">
              <a:avLst>
                <a:gd name="adj" fmla="val 50000"/>
              </a:avLst>
            </a:prstGeom>
            <a:solidFill>
              <a:schemeClr val="accent3"/>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5" name="椭圆形"/>
            <p:cNvSpPr/>
            <p:nvPr/>
          </p:nvSpPr>
          <p:spPr>
            <a:xfrm>
              <a:off x="164200"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6" name="椭圆形"/>
            <p:cNvSpPr/>
            <p:nvPr/>
          </p:nvSpPr>
          <p:spPr>
            <a:xfrm>
              <a:off x="833833"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7" name="椭圆形"/>
            <p:cNvSpPr/>
            <p:nvPr/>
          </p:nvSpPr>
          <p:spPr>
            <a:xfrm>
              <a:off x="1539185"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8" name="椭圆形"/>
            <p:cNvSpPr/>
            <p:nvPr/>
          </p:nvSpPr>
          <p:spPr>
            <a:xfrm>
              <a:off x="2128732"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275" name="成组"/>
          <p:cNvGrpSpPr/>
          <p:nvPr/>
        </p:nvGrpSpPr>
        <p:grpSpPr>
          <a:xfrm>
            <a:off x="8630101" y="5104210"/>
            <a:ext cx="2595819" cy="500064"/>
            <a:chOff x="0" y="0"/>
            <a:chExt cx="2595818" cy="500062"/>
          </a:xfrm>
        </p:grpSpPr>
        <p:sp>
          <p:nvSpPr>
            <p:cNvPr id="270" name="圆角矩形"/>
            <p:cNvSpPr/>
            <p:nvPr/>
          </p:nvSpPr>
          <p:spPr>
            <a:xfrm>
              <a:off x="0" y="0"/>
              <a:ext cx="2595819" cy="500063"/>
            </a:xfrm>
            <a:prstGeom prst="roundRect">
              <a:avLst>
                <a:gd name="adj" fmla="val 50000"/>
              </a:avLst>
            </a:prstGeom>
            <a:solidFill>
              <a:schemeClr val="accent3"/>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71" name="椭圆形"/>
            <p:cNvSpPr/>
            <p:nvPr/>
          </p:nvSpPr>
          <p:spPr>
            <a:xfrm>
              <a:off x="164200"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72" name="椭圆形"/>
            <p:cNvSpPr/>
            <p:nvPr/>
          </p:nvSpPr>
          <p:spPr>
            <a:xfrm>
              <a:off x="833833" y="76913"/>
              <a:ext cx="327330"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73" name="椭圆形"/>
            <p:cNvSpPr/>
            <p:nvPr/>
          </p:nvSpPr>
          <p:spPr>
            <a:xfrm>
              <a:off x="1539185"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74" name="椭圆形"/>
            <p:cNvSpPr/>
            <p:nvPr/>
          </p:nvSpPr>
          <p:spPr>
            <a:xfrm>
              <a:off x="2128732" y="76913"/>
              <a:ext cx="327329" cy="346236"/>
            </a:xfrm>
            <a:prstGeom prst="ellipse">
              <a:avLst/>
            </a:prstGeom>
            <a:solidFill>
              <a:schemeClr val="accent1"/>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76" name="弱分类器f1(x)"/>
          <p:cNvSpPr txBox="1"/>
          <p:nvPr/>
        </p:nvSpPr>
        <p:spPr>
          <a:xfrm>
            <a:off x="3878768" y="4344590"/>
            <a:ext cx="1950239"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弱分类器f1(x)</a:t>
            </a:r>
          </a:p>
        </p:txBody>
      </p:sp>
      <p:sp>
        <p:nvSpPr>
          <p:cNvPr id="277" name="弱分类器fs(x)"/>
          <p:cNvSpPr txBox="1"/>
          <p:nvPr/>
        </p:nvSpPr>
        <p:spPr>
          <a:xfrm>
            <a:off x="15461296" y="4344590"/>
            <a:ext cx="1933170"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弱分类器fs(x)</a:t>
            </a:r>
          </a:p>
        </p:txBody>
      </p:sp>
      <p:sp>
        <p:nvSpPr>
          <p:cNvPr id="278" name="弱分类器fi(x)"/>
          <p:cNvSpPr txBox="1"/>
          <p:nvPr/>
        </p:nvSpPr>
        <p:spPr>
          <a:xfrm>
            <a:off x="11645666" y="4399137"/>
            <a:ext cx="1848435"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弱分类器fi(x)</a:t>
            </a:r>
          </a:p>
        </p:txBody>
      </p:sp>
      <p:sp>
        <p:nvSpPr>
          <p:cNvPr id="279" name="弱分类器f2(x)"/>
          <p:cNvSpPr txBox="1"/>
          <p:nvPr/>
        </p:nvSpPr>
        <p:spPr>
          <a:xfrm>
            <a:off x="7736766" y="4344590"/>
            <a:ext cx="1950239"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弱分类器f2(x)</a:t>
            </a:r>
          </a:p>
        </p:txBody>
      </p:sp>
      <p:sp>
        <p:nvSpPr>
          <p:cNvPr id="280" name="新样本"/>
          <p:cNvSpPr/>
          <p:nvPr/>
        </p:nvSpPr>
        <p:spPr>
          <a:xfrm>
            <a:off x="10521134" y="7212441"/>
            <a:ext cx="2249096" cy="1188137"/>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400">
                <a:solidFill>
                  <a:srgbClr val="FFFFFF"/>
                </a:solidFill>
                <a:latin typeface="+mn-lt"/>
                <a:ea typeface="+mn-ea"/>
                <a:cs typeface="+mn-cs"/>
                <a:sym typeface="Helvetica Neue Medium"/>
              </a:defRPr>
            </a:lvl1pPr>
          </a:lstStyle>
          <a:p>
            <a:pPr/>
            <a:r>
              <a:t>新样本</a:t>
            </a:r>
          </a:p>
        </p:txBody>
      </p:sp>
      <p:sp>
        <p:nvSpPr>
          <p:cNvPr id="281" name="线条"/>
          <p:cNvSpPr/>
          <p:nvPr/>
        </p:nvSpPr>
        <p:spPr>
          <a:xfrm>
            <a:off x="12784307" y="8074354"/>
            <a:ext cx="4561876" cy="1245622"/>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2" name="线条"/>
          <p:cNvSpPr/>
          <p:nvPr/>
        </p:nvSpPr>
        <p:spPr>
          <a:xfrm>
            <a:off x="9949050" y="5656084"/>
            <a:ext cx="1308948" cy="1506547"/>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3" name="线条"/>
          <p:cNvSpPr/>
          <p:nvPr/>
        </p:nvSpPr>
        <p:spPr>
          <a:xfrm flipH="1">
            <a:off x="9433810" y="8332982"/>
            <a:ext cx="1810307" cy="1172954"/>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4" name="线条"/>
          <p:cNvSpPr/>
          <p:nvPr/>
        </p:nvSpPr>
        <p:spPr>
          <a:xfrm flipH="1">
            <a:off x="5509300" y="8091581"/>
            <a:ext cx="5112290" cy="1206569"/>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5" name="将S个弱分类器作用于新数据集上，…"/>
          <p:cNvSpPr txBox="1"/>
          <p:nvPr/>
        </p:nvSpPr>
        <p:spPr>
          <a:xfrm>
            <a:off x="9508496" y="8417160"/>
            <a:ext cx="5009821" cy="98961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0" sz="2400">
                <a:solidFill>
                  <a:schemeClr val="accent5">
                    <a:lumOff val="-29866"/>
                  </a:schemeClr>
                </a:solidFill>
              </a:defRPr>
            </a:pPr>
            <a:r>
              <a:t>将S个弱分类器作用于新数据集上，</a:t>
            </a:r>
          </a:p>
          <a:p>
            <a:pPr>
              <a:defRPr b="0" sz="2400">
                <a:solidFill>
                  <a:schemeClr val="accent5">
                    <a:lumOff val="-29866"/>
                  </a:schemeClr>
                </a:solidFill>
              </a:defRPr>
            </a:pPr>
            <a:r>
              <a:t>得到S个分类标签结果</a:t>
            </a:r>
          </a:p>
        </p:txBody>
      </p:sp>
      <p:sp>
        <p:nvSpPr>
          <p:cNvPr id="286" name="线条"/>
          <p:cNvSpPr/>
          <p:nvPr/>
        </p:nvSpPr>
        <p:spPr>
          <a:xfrm>
            <a:off x="12163613" y="8354858"/>
            <a:ext cx="1311870" cy="1128278"/>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7" name="线条"/>
          <p:cNvSpPr/>
          <p:nvPr/>
        </p:nvSpPr>
        <p:spPr>
          <a:xfrm flipH="1">
            <a:off x="12130855" y="5612236"/>
            <a:ext cx="1935043" cy="1596306"/>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8" name="线条"/>
          <p:cNvSpPr/>
          <p:nvPr/>
        </p:nvSpPr>
        <p:spPr>
          <a:xfrm flipH="1">
            <a:off x="12760346" y="5648282"/>
            <a:ext cx="4862118" cy="202464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9" name="线条"/>
          <p:cNvSpPr/>
          <p:nvPr/>
        </p:nvSpPr>
        <p:spPr>
          <a:xfrm>
            <a:off x="5789026" y="5663740"/>
            <a:ext cx="4564697" cy="206466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0" name="图1. bagging集成算法示意图"/>
          <p:cNvSpPr txBox="1"/>
          <p:nvPr/>
        </p:nvSpPr>
        <p:spPr>
          <a:xfrm>
            <a:off x="9677257" y="12862817"/>
            <a:ext cx="4039337"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图1. bagging集成算法示意图</a:t>
            </a:r>
          </a:p>
        </p:txBody>
      </p:sp>
      <p:sp>
        <p:nvSpPr>
          <p:cNvPr id="291" name="星形"/>
          <p:cNvSpPr/>
          <p:nvPr/>
        </p:nvSpPr>
        <p:spPr>
          <a:xfrm>
            <a:off x="4735163" y="9359080"/>
            <a:ext cx="1019856" cy="1039175"/>
          </a:xfrm>
          <a:prstGeom prst="star5">
            <a:avLst>
              <a:gd name="adj" fmla="val 19100"/>
              <a:gd name="hf" fmla="val 105146"/>
              <a:gd name="vf" fmla="val 110557"/>
            </a:avLst>
          </a:prstGeom>
          <a:solidFill>
            <a:schemeClr val="accent3"/>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2" name="星形"/>
          <p:cNvSpPr/>
          <p:nvPr/>
        </p:nvSpPr>
        <p:spPr>
          <a:xfrm>
            <a:off x="16611648" y="9359080"/>
            <a:ext cx="1019856" cy="1039175"/>
          </a:xfrm>
          <a:prstGeom prst="star5">
            <a:avLst>
              <a:gd name="adj" fmla="val 19100"/>
              <a:gd name="hf" fmla="val 105146"/>
              <a:gd name="vf" fmla="val 110557"/>
            </a:avLst>
          </a:prstGeom>
          <a:solidFill>
            <a:schemeClr val="accent4">
              <a:hueOff val="366961"/>
              <a:satOff val="4172"/>
              <a:lumOff val="11129"/>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3" name="星形"/>
          <p:cNvSpPr/>
          <p:nvPr/>
        </p:nvSpPr>
        <p:spPr>
          <a:xfrm>
            <a:off x="12813724" y="9366570"/>
            <a:ext cx="1019857" cy="1039175"/>
          </a:xfrm>
          <a:prstGeom prst="star5">
            <a:avLst>
              <a:gd name="adj" fmla="val 19100"/>
              <a:gd name="hf" fmla="val 105146"/>
              <a:gd name="vf" fmla="val 110557"/>
            </a:avLst>
          </a:prstGeom>
          <a:solidFill>
            <a:schemeClr val="accent3"/>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4" name="星形"/>
          <p:cNvSpPr/>
          <p:nvPr/>
        </p:nvSpPr>
        <p:spPr>
          <a:xfrm>
            <a:off x="8780312" y="9359080"/>
            <a:ext cx="1019856" cy="1039175"/>
          </a:xfrm>
          <a:prstGeom prst="star5">
            <a:avLst>
              <a:gd name="adj" fmla="val 19100"/>
              <a:gd name="hf" fmla="val 105146"/>
              <a:gd name="vf" fmla="val 110557"/>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5" name="星形"/>
          <p:cNvSpPr/>
          <p:nvPr/>
        </p:nvSpPr>
        <p:spPr>
          <a:xfrm>
            <a:off x="11135755" y="11410665"/>
            <a:ext cx="1019856" cy="1039175"/>
          </a:xfrm>
          <a:prstGeom prst="star5">
            <a:avLst>
              <a:gd name="adj" fmla="val 19100"/>
              <a:gd name="hf" fmla="val 105146"/>
              <a:gd name="vf" fmla="val 110557"/>
            </a:avLst>
          </a:prstGeom>
          <a:solidFill>
            <a:schemeClr val="accent3"/>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6" name="选择分类器投票结果中最多的的类别作为最终分类结果"/>
          <p:cNvSpPr txBox="1"/>
          <p:nvPr/>
        </p:nvSpPr>
        <p:spPr>
          <a:xfrm>
            <a:off x="12457112" y="11746552"/>
            <a:ext cx="7470776"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选择分类器投票结果中最多的的类别作为最终分类结果</a:t>
            </a:r>
          </a:p>
        </p:txBody>
      </p:sp>
      <p:sp>
        <p:nvSpPr>
          <p:cNvPr id="297" name="线条"/>
          <p:cNvSpPr/>
          <p:nvPr/>
        </p:nvSpPr>
        <p:spPr>
          <a:xfrm>
            <a:off x="5788827" y="10067744"/>
            <a:ext cx="5347750" cy="1610721"/>
          </a:xfrm>
          <a:prstGeom prst="line">
            <a:avLst/>
          </a:prstGeom>
          <a:ln w="50800" cap="rnd">
            <a:solidFill>
              <a:srgbClr val="000000"/>
            </a:solidFill>
            <a:custDash>
              <a:ds d="100000" sp="200000"/>
            </a:custDash>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8" name="线条"/>
          <p:cNvSpPr/>
          <p:nvPr/>
        </p:nvSpPr>
        <p:spPr>
          <a:xfrm flipH="1">
            <a:off x="11979616" y="10374492"/>
            <a:ext cx="1308224" cy="1308223"/>
          </a:xfrm>
          <a:prstGeom prst="line">
            <a:avLst/>
          </a:prstGeom>
          <a:ln w="50800" cap="rnd">
            <a:solidFill>
              <a:srgbClr val="000000"/>
            </a:solidFill>
            <a:custDash>
              <a:ds d="100000" sp="200000"/>
            </a:custDash>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强可学习(strongly learnable)…"/>
          <p:cNvSpPr txBox="1"/>
          <p:nvPr/>
        </p:nvSpPr>
        <p:spPr>
          <a:xfrm>
            <a:off x="3997790" y="2998211"/>
            <a:ext cx="16388421" cy="764814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lnSpc>
                <a:spcPts val="8300"/>
              </a:lnSpc>
              <a:defRPr sz="5000"/>
            </a:pPr>
            <a:r>
              <a:t>强可学习(strongly learnable)</a:t>
            </a:r>
          </a:p>
          <a:p>
            <a:pPr algn="l" defTabSz="642937">
              <a:lnSpc>
                <a:spcPts val="8300"/>
              </a:lnSpc>
              <a:defRPr sz="5000"/>
            </a:pPr>
          </a:p>
          <a:p>
            <a:pPr algn="l" defTabSz="642937">
              <a:lnSpc>
                <a:spcPts val="8300"/>
              </a:lnSpc>
              <a:defRPr sz="5000"/>
            </a:pPr>
            <a:r>
              <a:t>弱可学习(weakly learnable)</a:t>
            </a:r>
            <a:r>
              <a:rPr b="0"/>
              <a:t> </a:t>
            </a:r>
            <a:endParaRPr b="0"/>
          </a:p>
          <a:p>
            <a:pPr algn="l" defTabSz="642937">
              <a:lnSpc>
                <a:spcPts val="4500"/>
              </a:lnSpc>
              <a:defRPr sz="1800"/>
            </a:pPr>
            <a:endParaRPr b="0"/>
          </a:p>
          <a:p>
            <a:pPr algn="l" defTabSz="642937">
              <a:lnSpc>
                <a:spcPts val="6000"/>
              </a:lnSpc>
              <a:defRPr b="0"/>
            </a:pPr>
            <a:r>
              <a:t>Schapire证明了在概率近似正确的学习框架（probably approximately corect,PAC）下，一个概念是强可学习的充分必要条件是这个概念是弱可学习的。</a:t>
            </a:r>
          </a:p>
          <a:p>
            <a:pPr algn="l" defTabSz="642937">
              <a:lnSpc>
                <a:spcPts val="4500"/>
              </a:lnSpc>
              <a:defRPr sz="1800"/>
            </a:pPr>
            <a:endParaRPr b="0"/>
          </a:p>
          <a:p>
            <a:pPr algn="l" defTabSz="642937">
              <a:lnSpc>
                <a:spcPts val="4500"/>
              </a:lnSpc>
              <a:defRPr sz="1800"/>
            </a:pPr>
          </a:p>
          <a:p>
            <a:pPr algn="l" defTabSz="642937">
              <a:lnSpc>
                <a:spcPts val="8200"/>
              </a:lnSpc>
              <a:defRPr b="0" sz="5000"/>
            </a:pPr>
            <a:r>
              <a:rPr b="1"/>
              <a:t>集成方法 (ensemble method)</a:t>
            </a:r>
          </a:p>
          <a:p>
            <a:pPr algn="l" defTabSz="642937">
              <a:lnSpc>
                <a:spcPts val="6000"/>
              </a:lnSpc>
              <a:defRPr b="0"/>
            </a:pPr>
            <a:r>
              <a:t>将弱分类器组合起来成为一个性能更好的分类器的方法。</a:t>
            </a:r>
          </a:p>
          <a:p>
            <a:pPr algn="l" defTabSz="642937">
              <a:lnSpc>
                <a:spcPts val="6000"/>
              </a:lnSpc>
              <a:defRPr b="0"/>
            </a:pPr>
          </a:p>
          <a:p>
            <a:pPr algn="l" defTabSz="642937">
              <a:lnSpc>
                <a:spcPts val="8200"/>
              </a:lnSpc>
              <a:defRPr b="0" sz="5000"/>
            </a:pPr>
            <a:r>
              <a:rPr b="1"/>
              <a:t>元算法</a:t>
            </a:r>
            <a:r>
              <a:t> </a:t>
            </a:r>
            <a:r>
              <a:rPr b="1"/>
              <a:t>(meta-method)</a:t>
            </a:r>
          </a:p>
        </p:txBody>
      </p:sp>
      <p:sp>
        <p:nvSpPr>
          <p:cNvPr id="122" name="一、几个基本概念"/>
          <p:cNvSpPr txBox="1"/>
          <p:nvPr/>
        </p:nvSpPr>
        <p:spPr>
          <a:xfrm>
            <a:off x="3771304" y="734218"/>
            <a:ext cx="5235576"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lvl1pPr>
          </a:lstStyle>
          <a:p>
            <a:pPr/>
            <a:r>
              <a:t>一、几个基本概念</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使用集成算法的3种形式：…"/>
          <p:cNvSpPr txBox="1"/>
          <p:nvPr/>
        </p:nvSpPr>
        <p:spPr>
          <a:xfrm>
            <a:off x="4674132" y="2261231"/>
            <a:ext cx="15486609" cy="644319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642937">
              <a:lnSpc>
                <a:spcPts val="8200"/>
              </a:lnSpc>
              <a:defRPr b="0" sz="5000">
                <a:solidFill>
                  <a:schemeClr val="accent5">
                    <a:lumOff val="-29866"/>
                  </a:schemeClr>
                </a:solidFill>
              </a:defRPr>
            </a:pPr>
            <a:r>
              <a:t>使用集成算法的3种形式：</a:t>
            </a:r>
          </a:p>
          <a:p>
            <a:pPr algn="l" defTabSz="642937">
              <a:lnSpc>
                <a:spcPts val="6000"/>
              </a:lnSpc>
              <a:defRPr b="0">
                <a:solidFill>
                  <a:schemeClr val="accent5">
                    <a:lumOff val="-29866"/>
                  </a:schemeClr>
                </a:solidFill>
              </a:defRPr>
            </a:pPr>
          </a:p>
          <a:p>
            <a:pPr marL="642937" indent="-642937" algn="l" defTabSz="642937">
              <a:lnSpc>
                <a:spcPts val="6000"/>
              </a:lnSpc>
              <a:tabLst>
                <a:tab pos="190500" algn="l"/>
                <a:tab pos="635000" algn="l"/>
              </a:tabLst>
              <a:defRPr b="0"/>
            </a:pPr>
            <a:r>
              <a:t>	•	不同算法的集成</a:t>
            </a:r>
          </a:p>
          <a:p>
            <a:pPr marL="642937" indent="-642937" algn="l" defTabSz="642937">
              <a:lnSpc>
                <a:spcPts val="6000"/>
              </a:lnSpc>
              <a:tabLst>
                <a:tab pos="190500" algn="l"/>
                <a:tab pos="635000" algn="l"/>
              </a:tabLst>
              <a:defRPr b="0"/>
            </a:pPr>
            <a:r>
              <a:t>	•	同一种算法在不同设置下的集成</a:t>
            </a:r>
          </a:p>
          <a:p>
            <a:pPr marL="642937" indent="-642937" algn="l" defTabSz="642937">
              <a:lnSpc>
                <a:spcPts val="6000"/>
              </a:lnSpc>
              <a:tabLst>
                <a:tab pos="190500" algn="l"/>
                <a:tab pos="635000" algn="l"/>
              </a:tabLst>
              <a:defRPr b="0"/>
            </a:pPr>
            <a:r>
              <a:t>	•	数据集不同部分分配给不同分类器之后的集成</a:t>
            </a: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r>
              <a:t>如何集成弱分类器的问题也就是如何将弱学习算法提升为强学习算法的问题。</a:t>
            </a: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r>
              <a:rPr>
                <a:solidFill>
                  <a:schemeClr val="accent5">
                    <a:lumOff val="-29866"/>
                  </a:schemeClr>
                </a:solidFill>
              </a:rPr>
              <a:t>最具代表性的提升算法</a:t>
            </a:r>
            <a:r>
              <a:t>：AdaBoost（adaptive boosting），它通过改变训练数据的概</a:t>
            </a:r>
          </a:p>
          <a:p>
            <a:pPr marL="642937" indent="-642937" algn="l" defTabSz="642937">
              <a:lnSpc>
                <a:spcPts val="6000"/>
              </a:lnSpc>
              <a:tabLst>
                <a:tab pos="190500" algn="l"/>
                <a:tab pos="635000" algn="l"/>
              </a:tabLst>
              <a:defRPr b="0"/>
            </a:pPr>
            <a:r>
              <a:t>率分布来提升。</a:t>
            </a:r>
          </a:p>
        </p:txBody>
      </p:sp>
      <p:sp>
        <p:nvSpPr>
          <p:cNvPr id="125" name="二、如何集成"/>
          <p:cNvSpPr txBox="1"/>
          <p:nvPr/>
        </p:nvSpPr>
        <p:spPr>
          <a:xfrm>
            <a:off x="3914179" y="734218"/>
            <a:ext cx="3965576"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lvl1pPr>
          </a:lstStyle>
          <a:p>
            <a:pPr/>
            <a:r>
              <a:t>二、如何集成</a:t>
            </a:r>
          </a:p>
        </p:txBody>
      </p:sp>
      <p:sp>
        <p:nvSpPr>
          <p:cNvPr id="126" name="使用AdaBoost算法提升分类器性能有两个问题需要回答：…"/>
          <p:cNvSpPr txBox="1"/>
          <p:nvPr/>
        </p:nvSpPr>
        <p:spPr>
          <a:xfrm>
            <a:off x="4647378" y="9253166"/>
            <a:ext cx="16477616" cy="31692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642937">
              <a:lnSpc>
                <a:spcPts val="8200"/>
              </a:lnSpc>
              <a:defRPr b="0" sz="5000"/>
            </a:pPr>
            <a:r>
              <a:t>使用AdaBoost算法提升分类器性能有两个问题需要回答：</a:t>
            </a:r>
          </a:p>
          <a:p>
            <a:pPr algn="l" defTabSz="642937">
              <a:lnSpc>
                <a:spcPts val="6000"/>
              </a:lnSpc>
              <a:defRPr b="0"/>
            </a:pPr>
          </a:p>
          <a:p>
            <a:pPr marL="642937" indent="-642937" algn="l" defTabSz="642937">
              <a:lnSpc>
                <a:spcPts val="6000"/>
              </a:lnSpc>
              <a:tabLst>
                <a:tab pos="190500" algn="l"/>
                <a:tab pos="635000" algn="l"/>
              </a:tabLst>
              <a:defRPr b="0"/>
            </a:pPr>
            <a:r>
              <a:t>	1.	如何改变训练数据的权值或者概率分布</a:t>
            </a:r>
          </a:p>
          <a:p>
            <a:pPr marL="642937" indent="-642937" algn="l" defTabSz="642937">
              <a:lnSpc>
                <a:spcPts val="6000"/>
              </a:lnSpc>
              <a:tabLst>
                <a:tab pos="190500" algn="l"/>
                <a:tab pos="635000" algn="l"/>
              </a:tabLst>
              <a:defRPr b="0"/>
            </a:pPr>
            <a:r>
              <a:t>	2.	如何将若干弱分类器组合成一个强分类器</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矩形"/>
          <p:cNvSpPr/>
          <p:nvPr/>
        </p:nvSpPr>
        <p:spPr>
          <a:xfrm>
            <a:off x="5243726" y="2889381"/>
            <a:ext cx="2483640" cy="1553139"/>
          </a:xfrm>
          <a:prstGeom prst="rect">
            <a:avLst/>
          </a:prstGeom>
          <a:solidFill>
            <a:srgbClr val="FFFFFF"/>
          </a:solidFill>
          <a:ln w="127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9" name="矩形"/>
          <p:cNvSpPr/>
          <p:nvPr/>
        </p:nvSpPr>
        <p:spPr>
          <a:xfrm>
            <a:off x="5243726" y="5206321"/>
            <a:ext cx="2483640" cy="1553139"/>
          </a:xfrm>
          <a:prstGeom prst="rect">
            <a:avLst/>
          </a:prstGeom>
          <a:solidFill>
            <a:srgbClr val="FFFFFF"/>
          </a:solidFill>
          <a:ln w="127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 name="矩形"/>
          <p:cNvSpPr/>
          <p:nvPr/>
        </p:nvSpPr>
        <p:spPr>
          <a:xfrm>
            <a:off x="5243726" y="10283163"/>
            <a:ext cx="2483640" cy="1553138"/>
          </a:xfrm>
          <a:prstGeom prst="rect">
            <a:avLst/>
          </a:prstGeom>
          <a:solidFill>
            <a:srgbClr val="FFFFFF"/>
          </a:solidFill>
          <a:ln w="127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 name="……"/>
          <p:cNvSpPr txBox="1"/>
          <p:nvPr/>
        </p:nvSpPr>
        <p:spPr>
          <a:xfrm>
            <a:off x="6001358" y="8208117"/>
            <a:ext cx="9683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a:t>
            </a:r>
          </a:p>
        </p:txBody>
      </p:sp>
      <p:sp>
        <p:nvSpPr>
          <p:cNvPr id="132" name="第1轮"/>
          <p:cNvSpPr txBox="1"/>
          <p:nvPr/>
        </p:nvSpPr>
        <p:spPr>
          <a:xfrm>
            <a:off x="3982255" y="3384963"/>
            <a:ext cx="934645"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400"/>
            </a:lvl1pPr>
          </a:lstStyle>
          <a:p>
            <a:pPr/>
            <a:r>
              <a:t>第1轮</a:t>
            </a:r>
          </a:p>
        </p:txBody>
      </p:sp>
      <p:sp>
        <p:nvSpPr>
          <p:cNvPr id="133" name="第M轮"/>
          <p:cNvSpPr txBox="1"/>
          <p:nvPr/>
        </p:nvSpPr>
        <p:spPr>
          <a:xfrm>
            <a:off x="3928762" y="10916840"/>
            <a:ext cx="1041630"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400"/>
            </a:lvl1pPr>
          </a:lstStyle>
          <a:p>
            <a:pPr/>
            <a:r>
              <a:t>第M轮</a:t>
            </a:r>
          </a:p>
        </p:txBody>
      </p:sp>
      <p:sp>
        <p:nvSpPr>
          <p:cNvPr id="134" name="第i轮"/>
          <p:cNvSpPr txBox="1"/>
          <p:nvPr/>
        </p:nvSpPr>
        <p:spPr>
          <a:xfrm>
            <a:off x="4027670" y="8240323"/>
            <a:ext cx="843814"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400"/>
            </a:lvl1pPr>
          </a:lstStyle>
          <a:p>
            <a:pPr/>
            <a:r>
              <a:t>第i轮</a:t>
            </a:r>
          </a:p>
        </p:txBody>
      </p:sp>
      <p:sp>
        <p:nvSpPr>
          <p:cNvPr id="135" name="第2轮"/>
          <p:cNvSpPr txBox="1"/>
          <p:nvPr/>
        </p:nvSpPr>
        <p:spPr>
          <a:xfrm>
            <a:off x="3982255" y="5563806"/>
            <a:ext cx="934645"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400"/>
            </a:lvl1pPr>
          </a:lstStyle>
          <a:p>
            <a:pPr/>
            <a:r>
              <a:t>第2轮</a:t>
            </a:r>
          </a:p>
        </p:txBody>
      </p:sp>
      <p:sp>
        <p:nvSpPr>
          <p:cNvPr id="136" name="矩形"/>
          <p:cNvSpPr/>
          <p:nvPr/>
        </p:nvSpPr>
        <p:spPr>
          <a:xfrm>
            <a:off x="5262562" y="3003444"/>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 name="矩形"/>
          <p:cNvSpPr/>
          <p:nvPr/>
        </p:nvSpPr>
        <p:spPr>
          <a:xfrm>
            <a:off x="5262562" y="3360632"/>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 name="矩形"/>
          <p:cNvSpPr/>
          <p:nvPr/>
        </p:nvSpPr>
        <p:spPr>
          <a:xfrm>
            <a:off x="5262562" y="3730525"/>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9" name="矩形"/>
          <p:cNvSpPr/>
          <p:nvPr/>
        </p:nvSpPr>
        <p:spPr>
          <a:xfrm>
            <a:off x="5262562" y="4100418"/>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0" name="矩形"/>
          <p:cNvSpPr/>
          <p:nvPr/>
        </p:nvSpPr>
        <p:spPr>
          <a:xfrm>
            <a:off x="5262562" y="6467116"/>
            <a:ext cx="1852702"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1" name="矩形"/>
          <p:cNvSpPr/>
          <p:nvPr/>
        </p:nvSpPr>
        <p:spPr>
          <a:xfrm>
            <a:off x="5262562" y="6103580"/>
            <a:ext cx="595709"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 name="矩形"/>
          <p:cNvSpPr/>
          <p:nvPr/>
        </p:nvSpPr>
        <p:spPr>
          <a:xfrm>
            <a:off x="5262562" y="5718069"/>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3" name="矩形"/>
          <p:cNvSpPr/>
          <p:nvPr/>
        </p:nvSpPr>
        <p:spPr>
          <a:xfrm>
            <a:off x="5262562" y="5326872"/>
            <a:ext cx="886612"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 name="矩形"/>
          <p:cNvSpPr/>
          <p:nvPr/>
        </p:nvSpPr>
        <p:spPr>
          <a:xfrm>
            <a:off x="5262562" y="10294394"/>
            <a:ext cx="886612"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 name="矩形"/>
          <p:cNvSpPr/>
          <p:nvPr/>
        </p:nvSpPr>
        <p:spPr>
          <a:xfrm>
            <a:off x="5262562" y="10679906"/>
            <a:ext cx="469926"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6" name="矩形"/>
          <p:cNvSpPr/>
          <p:nvPr/>
        </p:nvSpPr>
        <p:spPr>
          <a:xfrm>
            <a:off x="5262562" y="11065417"/>
            <a:ext cx="1095245" cy="264822"/>
          </a:xfrm>
          <a:prstGeom prst="rect">
            <a:avLst/>
          </a:prstGeom>
          <a:solidFill>
            <a:schemeClr val="accent1"/>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 name="v"/>
          <p:cNvSpPr/>
          <p:nvPr/>
        </p:nvSpPr>
        <p:spPr>
          <a:xfrm>
            <a:off x="5262562" y="11450928"/>
            <a:ext cx="2038132" cy="26482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3000">
                <a:solidFill>
                  <a:srgbClr val="FFFFFF"/>
                </a:solidFill>
                <a:latin typeface="+mn-lt"/>
                <a:ea typeface="+mn-ea"/>
                <a:cs typeface="+mn-cs"/>
                <a:sym typeface="Helvetica Neue Medium"/>
              </a:defRPr>
            </a:lvl1pPr>
          </a:lstStyle>
          <a:p>
            <a:pPr/>
            <a:r>
              <a:t>v</a:t>
            </a:r>
          </a:p>
        </p:txBody>
      </p:sp>
      <p:sp>
        <p:nvSpPr>
          <p:cNvPr id="148" name="矩形长度不一表示每轮训练的数据集…"/>
          <p:cNvSpPr txBox="1"/>
          <p:nvPr/>
        </p:nvSpPr>
        <p:spPr>
          <a:xfrm>
            <a:off x="4126650" y="6876697"/>
            <a:ext cx="3876727" cy="777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0" sz="1800"/>
            </a:pPr>
            <a:r>
              <a:t>矩形长度不一表示每轮训练的数据集</a:t>
            </a:r>
          </a:p>
          <a:p>
            <a:pPr>
              <a:defRPr b="0" sz="1800"/>
            </a:pPr>
            <a:r>
              <a:t>中的每个实例的权重大小不同</a:t>
            </a:r>
          </a:p>
        </p:txBody>
      </p:sp>
      <p:sp>
        <p:nvSpPr>
          <p:cNvPr id="149" name="线条"/>
          <p:cNvSpPr/>
          <p:nvPr/>
        </p:nvSpPr>
        <p:spPr>
          <a:xfrm>
            <a:off x="7745015" y="3539728"/>
            <a:ext cx="1322930"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 name="弱分类器G1(x)"/>
          <p:cNvSpPr/>
          <p:nvPr/>
        </p:nvSpPr>
        <p:spPr>
          <a:xfrm>
            <a:off x="9030890" y="3111103"/>
            <a:ext cx="2177519" cy="857251"/>
          </a:xfrm>
          <a:prstGeom prst="roundRect">
            <a:avLst>
              <a:gd name="adj" fmla="val 31250"/>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000">
                <a:solidFill>
                  <a:srgbClr val="FFFFFF"/>
                </a:solidFill>
                <a:latin typeface="+mn-lt"/>
                <a:ea typeface="+mn-ea"/>
                <a:cs typeface="+mn-cs"/>
                <a:sym typeface="Helvetica Neue Medium"/>
              </a:defRPr>
            </a:lvl1pPr>
          </a:lstStyle>
          <a:p>
            <a:pPr/>
            <a:r>
              <a:t>弱分类器G1(x)</a:t>
            </a:r>
          </a:p>
        </p:txBody>
      </p:sp>
      <p:sp>
        <p:nvSpPr>
          <p:cNvPr id="151" name="线条"/>
          <p:cNvSpPr/>
          <p:nvPr/>
        </p:nvSpPr>
        <p:spPr>
          <a:xfrm>
            <a:off x="12920746" y="3505633"/>
            <a:ext cx="886612"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2" name="线条"/>
          <p:cNvSpPr/>
          <p:nvPr/>
        </p:nvSpPr>
        <p:spPr>
          <a:xfrm>
            <a:off x="11191875" y="3539728"/>
            <a:ext cx="886611"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3" name="计算误…"/>
          <p:cNvSpPr txBox="1"/>
          <p:nvPr/>
        </p:nvSpPr>
        <p:spPr>
          <a:xfrm>
            <a:off x="12038731" y="3049190"/>
            <a:ext cx="1154711"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计算误</a:t>
            </a:r>
          </a:p>
          <a:p>
            <a:pPr algn="l">
              <a:defRPr sz="2400"/>
            </a:pPr>
            <a:r>
              <a:t>差率e1</a:t>
            </a:r>
          </a:p>
        </p:txBody>
      </p:sp>
      <p:sp>
        <p:nvSpPr>
          <p:cNvPr id="154" name="计算…"/>
          <p:cNvSpPr txBox="1"/>
          <p:nvPr/>
        </p:nvSpPr>
        <p:spPr>
          <a:xfrm>
            <a:off x="13857999" y="3015095"/>
            <a:ext cx="1549731"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a:t>
            </a:r>
          </a:p>
          <a:p>
            <a:pPr algn="l">
              <a:defRPr sz="2400"/>
            </a:pPr>
            <a:r>
              <a:t>G1(X)系数</a:t>
            </a:r>
          </a:p>
        </p:txBody>
      </p:sp>
      <p:sp>
        <p:nvSpPr>
          <p:cNvPr id="155" name="线条"/>
          <p:cNvSpPr/>
          <p:nvPr/>
        </p:nvSpPr>
        <p:spPr>
          <a:xfrm>
            <a:off x="7727156" y="5982890"/>
            <a:ext cx="1322930"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6" name="弱分类器G2(x)"/>
          <p:cNvSpPr/>
          <p:nvPr/>
        </p:nvSpPr>
        <p:spPr>
          <a:xfrm>
            <a:off x="9013031" y="5554265"/>
            <a:ext cx="2177519" cy="857251"/>
          </a:xfrm>
          <a:prstGeom prst="roundRect">
            <a:avLst>
              <a:gd name="adj" fmla="val 31250"/>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000">
                <a:solidFill>
                  <a:srgbClr val="FFFFFF"/>
                </a:solidFill>
                <a:latin typeface="+mn-lt"/>
                <a:ea typeface="+mn-ea"/>
                <a:cs typeface="+mn-cs"/>
                <a:sym typeface="Helvetica Neue Medium"/>
              </a:defRPr>
            </a:lvl1pPr>
          </a:lstStyle>
          <a:p>
            <a:pPr/>
            <a:r>
              <a:t>弱分类器G2(x)</a:t>
            </a:r>
          </a:p>
        </p:txBody>
      </p:sp>
      <p:sp>
        <p:nvSpPr>
          <p:cNvPr id="157" name="线条"/>
          <p:cNvSpPr/>
          <p:nvPr/>
        </p:nvSpPr>
        <p:spPr>
          <a:xfrm>
            <a:off x="12902886" y="5948795"/>
            <a:ext cx="922331"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8" name="线条"/>
          <p:cNvSpPr/>
          <p:nvPr/>
        </p:nvSpPr>
        <p:spPr>
          <a:xfrm>
            <a:off x="11174015" y="5982890"/>
            <a:ext cx="922331"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 name="计算误…"/>
          <p:cNvSpPr txBox="1"/>
          <p:nvPr/>
        </p:nvSpPr>
        <p:spPr>
          <a:xfrm>
            <a:off x="12020873" y="5492353"/>
            <a:ext cx="1154710"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计算误</a:t>
            </a:r>
          </a:p>
          <a:p>
            <a:pPr algn="l">
              <a:defRPr sz="2400"/>
            </a:pPr>
            <a:r>
              <a:t>差率e2</a:t>
            </a:r>
          </a:p>
        </p:txBody>
      </p:sp>
      <p:sp>
        <p:nvSpPr>
          <p:cNvPr id="160" name="计算…"/>
          <p:cNvSpPr txBox="1"/>
          <p:nvPr/>
        </p:nvSpPr>
        <p:spPr>
          <a:xfrm>
            <a:off x="13840139" y="5458257"/>
            <a:ext cx="1549731"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a:t>
            </a:r>
          </a:p>
          <a:p>
            <a:pPr algn="l">
              <a:defRPr sz="2400"/>
            </a:pPr>
            <a:r>
              <a:t>G2(X)系数</a:t>
            </a:r>
          </a:p>
        </p:txBody>
      </p:sp>
      <p:sp>
        <p:nvSpPr>
          <p:cNvPr id="161" name="线条"/>
          <p:cNvSpPr/>
          <p:nvPr/>
        </p:nvSpPr>
        <p:spPr>
          <a:xfrm>
            <a:off x="7834312" y="8557186"/>
            <a:ext cx="1322930"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2" name="弱分类器Gi(x)"/>
          <p:cNvSpPr/>
          <p:nvPr/>
        </p:nvSpPr>
        <p:spPr>
          <a:xfrm>
            <a:off x="9120187" y="8128561"/>
            <a:ext cx="2177519" cy="857251"/>
          </a:xfrm>
          <a:prstGeom prst="roundRect">
            <a:avLst>
              <a:gd name="adj" fmla="val 31250"/>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000">
                <a:solidFill>
                  <a:srgbClr val="FFFFFF"/>
                </a:solidFill>
                <a:latin typeface="+mn-lt"/>
                <a:ea typeface="+mn-ea"/>
                <a:cs typeface="+mn-cs"/>
                <a:sym typeface="Helvetica Neue Medium"/>
              </a:defRPr>
            </a:lvl1pPr>
          </a:lstStyle>
          <a:p>
            <a:pPr/>
            <a:r>
              <a:t>弱分类器Gi(x)</a:t>
            </a:r>
          </a:p>
        </p:txBody>
      </p:sp>
      <p:sp>
        <p:nvSpPr>
          <p:cNvPr id="163" name="线条"/>
          <p:cNvSpPr/>
          <p:nvPr/>
        </p:nvSpPr>
        <p:spPr>
          <a:xfrm>
            <a:off x="13010043" y="8523092"/>
            <a:ext cx="922330"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 name="线条"/>
          <p:cNvSpPr/>
          <p:nvPr/>
        </p:nvSpPr>
        <p:spPr>
          <a:xfrm>
            <a:off x="11281171" y="8557186"/>
            <a:ext cx="886612"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5" name="计算误…"/>
          <p:cNvSpPr txBox="1"/>
          <p:nvPr/>
        </p:nvSpPr>
        <p:spPr>
          <a:xfrm>
            <a:off x="12128029" y="8066649"/>
            <a:ext cx="1154710"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计算误</a:t>
            </a:r>
          </a:p>
          <a:p>
            <a:pPr algn="l">
              <a:defRPr sz="2400"/>
            </a:pPr>
            <a:r>
              <a:t>差率ei</a:t>
            </a:r>
          </a:p>
        </p:txBody>
      </p:sp>
      <p:sp>
        <p:nvSpPr>
          <p:cNvPr id="166" name="计算…"/>
          <p:cNvSpPr txBox="1"/>
          <p:nvPr/>
        </p:nvSpPr>
        <p:spPr>
          <a:xfrm>
            <a:off x="13947295" y="8032554"/>
            <a:ext cx="1458901"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a:t>
            </a:r>
          </a:p>
          <a:p>
            <a:pPr algn="l">
              <a:defRPr sz="2400"/>
            </a:pPr>
            <a:r>
              <a:t>Gi(X)系数</a:t>
            </a:r>
          </a:p>
        </p:txBody>
      </p:sp>
      <p:sp>
        <p:nvSpPr>
          <p:cNvPr id="167" name="线条"/>
          <p:cNvSpPr/>
          <p:nvPr/>
        </p:nvSpPr>
        <p:spPr>
          <a:xfrm>
            <a:off x="7727156" y="11059731"/>
            <a:ext cx="1322930"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 name="弱分类器GM(x)"/>
          <p:cNvSpPr/>
          <p:nvPr/>
        </p:nvSpPr>
        <p:spPr>
          <a:xfrm>
            <a:off x="9013031" y="10631106"/>
            <a:ext cx="2177519" cy="857251"/>
          </a:xfrm>
          <a:prstGeom prst="roundRect">
            <a:avLst>
              <a:gd name="adj" fmla="val 31250"/>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000">
                <a:solidFill>
                  <a:srgbClr val="FFFFFF"/>
                </a:solidFill>
                <a:latin typeface="+mn-lt"/>
                <a:ea typeface="+mn-ea"/>
                <a:cs typeface="+mn-cs"/>
                <a:sym typeface="Helvetica Neue Medium"/>
              </a:defRPr>
            </a:lvl1pPr>
          </a:lstStyle>
          <a:p>
            <a:pPr/>
            <a:r>
              <a:t>弱分类器GM(x)</a:t>
            </a:r>
          </a:p>
        </p:txBody>
      </p:sp>
      <p:sp>
        <p:nvSpPr>
          <p:cNvPr id="169" name="线条"/>
          <p:cNvSpPr/>
          <p:nvPr/>
        </p:nvSpPr>
        <p:spPr>
          <a:xfrm>
            <a:off x="13117199" y="11025637"/>
            <a:ext cx="708018"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0" name="线条"/>
          <p:cNvSpPr/>
          <p:nvPr/>
        </p:nvSpPr>
        <p:spPr>
          <a:xfrm>
            <a:off x="11174015" y="11059731"/>
            <a:ext cx="922331"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 name="计算误…"/>
          <p:cNvSpPr txBox="1"/>
          <p:nvPr/>
        </p:nvSpPr>
        <p:spPr>
          <a:xfrm>
            <a:off x="12020873" y="10569194"/>
            <a:ext cx="1216585"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计算误</a:t>
            </a:r>
          </a:p>
          <a:p>
            <a:pPr algn="l">
              <a:defRPr sz="2400"/>
            </a:pPr>
            <a:r>
              <a:t>差率eM</a:t>
            </a:r>
          </a:p>
        </p:txBody>
      </p:sp>
      <p:sp>
        <p:nvSpPr>
          <p:cNvPr id="172" name="计算…"/>
          <p:cNvSpPr txBox="1"/>
          <p:nvPr/>
        </p:nvSpPr>
        <p:spPr>
          <a:xfrm>
            <a:off x="13840139" y="10535099"/>
            <a:ext cx="1656716" cy="98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2400"/>
            </a:pPr>
            <a:r>
              <a:t>计算</a:t>
            </a:r>
          </a:p>
          <a:p>
            <a:pPr algn="l">
              <a:defRPr sz="2400"/>
            </a:pPr>
            <a:r>
              <a:t>GM(X)系数</a:t>
            </a:r>
          </a:p>
        </p:txBody>
      </p:sp>
      <p:sp>
        <p:nvSpPr>
          <p:cNvPr id="173" name="线条"/>
          <p:cNvSpPr/>
          <p:nvPr/>
        </p:nvSpPr>
        <p:spPr>
          <a:xfrm>
            <a:off x="7337104" y="3990802"/>
            <a:ext cx="7130781" cy="1177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713" y="1572"/>
                </a:lnTo>
                <a:cubicBezTo>
                  <a:pt x="12910" y="2094"/>
                  <a:pt x="12107" y="2639"/>
                  <a:pt x="11305" y="3205"/>
                </a:cubicBezTo>
                <a:cubicBezTo>
                  <a:pt x="10399" y="3845"/>
                  <a:pt x="9493" y="4514"/>
                  <a:pt x="8588" y="5212"/>
                </a:cubicBezTo>
                <a:lnTo>
                  <a:pt x="5031" y="10897"/>
                </a:lnTo>
                <a:cubicBezTo>
                  <a:pt x="3863" y="13278"/>
                  <a:pt x="2698" y="15724"/>
                  <a:pt x="1537" y="18234"/>
                </a:cubicBezTo>
                <a:cubicBezTo>
                  <a:pt x="1024" y="19343"/>
                  <a:pt x="512" y="20465"/>
                  <a:pt x="0" y="21600"/>
                </a:cubicBezTo>
              </a:path>
            </a:pathLst>
          </a:custGeom>
          <a:ln w="25400">
            <a:solidFill>
              <a:schemeClr val="accent5"/>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4" name="更新权值"/>
          <p:cNvSpPr txBox="1"/>
          <p:nvPr/>
        </p:nvSpPr>
        <p:spPr>
          <a:xfrm>
            <a:off x="10528693" y="4208887"/>
            <a:ext cx="1069976"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更新权值</a:t>
            </a:r>
          </a:p>
        </p:txBody>
      </p:sp>
      <p:sp>
        <p:nvSpPr>
          <p:cNvPr id="175" name="线条"/>
          <p:cNvSpPr/>
          <p:nvPr/>
        </p:nvSpPr>
        <p:spPr>
          <a:xfrm>
            <a:off x="7551868" y="6477656"/>
            <a:ext cx="7130781" cy="1177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713" y="1572"/>
                </a:lnTo>
                <a:cubicBezTo>
                  <a:pt x="12910" y="2094"/>
                  <a:pt x="12107" y="2639"/>
                  <a:pt x="11305" y="3205"/>
                </a:cubicBezTo>
                <a:cubicBezTo>
                  <a:pt x="10399" y="3845"/>
                  <a:pt x="9493" y="4514"/>
                  <a:pt x="8588" y="5212"/>
                </a:cubicBezTo>
                <a:lnTo>
                  <a:pt x="5031" y="10897"/>
                </a:lnTo>
                <a:cubicBezTo>
                  <a:pt x="3863" y="13278"/>
                  <a:pt x="2698" y="15724"/>
                  <a:pt x="1537" y="18234"/>
                </a:cubicBezTo>
                <a:cubicBezTo>
                  <a:pt x="1024" y="19343"/>
                  <a:pt x="512" y="20465"/>
                  <a:pt x="0" y="21600"/>
                </a:cubicBezTo>
              </a:path>
            </a:pathLst>
          </a:custGeom>
          <a:ln w="25400">
            <a:solidFill>
              <a:schemeClr val="accent5"/>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6" name="更新权值"/>
          <p:cNvSpPr txBox="1"/>
          <p:nvPr/>
        </p:nvSpPr>
        <p:spPr>
          <a:xfrm>
            <a:off x="10743457" y="6695740"/>
            <a:ext cx="1069976"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更新权值</a:t>
            </a:r>
          </a:p>
        </p:txBody>
      </p:sp>
      <p:grpSp>
        <p:nvGrpSpPr>
          <p:cNvPr id="179" name="成组"/>
          <p:cNvGrpSpPr/>
          <p:nvPr/>
        </p:nvGrpSpPr>
        <p:grpSpPr>
          <a:xfrm>
            <a:off x="7552162" y="9003433"/>
            <a:ext cx="7130781" cy="1177856"/>
            <a:chOff x="0" y="0"/>
            <a:chExt cx="7130780" cy="1177855"/>
          </a:xfrm>
        </p:grpSpPr>
        <p:sp>
          <p:nvSpPr>
            <p:cNvPr id="177" name="线条"/>
            <p:cNvSpPr/>
            <p:nvPr/>
          </p:nvSpPr>
          <p:spPr>
            <a:xfrm>
              <a:off x="0" y="0"/>
              <a:ext cx="7130781" cy="11778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713" y="1572"/>
                  </a:lnTo>
                  <a:cubicBezTo>
                    <a:pt x="12910" y="2094"/>
                    <a:pt x="12107" y="2639"/>
                    <a:pt x="11305" y="3205"/>
                  </a:cubicBezTo>
                  <a:cubicBezTo>
                    <a:pt x="10399" y="3845"/>
                    <a:pt x="9493" y="4514"/>
                    <a:pt x="8588" y="5212"/>
                  </a:cubicBezTo>
                  <a:lnTo>
                    <a:pt x="5031" y="10897"/>
                  </a:lnTo>
                  <a:cubicBezTo>
                    <a:pt x="3863" y="13278"/>
                    <a:pt x="2698" y="15724"/>
                    <a:pt x="1537" y="18234"/>
                  </a:cubicBezTo>
                  <a:cubicBezTo>
                    <a:pt x="1024" y="19343"/>
                    <a:pt x="512" y="20465"/>
                    <a:pt x="0" y="21600"/>
                  </a:cubicBezTo>
                </a:path>
              </a:pathLst>
            </a:custGeom>
            <a:noFill/>
            <a:ln w="25400" cap="flat">
              <a:solidFill>
                <a:schemeClr val="accent5"/>
              </a:solidFill>
              <a:prstDash val="solid"/>
              <a:miter lim="400000"/>
              <a:tailEnd type="triangle" w="med" len="med"/>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8" name="更新权值"/>
            <p:cNvSpPr txBox="1"/>
            <p:nvPr/>
          </p:nvSpPr>
          <p:spPr>
            <a:xfrm>
              <a:off x="3191588" y="218084"/>
              <a:ext cx="1069976" cy="460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sz="1800"/>
              </a:lvl1pPr>
            </a:lstStyle>
            <a:p>
              <a:pPr/>
              <a:r>
                <a:t>更新权值</a:t>
              </a:r>
            </a:p>
          </p:txBody>
        </p:sp>
      </p:grpSp>
      <p:sp>
        <p:nvSpPr>
          <p:cNvPr id="180" name="线条"/>
          <p:cNvSpPr/>
          <p:nvPr/>
        </p:nvSpPr>
        <p:spPr>
          <a:xfrm>
            <a:off x="15537554" y="3665950"/>
            <a:ext cx="2346007" cy="333768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1" name="线条"/>
          <p:cNvSpPr/>
          <p:nvPr/>
        </p:nvSpPr>
        <p:spPr>
          <a:xfrm>
            <a:off x="15456237" y="6112684"/>
            <a:ext cx="1842942" cy="1203038"/>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2" name="线条"/>
          <p:cNvSpPr/>
          <p:nvPr/>
        </p:nvSpPr>
        <p:spPr>
          <a:xfrm flipV="1">
            <a:off x="15295502" y="7631530"/>
            <a:ext cx="2031834" cy="820793"/>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 name="线条"/>
          <p:cNvSpPr/>
          <p:nvPr/>
        </p:nvSpPr>
        <p:spPr>
          <a:xfrm flipV="1">
            <a:off x="15295503" y="8005170"/>
            <a:ext cx="2487640" cy="2965325"/>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 name="线性组合"/>
          <p:cNvSpPr/>
          <p:nvPr/>
        </p:nvSpPr>
        <p:spPr>
          <a:xfrm>
            <a:off x="17389078" y="6858000"/>
            <a:ext cx="2177519" cy="127961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b="0" sz="2800">
                <a:solidFill>
                  <a:srgbClr val="FFFFFF"/>
                </a:solidFill>
                <a:latin typeface="+mn-lt"/>
                <a:ea typeface="+mn-ea"/>
                <a:cs typeface="+mn-cs"/>
                <a:sym typeface="Helvetica Neue Medium"/>
              </a:defRPr>
            </a:lvl1pPr>
          </a:lstStyle>
          <a:p>
            <a:pPr/>
            <a:r>
              <a:t>线性组合</a:t>
            </a:r>
          </a:p>
        </p:txBody>
      </p:sp>
      <p:sp>
        <p:nvSpPr>
          <p:cNvPr id="185" name="强分类器"/>
          <p:cNvSpPr txBox="1"/>
          <p:nvPr/>
        </p:nvSpPr>
        <p:spPr>
          <a:xfrm>
            <a:off x="17790448" y="8276199"/>
            <a:ext cx="1374776"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2400"/>
            </a:lvl1pPr>
          </a:lstStyle>
          <a:p>
            <a:pPr/>
            <a:r>
              <a:t>强分类器</a:t>
            </a:r>
          </a:p>
        </p:txBody>
      </p:sp>
      <p:sp>
        <p:nvSpPr>
          <p:cNvPr id="186" name="线条"/>
          <p:cNvSpPr/>
          <p:nvPr/>
        </p:nvSpPr>
        <p:spPr>
          <a:xfrm>
            <a:off x="19532203" y="7497806"/>
            <a:ext cx="1322929" cy="1"/>
          </a:xfrm>
          <a:prstGeom prst="line">
            <a:avLst/>
          </a:prstGeom>
          <a:ln w="254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 name="三、AdaBoost算法示意图"/>
          <p:cNvSpPr txBox="1"/>
          <p:nvPr/>
        </p:nvSpPr>
        <p:spPr>
          <a:xfrm>
            <a:off x="3914179" y="734218"/>
            <a:ext cx="7575551"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lvl1pPr>
          </a:lstStyle>
          <a:p>
            <a:pPr/>
            <a:r>
              <a:t>三、AdaBoost算法示意图</a:t>
            </a:r>
          </a:p>
        </p:txBody>
      </p:sp>
      <p:sp>
        <p:nvSpPr>
          <p:cNvPr id="188" name="误差率e ="/>
          <p:cNvSpPr txBox="1"/>
          <p:nvPr/>
        </p:nvSpPr>
        <p:spPr>
          <a:xfrm>
            <a:off x="15646562" y="1805129"/>
            <a:ext cx="1228395"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误差率e = </a:t>
            </a:r>
          </a:p>
        </p:txBody>
      </p:sp>
      <p:sp>
        <p:nvSpPr>
          <p:cNvPr id="189" name="所有样本数目"/>
          <p:cNvSpPr txBox="1"/>
          <p:nvPr/>
        </p:nvSpPr>
        <p:spPr>
          <a:xfrm>
            <a:off x="17482077" y="2073020"/>
            <a:ext cx="1527176"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所有样本数目</a:t>
            </a:r>
          </a:p>
        </p:txBody>
      </p:sp>
      <p:sp>
        <p:nvSpPr>
          <p:cNvPr id="190" name="未正确分类的样本数目"/>
          <p:cNvSpPr txBox="1"/>
          <p:nvPr/>
        </p:nvSpPr>
        <p:spPr>
          <a:xfrm>
            <a:off x="17114173" y="1572958"/>
            <a:ext cx="2441576" cy="460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800"/>
            </a:lvl1pPr>
          </a:lstStyle>
          <a:p>
            <a:pPr/>
            <a:r>
              <a:t>未正确分类的样本数目</a:t>
            </a:r>
          </a:p>
        </p:txBody>
      </p:sp>
      <p:sp>
        <p:nvSpPr>
          <p:cNvPr id="191" name="线条"/>
          <p:cNvSpPr/>
          <p:nvPr/>
        </p:nvSpPr>
        <p:spPr>
          <a:xfrm>
            <a:off x="17014646" y="2079965"/>
            <a:ext cx="2501500" cy="1"/>
          </a:xfrm>
          <a:prstGeom prst="line">
            <a:avLst/>
          </a:prstGeom>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2" name="分类器系数alpha =  1/2 ln{(1-e)/e}"/>
          <p:cNvSpPr txBox="1"/>
          <p:nvPr/>
        </p:nvSpPr>
        <p:spPr>
          <a:xfrm>
            <a:off x="15751803" y="2854867"/>
            <a:ext cx="4701973"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2400"/>
            </a:lvl1pPr>
          </a:lstStyle>
          <a:p>
            <a:pPr/>
            <a:r>
              <a:t>分类器系数alpha =  1/2 ln{(1-e)/e}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AdaBoost算法提升分类器性能的策略：…"/>
          <p:cNvSpPr txBox="1"/>
          <p:nvPr/>
        </p:nvSpPr>
        <p:spPr>
          <a:xfrm>
            <a:off x="4064472" y="1302699"/>
            <a:ext cx="16255055" cy="74972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lnSpc>
                <a:spcPts val="8200"/>
              </a:lnSpc>
              <a:defRPr b="0" sz="5000"/>
            </a:pPr>
            <a:r>
              <a:t>AdaBoost算法提升分类器性能的策略：</a:t>
            </a:r>
          </a:p>
          <a:p>
            <a:pPr algn="l" defTabSz="642937">
              <a:lnSpc>
                <a:spcPts val="6000"/>
              </a:lnSpc>
              <a:defRPr b="0"/>
            </a:pPr>
          </a:p>
          <a:p>
            <a:pPr marL="642937" indent="-642937" algn="l" defTabSz="642937">
              <a:lnSpc>
                <a:spcPts val="6000"/>
              </a:lnSpc>
              <a:tabLst>
                <a:tab pos="190500" algn="l"/>
                <a:tab pos="635000" algn="l"/>
              </a:tabLst>
              <a:defRPr b="0"/>
            </a:pPr>
            <a:r>
              <a:t>	1.	AdaBoost通过集中关注那些错分的数据，即将错分的数据赋予较大的权重，没错分的数据赋予较小的权重，由此改变数据的权值（概率）分布；然后再将这些具有新权重的数据集进行训练，从而来获得新分类器</a:t>
            </a: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r>
              <a:t>	2.	AdaBoost采取加权多数表决的方法将多个弱分类器集成到一起组合成一个强分类器</a:t>
            </a: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r>
              <a:t>AdaBoost算法优缺点：</a:t>
            </a:r>
          </a:p>
          <a:p>
            <a:pPr marL="642937" indent="-642937" algn="l" defTabSz="642937">
              <a:lnSpc>
                <a:spcPts val="6000"/>
              </a:lnSpc>
              <a:tabLst>
                <a:tab pos="190500" algn="l"/>
                <a:tab pos="635000" algn="l"/>
              </a:tabLst>
              <a:defRPr b="0"/>
            </a:pPr>
          </a:p>
          <a:p>
            <a:pPr marL="642937" indent="-642937" algn="l" defTabSz="642937">
              <a:lnSpc>
                <a:spcPts val="6000"/>
              </a:lnSpc>
              <a:tabLst>
                <a:tab pos="190500" algn="l"/>
                <a:tab pos="635000" algn="l"/>
              </a:tabLst>
              <a:defRPr b="0"/>
            </a:pPr>
            <a:r>
              <a:t>优点：泛化错误率低，可应用于大部分分类器上，不需要调整参数。</a:t>
            </a:r>
          </a:p>
          <a:p>
            <a:pPr marL="642937" indent="-642937" algn="l" defTabSz="642937">
              <a:lnSpc>
                <a:spcPts val="6000"/>
              </a:lnSpc>
              <a:tabLst>
                <a:tab pos="190500" algn="l"/>
                <a:tab pos="635000" algn="l"/>
              </a:tabLst>
              <a:defRPr b="0"/>
            </a:pPr>
            <a:r>
              <a:t>缺点：对离群点敏感。</a:t>
            </a:r>
          </a:p>
        </p:txBody>
      </p:sp>
      <p:sp>
        <p:nvSpPr>
          <p:cNvPr id="195" name="AdaBoost算法针对错分的数据条目，不断的重复训练并且调整权重，直到训练错误率为0或者弱分类器的数目达到用户指定值为止。"/>
          <p:cNvSpPr txBox="1"/>
          <p:nvPr/>
        </p:nvSpPr>
        <p:spPr>
          <a:xfrm>
            <a:off x="3939395" y="10147300"/>
            <a:ext cx="16505210" cy="28454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642937">
              <a:lnSpc>
                <a:spcPts val="8200"/>
              </a:lnSpc>
              <a:defRPr b="0" sz="5000">
                <a:solidFill>
                  <a:schemeClr val="accent5">
                    <a:lumOff val="-29866"/>
                  </a:schemeClr>
                </a:solidFill>
              </a:defRPr>
            </a:lvl1pPr>
          </a:lstStyle>
          <a:p>
            <a:pPr/>
            <a:r>
              <a:t>AdaBoost算法针对错分的数据条目，不断的重复训练并且调整权重，直到训练错误率为0或者弱分类器的数目达到用户指定值为止。</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三、AdaBoost算法步骤"/>
          <p:cNvSpPr txBox="1"/>
          <p:nvPr/>
        </p:nvSpPr>
        <p:spPr>
          <a:xfrm>
            <a:off x="3914179" y="734218"/>
            <a:ext cx="6940551"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lvl1pPr>
          </a:lstStyle>
          <a:p>
            <a:pPr/>
            <a:r>
              <a:t>三、AdaBoost算法步骤</a:t>
            </a:r>
          </a:p>
        </p:txBody>
      </p:sp>
      <p:sp>
        <p:nvSpPr>
          <p:cNvPr id="198" name="输入：训练数据集                      ,其中            ，            ；弱分类算法；…"/>
          <p:cNvSpPr txBox="1"/>
          <p:nvPr/>
        </p:nvSpPr>
        <p:spPr>
          <a:xfrm>
            <a:off x="5087160" y="1998000"/>
            <a:ext cx="17021176" cy="1150104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marR="642937" algn="l" defTabSz="375046">
              <a:defRPr b="0">
                <a:latin typeface="宋体"/>
                <a:ea typeface="宋体"/>
                <a:cs typeface="宋体"/>
                <a:sym typeface="宋体"/>
              </a:defRPr>
            </a:pPr>
            <a:r>
              <a:t>输入：训练数据集                      </a:t>
            </a:r>
            <a:r>
              <a:rPr>
                <a:latin typeface="Times New Roman"/>
                <a:ea typeface="Times New Roman"/>
                <a:cs typeface="Times New Roman"/>
                <a:sym typeface="Times New Roman"/>
              </a:rPr>
              <a:t>,</a:t>
            </a:r>
            <a:r>
              <a:t>其中            ，            ；弱分类算法；</a:t>
            </a:r>
            <a:endParaRPr>
              <a:latin typeface="Times New Roman"/>
              <a:ea typeface="Times New Roman"/>
              <a:cs typeface="Times New Roman"/>
              <a:sym typeface="Times New Roman"/>
            </a:endParaRPr>
          </a:p>
          <a:p>
            <a:pPr marR="642937" algn="l" defTabSz="375046">
              <a:defRPr b="0">
                <a:latin typeface="宋体"/>
                <a:ea typeface="宋体"/>
                <a:cs typeface="宋体"/>
                <a:sym typeface="宋体"/>
              </a:defRPr>
            </a:pPr>
            <a:r>
              <a:t>输出：最终分类器    </a:t>
            </a:r>
            <a:r>
              <a:rP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R="642937" algn="l" defTabSz="375046">
              <a:defRPr b="0">
                <a:latin typeface="宋体"/>
                <a:ea typeface="宋体"/>
                <a:cs typeface="宋体"/>
                <a:sym typeface="宋体"/>
              </a:defRPr>
            </a:pPr>
            <a:r>
              <a:rPr>
                <a:latin typeface="Cambria"/>
                <a:ea typeface="Cambria"/>
                <a:cs typeface="Cambria"/>
                <a:sym typeface="Cambria"/>
              </a:rPr>
              <a:t>1</a:t>
            </a:r>
            <a:r>
              <a:t>：初始化训练数据的权值分布</a:t>
            </a:r>
            <a:endParaRPr>
              <a:latin typeface="Times New Roman"/>
              <a:ea typeface="Times New Roman"/>
              <a:cs typeface="Times New Roman"/>
              <a:sym typeface="Times New Roman"/>
            </a:endParaRPr>
          </a:p>
          <a:p>
            <a:pPr marR="642937" algn="l" defTabSz="375046">
              <a:defRPr b="0">
                <a:latin typeface="Cambria Math"/>
                <a:ea typeface="Cambria Math"/>
                <a:cs typeface="Cambria Math"/>
                <a:sym typeface="Cambria Math"/>
              </a:defRPr>
            </a:pPr>
          </a:p>
          <a:p>
            <a:pPr marR="642937" algn="l" defTabSz="375046">
              <a:defRPr b="0">
                <a:latin typeface="Cambria Math"/>
                <a:ea typeface="Cambria Math"/>
                <a:cs typeface="Cambria Math"/>
                <a:sym typeface="Cambria Math"/>
              </a:defRPr>
            </a:pPr>
            <a:r>
              <a:t>2</a:t>
            </a:r>
            <a:r>
              <a:rPr>
                <a:latin typeface="宋体"/>
                <a:ea typeface="宋体"/>
                <a:cs typeface="宋体"/>
                <a:sym typeface="宋体"/>
              </a:rPr>
              <a:t>：对</a:t>
            </a:r>
            <a:r>
              <a:t> m = 1,2,3,…,M</a:t>
            </a:r>
          </a:p>
          <a:p>
            <a:pPr marL="1071562" marR="642937" indent="-642937" algn="l" defTabSz="375046">
              <a:defRPr b="0">
                <a:latin typeface="宋体"/>
                <a:ea typeface="宋体"/>
                <a:cs typeface="宋体"/>
                <a:sym typeface="宋体"/>
              </a:defRPr>
            </a:pPr>
            <a:r>
              <a:t>（</a:t>
            </a:r>
            <a:r>
              <a:rPr>
                <a:latin typeface="Cambria Math"/>
                <a:ea typeface="Cambria Math"/>
                <a:cs typeface="Cambria Math"/>
                <a:sym typeface="Cambria Math"/>
              </a:rPr>
              <a:t>a</a:t>
            </a:r>
            <a:r>
              <a:t>）	使用具有权值分布   的训练数据集学习，得到基本分类器</a:t>
            </a:r>
            <a:endParaRPr>
              <a:latin typeface="Cambria Math"/>
              <a:ea typeface="Cambria Math"/>
              <a:cs typeface="Cambria Math"/>
              <a:sym typeface="Cambria Math"/>
            </a:endParaRPr>
          </a:p>
          <a:p>
            <a:pPr marL="428625" marR="642937" algn="l" defTabSz="375046">
              <a:defRPr b="0">
                <a:latin typeface="Cambria Math"/>
                <a:ea typeface="Cambria Math"/>
                <a:cs typeface="Cambria Math"/>
                <a:sym typeface="Cambria Math"/>
              </a:defRPr>
            </a:pPr>
          </a:p>
          <a:p>
            <a:pPr marL="1071562" marR="642937" indent="-642937" algn="l" defTabSz="375046">
              <a:defRPr b="0">
                <a:latin typeface="宋体"/>
                <a:ea typeface="宋体"/>
                <a:cs typeface="宋体"/>
                <a:sym typeface="宋体"/>
              </a:defRPr>
            </a:pPr>
            <a:r>
              <a:t>（</a:t>
            </a:r>
            <a:r>
              <a:rPr>
                <a:latin typeface="Cambria Math"/>
                <a:ea typeface="Cambria Math"/>
                <a:cs typeface="Cambria Math"/>
                <a:sym typeface="Cambria Math"/>
              </a:rPr>
              <a:t>b</a:t>
            </a:r>
            <a:r>
              <a:t>）计算    在训练数据集上的分类误差率</a:t>
            </a:r>
            <a:endParaRPr>
              <a:latin typeface="Cambria Math"/>
              <a:ea typeface="Cambria Math"/>
              <a:cs typeface="Cambria Math"/>
              <a:sym typeface="Cambria Math"/>
            </a:endParaRPr>
          </a:p>
          <a:p>
            <a:pPr marL="428625" marR="642937" algn="l" defTabSz="375046">
              <a:defRPr b="0">
                <a:latin typeface="Cambria Math"/>
                <a:ea typeface="Cambria Math"/>
                <a:cs typeface="Cambria Math"/>
                <a:sym typeface="Cambria Math"/>
              </a:defRPr>
            </a:pPr>
          </a:p>
          <a:p>
            <a:pPr marL="1071562" marR="642937" indent="-642937" algn="l" defTabSz="375046">
              <a:defRPr b="0">
                <a:latin typeface="宋体"/>
                <a:ea typeface="宋体"/>
                <a:cs typeface="宋体"/>
                <a:sym typeface="宋体"/>
              </a:defRPr>
            </a:pPr>
          </a:p>
          <a:p>
            <a:pPr marL="1071562" marR="642937" indent="-642937" algn="l" defTabSz="375046">
              <a:defRPr b="0">
                <a:latin typeface="宋体"/>
                <a:ea typeface="宋体"/>
                <a:cs typeface="宋体"/>
                <a:sym typeface="宋体"/>
              </a:defRPr>
            </a:pPr>
            <a:r>
              <a:t>（</a:t>
            </a:r>
            <a:r>
              <a:rPr>
                <a:latin typeface="Cambria Math"/>
                <a:ea typeface="Cambria Math"/>
                <a:cs typeface="Cambria Math"/>
                <a:sym typeface="Cambria Math"/>
              </a:rPr>
              <a:t>c</a:t>
            </a:r>
            <a:r>
              <a:t>）	计算     的系数</a:t>
            </a:r>
            <a:endParaRPr>
              <a:latin typeface="Cambria Math"/>
              <a:ea typeface="Cambria Math"/>
              <a:cs typeface="Cambria Math"/>
              <a:sym typeface="Cambria Math"/>
            </a:endParaRPr>
          </a:p>
          <a:p>
            <a:pPr marL="428625" marR="642937" algn="l" defTabSz="375046">
              <a:defRPr b="0">
                <a:latin typeface="Cambria Math"/>
                <a:ea typeface="Cambria Math"/>
                <a:cs typeface="Cambria Math"/>
                <a:sym typeface="Cambria Math"/>
              </a:defRPr>
            </a:pPr>
          </a:p>
          <a:p>
            <a:pPr marL="1071562" marR="642937" indent="-642937" algn="l" defTabSz="375046">
              <a:defRPr b="0">
                <a:latin typeface="宋体"/>
                <a:ea typeface="宋体"/>
                <a:cs typeface="宋体"/>
                <a:sym typeface="宋体"/>
              </a:defRPr>
            </a:pPr>
            <a:r>
              <a:t>（</a:t>
            </a:r>
            <a:r>
              <a:rPr>
                <a:latin typeface="Cambria Math"/>
                <a:ea typeface="Cambria Math"/>
                <a:cs typeface="Cambria Math"/>
                <a:sym typeface="Cambria Math"/>
              </a:rPr>
              <a:t>d</a:t>
            </a:r>
            <a:r>
              <a:t>）	更新训练集的权值分布</a:t>
            </a:r>
          </a:p>
          <a:p>
            <a:pPr marL="1071562" marR="642937" indent="-642937" algn="l" defTabSz="375046">
              <a:defRPr b="0">
                <a:latin typeface="宋体"/>
                <a:ea typeface="宋体"/>
                <a:cs typeface="宋体"/>
                <a:sym typeface="宋体"/>
              </a:defRPr>
            </a:pPr>
          </a:p>
          <a:p>
            <a:pPr marL="1071562" marR="642937" indent="-642937" algn="l" defTabSz="375046">
              <a:defRPr b="0">
                <a:latin typeface="宋体"/>
                <a:ea typeface="宋体"/>
                <a:cs typeface="宋体"/>
                <a:sym typeface="宋体"/>
              </a:defRPr>
            </a:pPr>
            <a:endParaRPr>
              <a:latin typeface="Cambria Math"/>
              <a:ea typeface="Cambria Math"/>
              <a:cs typeface="Cambria Math"/>
              <a:sym typeface="Cambria Math"/>
            </a:endParaRPr>
          </a:p>
          <a:p>
            <a:pPr marL="428625" marR="642937" algn="l" defTabSz="375046">
              <a:defRPr b="0">
                <a:latin typeface="Cambria Math"/>
                <a:ea typeface="Cambria Math"/>
                <a:cs typeface="Cambria Math"/>
                <a:sym typeface="Cambria Math"/>
              </a:defRPr>
            </a:pPr>
          </a:p>
          <a:p>
            <a:pPr marL="428625" marR="642937" algn="l" defTabSz="375046">
              <a:defRPr b="0">
                <a:latin typeface="宋体"/>
                <a:ea typeface="宋体"/>
                <a:cs typeface="宋体"/>
                <a:sym typeface="宋体"/>
              </a:defRPr>
            </a:pPr>
            <a:r>
              <a:t>这里   是规范化因子，它使得     成为一个概率分布，即</a:t>
            </a:r>
            <a:endParaRPr>
              <a:latin typeface="Cambria Math"/>
              <a:ea typeface="Cambria Math"/>
              <a:cs typeface="Cambria Math"/>
              <a:sym typeface="Cambria Math"/>
            </a:endParaRPr>
          </a:p>
          <a:p>
            <a:pPr marL="428625" marR="642937" algn="l" defTabSz="375046">
              <a:defRPr b="0">
                <a:latin typeface="Cambria Math"/>
                <a:ea typeface="Cambria Math"/>
                <a:cs typeface="Cambria Math"/>
                <a:sym typeface="Cambria Math"/>
              </a:defRPr>
            </a:pPr>
          </a:p>
          <a:p>
            <a:pPr marR="642937" algn="l" defTabSz="375046">
              <a:defRPr b="0">
                <a:latin typeface="宋体"/>
                <a:ea typeface="宋体"/>
                <a:cs typeface="宋体"/>
                <a:sym typeface="宋体"/>
              </a:defRPr>
            </a:pPr>
          </a:p>
          <a:p>
            <a:pPr marR="642937" algn="l" defTabSz="375046">
              <a:defRPr b="0">
                <a:latin typeface="宋体"/>
                <a:ea typeface="宋体"/>
                <a:cs typeface="宋体"/>
                <a:sym typeface="宋体"/>
              </a:defRPr>
            </a:pPr>
            <a:r>
              <a:rPr>
                <a:latin typeface="Cambria Math"/>
                <a:ea typeface="Cambria Math"/>
                <a:cs typeface="Cambria Math"/>
                <a:sym typeface="Cambria Math"/>
              </a:rPr>
              <a:t>3</a:t>
            </a:r>
            <a:r>
              <a:t>：构建基本分类器的线性组合</a:t>
            </a:r>
            <a:r>
              <a:rPr>
                <a:latin typeface="Cambria Math"/>
                <a:ea typeface="Cambria Math"/>
                <a:cs typeface="Cambria Math"/>
                <a:sym typeface="Cambria Math"/>
              </a:rPr>
              <a:t>                   </a:t>
            </a:r>
            <a:endParaRPr>
              <a:latin typeface="Cambria Math"/>
              <a:ea typeface="Cambria Math"/>
              <a:cs typeface="Cambria Math"/>
              <a:sym typeface="Cambria Math"/>
            </a:endParaRPr>
          </a:p>
          <a:p>
            <a:pPr marR="642937" algn="l" defTabSz="375046">
              <a:defRPr b="0">
                <a:latin typeface="宋体"/>
                <a:ea typeface="宋体"/>
                <a:cs typeface="宋体"/>
                <a:sym typeface="宋体"/>
              </a:defRPr>
            </a:pPr>
            <a:r>
              <a:rPr>
                <a:latin typeface="Cambria Math"/>
                <a:ea typeface="Cambria Math"/>
                <a:cs typeface="Cambria Math"/>
                <a:sym typeface="Cambria Math"/>
              </a:rPr>
              <a:t>                                 </a:t>
            </a:r>
            <a:endParaRPr>
              <a:latin typeface="Cambria Math"/>
              <a:ea typeface="Cambria Math"/>
              <a:cs typeface="Cambria Math"/>
              <a:sym typeface="Cambria Math"/>
            </a:endParaRPr>
          </a:p>
          <a:p>
            <a:pPr marR="642937" algn="l" defTabSz="375046">
              <a:defRPr b="0">
                <a:latin typeface="宋体"/>
                <a:ea typeface="宋体"/>
                <a:cs typeface="宋体"/>
                <a:sym typeface="宋体"/>
              </a:defRPr>
            </a:pPr>
            <a:r>
              <a:t>得到最终分类器</a:t>
            </a:r>
            <a:endParaRPr>
              <a:latin typeface="Cambria Math"/>
              <a:ea typeface="Cambria Math"/>
              <a:cs typeface="Cambria Math"/>
              <a:sym typeface="Cambria Math"/>
            </a:endParaRPr>
          </a:p>
        </p:txBody>
      </p:sp>
      <p:pic>
        <p:nvPicPr>
          <p:cNvPr id="199" name="pasted-image.png" descr="pasted-image.png"/>
          <p:cNvPicPr>
            <a:picLocks noChangeAspect="1"/>
          </p:cNvPicPr>
          <p:nvPr/>
        </p:nvPicPr>
        <p:blipFill>
          <a:blip r:embed="rId2">
            <a:extLst/>
          </a:blip>
          <a:stretch>
            <a:fillRect/>
          </a:stretch>
        </p:blipFill>
        <p:spPr>
          <a:xfrm>
            <a:off x="8455025" y="2074260"/>
            <a:ext cx="4371700" cy="405812"/>
          </a:xfrm>
          <a:prstGeom prst="rect">
            <a:avLst/>
          </a:prstGeom>
          <a:ln w="12700">
            <a:miter lim="400000"/>
          </a:ln>
        </p:spPr>
      </p:pic>
      <p:pic>
        <p:nvPicPr>
          <p:cNvPr id="200" name="pasted-image.png" descr="pasted-image.png"/>
          <p:cNvPicPr>
            <a:picLocks noChangeAspect="1"/>
          </p:cNvPicPr>
          <p:nvPr/>
        </p:nvPicPr>
        <p:blipFill>
          <a:blip r:embed="rId3">
            <a:extLst/>
          </a:blip>
          <a:stretch>
            <a:fillRect/>
          </a:stretch>
        </p:blipFill>
        <p:spPr>
          <a:xfrm>
            <a:off x="13926939" y="2099660"/>
            <a:ext cx="1985188" cy="405812"/>
          </a:xfrm>
          <a:prstGeom prst="rect">
            <a:avLst/>
          </a:prstGeom>
          <a:ln w="12700">
            <a:miter lim="400000"/>
          </a:ln>
        </p:spPr>
      </p:pic>
      <p:pic>
        <p:nvPicPr>
          <p:cNvPr id="201" name="pasted-image.png" descr="pasted-image.png"/>
          <p:cNvPicPr>
            <a:picLocks noChangeAspect="1"/>
          </p:cNvPicPr>
          <p:nvPr/>
        </p:nvPicPr>
        <p:blipFill>
          <a:blip r:embed="rId4">
            <a:extLst/>
          </a:blip>
          <a:stretch>
            <a:fillRect/>
          </a:stretch>
        </p:blipFill>
        <p:spPr>
          <a:xfrm>
            <a:off x="16186150" y="2080064"/>
            <a:ext cx="2755249" cy="405813"/>
          </a:xfrm>
          <a:prstGeom prst="rect">
            <a:avLst/>
          </a:prstGeom>
          <a:ln w="12700">
            <a:miter lim="400000"/>
          </a:ln>
        </p:spPr>
      </p:pic>
      <p:pic>
        <p:nvPicPr>
          <p:cNvPr id="202" name="pasted-image.png" descr="pasted-image.png"/>
          <p:cNvPicPr>
            <a:picLocks noChangeAspect="1"/>
          </p:cNvPicPr>
          <p:nvPr/>
        </p:nvPicPr>
        <p:blipFill>
          <a:blip r:embed="rId5">
            <a:extLst/>
          </a:blip>
          <a:stretch>
            <a:fillRect/>
          </a:stretch>
        </p:blipFill>
        <p:spPr>
          <a:xfrm>
            <a:off x="8639373" y="2603095"/>
            <a:ext cx="697165" cy="405813"/>
          </a:xfrm>
          <a:prstGeom prst="rect">
            <a:avLst/>
          </a:prstGeom>
          <a:ln w="12700">
            <a:miter lim="400000"/>
          </a:ln>
        </p:spPr>
      </p:pic>
      <p:pic>
        <p:nvPicPr>
          <p:cNvPr id="203" name="pasted-image.png" descr="pasted-image.png"/>
          <p:cNvPicPr>
            <a:picLocks noChangeAspect="1"/>
          </p:cNvPicPr>
          <p:nvPr/>
        </p:nvPicPr>
        <p:blipFill>
          <a:blip r:embed="rId6">
            <a:extLst/>
          </a:blip>
          <a:stretch>
            <a:fillRect/>
          </a:stretch>
        </p:blipFill>
        <p:spPr>
          <a:xfrm>
            <a:off x="8423671" y="3474831"/>
            <a:ext cx="6584770" cy="740076"/>
          </a:xfrm>
          <a:prstGeom prst="rect">
            <a:avLst/>
          </a:prstGeom>
          <a:ln w="12700">
            <a:miter lim="400000"/>
          </a:ln>
        </p:spPr>
      </p:pic>
      <p:pic>
        <p:nvPicPr>
          <p:cNvPr id="204" name="pasted-image.png" descr="pasted-image.png"/>
          <p:cNvPicPr>
            <a:picLocks noChangeAspect="1"/>
          </p:cNvPicPr>
          <p:nvPr/>
        </p:nvPicPr>
        <p:blipFill>
          <a:blip r:embed="rId7">
            <a:extLst/>
          </a:blip>
          <a:stretch>
            <a:fillRect/>
          </a:stretch>
        </p:blipFill>
        <p:spPr>
          <a:xfrm>
            <a:off x="9919890" y="4663869"/>
            <a:ext cx="491247" cy="405813"/>
          </a:xfrm>
          <a:prstGeom prst="rect">
            <a:avLst/>
          </a:prstGeom>
          <a:ln w="12700">
            <a:miter lim="400000"/>
          </a:ln>
        </p:spPr>
      </p:pic>
      <p:pic>
        <p:nvPicPr>
          <p:cNvPr id="205" name="pasted-image.png" descr="pasted-image.png"/>
          <p:cNvPicPr>
            <a:picLocks noChangeAspect="1"/>
          </p:cNvPicPr>
          <p:nvPr/>
        </p:nvPicPr>
        <p:blipFill>
          <a:blip r:embed="rId8">
            <a:extLst/>
          </a:blip>
          <a:stretch>
            <a:fillRect/>
          </a:stretch>
        </p:blipFill>
        <p:spPr>
          <a:xfrm>
            <a:off x="9486304" y="5120601"/>
            <a:ext cx="3806854" cy="568007"/>
          </a:xfrm>
          <a:prstGeom prst="rect">
            <a:avLst/>
          </a:prstGeom>
          <a:ln w="12700">
            <a:miter lim="400000"/>
          </a:ln>
        </p:spPr>
      </p:pic>
      <p:pic>
        <p:nvPicPr>
          <p:cNvPr id="206" name="pasted-image.png" descr="pasted-image.png"/>
          <p:cNvPicPr>
            <a:picLocks noChangeAspect="1"/>
          </p:cNvPicPr>
          <p:nvPr/>
        </p:nvPicPr>
        <p:blipFill>
          <a:blip r:embed="rId9">
            <a:extLst/>
          </a:blip>
          <a:stretch>
            <a:fillRect/>
          </a:stretch>
        </p:blipFill>
        <p:spPr>
          <a:xfrm>
            <a:off x="7449740" y="5646531"/>
            <a:ext cx="811625" cy="405813"/>
          </a:xfrm>
          <a:prstGeom prst="rect">
            <a:avLst/>
          </a:prstGeom>
          <a:ln w="12700">
            <a:miter lim="400000"/>
          </a:ln>
        </p:spPr>
      </p:pic>
      <p:pic>
        <p:nvPicPr>
          <p:cNvPr id="207" name="pasted-image.pdf" descr="pasted-image.pdf"/>
          <p:cNvPicPr>
            <a:picLocks noChangeAspect="1"/>
          </p:cNvPicPr>
          <p:nvPr/>
        </p:nvPicPr>
        <p:blipFill>
          <a:blip r:embed="rId10">
            <a:extLst/>
          </a:blip>
          <a:stretch>
            <a:fillRect/>
          </a:stretch>
        </p:blipFill>
        <p:spPr>
          <a:xfrm>
            <a:off x="9182695" y="6119684"/>
            <a:ext cx="5311536" cy="856188"/>
          </a:xfrm>
          <a:prstGeom prst="rect">
            <a:avLst/>
          </a:prstGeom>
          <a:ln w="12700">
            <a:miter lim="400000"/>
          </a:ln>
        </p:spPr>
      </p:pic>
      <p:pic>
        <p:nvPicPr>
          <p:cNvPr id="208" name="pasted-image.png" descr="pasted-image.png"/>
          <p:cNvPicPr>
            <a:picLocks noChangeAspect="1"/>
          </p:cNvPicPr>
          <p:nvPr/>
        </p:nvPicPr>
        <p:blipFill>
          <a:blip r:embed="rId9">
            <a:extLst/>
          </a:blip>
          <a:stretch>
            <a:fillRect/>
          </a:stretch>
        </p:blipFill>
        <p:spPr>
          <a:xfrm>
            <a:off x="7602140" y="7212997"/>
            <a:ext cx="811625" cy="405813"/>
          </a:xfrm>
          <a:prstGeom prst="rect">
            <a:avLst/>
          </a:prstGeom>
          <a:ln w="12700">
            <a:miter lim="400000"/>
          </a:ln>
        </p:spPr>
      </p:pic>
      <p:pic>
        <p:nvPicPr>
          <p:cNvPr id="209" name="pasted-image.pdf" descr="pasted-image.pdf"/>
          <p:cNvPicPr>
            <a:picLocks noChangeAspect="1"/>
          </p:cNvPicPr>
          <p:nvPr/>
        </p:nvPicPr>
        <p:blipFill>
          <a:blip r:embed="rId11">
            <a:extLst/>
          </a:blip>
          <a:stretch>
            <a:fillRect/>
          </a:stretch>
        </p:blipFill>
        <p:spPr>
          <a:xfrm>
            <a:off x="10139575" y="7158235"/>
            <a:ext cx="2500314" cy="946548"/>
          </a:xfrm>
          <a:prstGeom prst="rect">
            <a:avLst/>
          </a:prstGeom>
          <a:ln w="12700">
            <a:miter lim="400000"/>
          </a:ln>
        </p:spPr>
      </p:pic>
      <p:pic>
        <p:nvPicPr>
          <p:cNvPr id="210" name="pasted-image.pdf" descr="pasted-image.pdf"/>
          <p:cNvPicPr>
            <a:picLocks noChangeAspect="1"/>
          </p:cNvPicPr>
          <p:nvPr/>
        </p:nvPicPr>
        <p:blipFill>
          <a:blip r:embed="rId12">
            <a:extLst/>
          </a:blip>
          <a:stretch>
            <a:fillRect/>
          </a:stretch>
        </p:blipFill>
        <p:spPr>
          <a:xfrm>
            <a:off x="9251477" y="8533924"/>
            <a:ext cx="5881046" cy="1541344"/>
          </a:xfrm>
          <a:prstGeom prst="rect">
            <a:avLst/>
          </a:prstGeom>
          <a:ln w="12700">
            <a:miter lim="400000"/>
          </a:ln>
        </p:spPr>
      </p:pic>
      <p:pic>
        <p:nvPicPr>
          <p:cNvPr id="211" name="pasted-image.png" descr="pasted-image.png"/>
          <p:cNvPicPr>
            <a:picLocks noChangeAspect="1"/>
          </p:cNvPicPr>
          <p:nvPr/>
        </p:nvPicPr>
        <p:blipFill>
          <a:blip r:embed="rId13">
            <a:extLst/>
          </a:blip>
          <a:stretch>
            <a:fillRect/>
          </a:stretch>
        </p:blipFill>
        <p:spPr>
          <a:xfrm>
            <a:off x="6520656" y="10142435"/>
            <a:ext cx="491247" cy="446588"/>
          </a:xfrm>
          <a:prstGeom prst="rect">
            <a:avLst/>
          </a:prstGeom>
          <a:ln w="12700">
            <a:miter lim="400000"/>
          </a:ln>
        </p:spPr>
      </p:pic>
      <p:pic>
        <p:nvPicPr>
          <p:cNvPr id="212" name="pasted-image.png" descr="pasted-image.png"/>
          <p:cNvPicPr>
            <a:picLocks noChangeAspect="1"/>
          </p:cNvPicPr>
          <p:nvPr/>
        </p:nvPicPr>
        <p:blipFill>
          <a:blip r:embed="rId14">
            <a:extLst/>
          </a:blip>
          <a:stretch>
            <a:fillRect/>
          </a:stretch>
        </p:blipFill>
        <p:spPr>
          <a:xfrm>
            <a:off x="11150203" y="10053535"/>
            <a:ext cx="893175" cy="446588"/>
          </a:xfrm>
          <a:prstGeom prst="rect">
            <a:avLst/>
          </a:prstGeom>
          <a:ln w="12700">
            <a:miter lim="400000"/>
          </a:ln>
        </p:spPr>
      </p:pic>
      <p:pic>
        <p:nvPicPr>
          <p:cNvPr id="213" name="pasted-image.png" descr="pasted-image.png"/>
          <p:cNvPicPr>
            <a:picLocks noChangeAspect="1"/>
          </p:cNvPicPr>
          <p:nvPr/>
        </p:nvPicPr>
        <p:blipFill>
          <a:blip r:embed="rId15">
            <a:extLst/>
          </a:blip>
          <a:stretch>
            <a:fillRect/>
          </a:stretch>
        </p:blipFill>
        <p:spPr>
          <a:xfrm>
            <a:off x="16356303" y="10059459"/>
            <a:ext cx="2634011" cy="536338"/>
          </a:xfrm>
          <a:prstGeom prst="rect">
            <a:avLst/>
          </a:prstGeom>
          <a:ln w="12700">
            <a:miter lim="400000"/>
          </a:ln>
        </p:spPr>
      </p:pic>
      <p:pic>
        <p:nvPicPr>
          <p:cNvPr id="214" name="pasted-image.pdf" descr="pasted-image.pdf"/>
          <p:cNvPicPr>
            <a:picLocks noChangeAspect="1"/>
          </p:cNvPicPr>
          <p:nvPr/>
        </p:nvPicPr>
        <p:blipFill>
          <a:blip r:embed="rId16">
            <a:extLst/>
          </a:blip>
          <a:stretch>
            <a:fillRect/>
          </a:stretch>
        </p:blipFill>
        <p:spPr>
          <a:xfrm>
            <a:off x="9082003" y="10583562"/>
            <a:ext cx="3866655" cy="856189"/>
          </a:xfrm>
          <a:prstGeom prst="rect">
            <a:avLst/>
          </a:prstGeom>
          <a:ln w="12700">
            <a:miter lim="400000"/>
          </a:ln>
        </p:spPr>
      </p:pic>
      <p:pic>
        <p:nvPicPr>
          <p:cNvPr id="215" name="pasted-image.pdf" descr="pasted-image.pdf"/>
          <p:cNvPicPr>
            <a:picLocks noChangeAspect="1"/>
          </p:cNvPicPr>
          <p:nvPr/>
        </p:nvPicPr>
        <p:blipFill>
          <a:blip r:embed="rId17">
            <a:extLst/>
          </a:blip>
          <a:stretch>
            <a:fillRect/>
          </a:stretch>
        </p:blipFill>
        <p:spPr>
          <a:xfrm>
            <a:off x="11140431" y="11269136"/>
            <a:ext cx="2505609" cy="856189"/>
          </a:xfrm>
          <a:prstGeom prst="rect">
            <a:avLst/>
          </a:prstGeom>
          <a:ln w="12700">
            <a:miter lim="400000"/>
          </a:ln>
        </p:spPr>
      </p:pic>
      <p:pic>
        <p:nvPicPr>
          <p:cNvPr id="216" name="pasted-image.pdf" descr="pasted-image.pdf"/>
          <p:cNvPicPr>
            <a:picLocks noChangeAspect="1"/>
          </p:cNvPicPr>
          <p:nvPr/>
        </p:nvPicPr>
        <p:blipFill>
          <a:blip r:embed="rId18">
            <a:extLst/>
          </a:blip>
          <a:stretch>
            <a:fillRect/>
          </a:stretch>
        </p:blipFill>
        <p:spPr>
          <a:xfrm>
            <a:off x="8537605" y="12448874"/>
            <a:ext cx="4955451" cy="94654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8" name="IMG_1331.JPG" descr="IMG_1331.JPG"/>
          <p:cNvPicPr>
            <a:picLocks noChangeAspect="1"/>
          </p:cNvPicPr>
          <p:nvPr/>
        </p:nvPicPr>
        <p:blipFill>
          <a:blip r:embed="rId2">
            <a:extLst/>
          </a:blip>
          <a:srcRect l="0" t="5693" r="0" b="0"/>
          <a:stretch>
            <a:fillRect/>
          </a:stretch>
        </p:blipFill>
        <p:spPr>
          <a:xfrm>
            <a:off x="1943653" y="-133"/>
            <a:ext cx="19392347" cy="1371613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0" name="IMG_1332.JPG" descr="IMG_1332.JPG"/>
          <p:cNvPicPr>
            <a:picLocks noChangeAspect="1"/>
          </p:cNvPicPr>
          <p:nvPr/>
        </p:nvPicPr>
        <p:blipFill>
          <a:blip r:embed="rId2">
            <a:extLst/>
          </a:blip>
          <a:srcRect l="0" t="2448" r="0" b="1754"/>
          <a:stretch>
            <a:fillRect/>
          </a:stretch>
        </p:blipFill>
        <p:spPr>
          <a:xfrm>
            <a:off x="2243521" y="-870"/>
            <a:ext cx="19092479" cy="1371758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四、基于单层决策树构建弱分类器的AdaBoost算法实现"/>
          <p:cNvSpPr txBox="1"/>
          <p:nvPr/>
        </p:nvSpPr>
        <p:spPr>
          <a:xfrm>
            <a:off x="3914179" y="734218"/>
            <a:ext cx="15830551"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lvl1pPr>
          </a:lstStyle>
          <a:p>
            <a:pPr/>
            <a:r>
              <a:t>四、基于单层决策树构建弱分类器的AdaBoost算法实现</a:t>
            </a:r>
          </a:p>
        </p:txBody>
      </p:sp>
      <p:pic>
        <p:nvPicPr>
          <p:cNvPr id="223" name="pasted-image.png" descr="pasted-image.png"/>
          <p:cNvPicPr>
            <a:picLocks noChangeAspect="1"/>
          </p:cNvPicPr>
          <p:nvPr/>
        </p:nvPicPr>
        <p:blipFill>
          <a:blip r:embed="rId2">
            <a:extLst/>
          </a:blip>
          <a:stretch>
            <a:fillRect/>
          </a:stretch>
        </p:blipFill>
        <p:spPr>
          <a:xfrm>
            <a:off x="1403864" y="2881428"/>
            <a:ext cx="21576272" cy="4897087"/>
          </a:xfrm>
          <a:prstGeom prst="rect">
            <a:avLst/>
          </a:prstGeom>
          <a:ln w="12700">
            <a:miter lim="400000"/>
          </a:ln>
        </p:spPr>
      </p:pic>
      <p:pic>
        <p:nvPicPr>
          <p:cNvPr id="224" name="pasted-image.png" descr="pasted-image.png"/>
          <p:cNvPicPr>
            <a:picLocks noChangeAspect="1"/>
          </p:cNvPicPr>
          <p:nvPr/>
        </p:nvPicPr>
        <p:blipFill>
          <a:blip r:embed="rId3">
            <a:extLst/>
          </a:blip>
          <a:stretch>
            <a:fillRect/>
          </a:stretch>
        </p:blipFill>
        <p:spPr>
          <a:xfrm>
            <a:off x="1365764" y="8452815"/>
            <a:ext cx="21761822" cy="386876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