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sldIdLst>
    <p:sldId id="256" r:id="rId2"/>
    <p:sldId id="259" r:id="rId3"/>
    <p:sldId id="287" r:id="rId4"/>
    <p:sldId id="283" r:id="rId5"/>
    <p:sldId id="260" r:id="rId6"/>
    <p:sldId id="288" r:id="rId7"/>
    <p:sldId id="261" r:id="rId8"/>
    <p:sldId id="262" r:id="rId9"/>
    <p:sldId id="280" r:id="rId10"/>
    <p:sldId id="263" r:id="rId11"/>
    <p:sldId id="264" r:id="rId12"/>
    <p:sldId id="265" r:id="rId13"/>
    <p:sldId id="266" r:id="rId14"/>
    <p:sldId id="268" r:id="rId15"/>
    <p:sldId id="279" r:id="rId16"/>
    <p:sldId id="284" r:id="rId17"/>
    <p:sldId id="267" r:id="rId18"/>
    <p:sldId id="272" r:id="rId19"/>
    <p:sldId id="286" r:id="rId20"/>
    <p:sldId id="273" r:id="rId21"/>
    <p:sldId id="274" r:id="rId22"/>
    <p:sldId id="285" r:id="rId23"/>
    <p:sldId id="275" r:id="rId24"/>
    <p:sldId id="276" r:id="rId25"/>
    <p:sldId id="282"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p:scale>
          <a:sx n="75" d="100"/>
          <a:sy n="75"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E48DAA2-F1F4-403D-93F2-3F6109E6E675}" type="datetimeFigureOut">
              <a:rPr lang="en-US" smtClean="0"/>
              <a:t>3/1/2018</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DEC100A-C3D7-46C9-B880-189444106B81}" type="slidenum">
              <a:rPr lang="en-US" smtClean="0"/>
              <a:t>‹#›</a:t>
            </a:fld>
            <a:endParaRPr lang="en-US"/>
          </a:p>
        </p:txBody>
      </p:sp>
    </p:spTree>
    <p:extLst>
      <p:ext uri="{BB962C8B-B14F-4D97-AF65-F5344CB8AC3E}">
        <p14:creationId xmlns:p14="http://schemas.microsoft.com/office/powerpoint/2010/main" val="384585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48DAA2-F1F4-403D-93F2-3F6109E6E675}"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304617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E48DAA2-F1F4-403D-93F2-3F6109E6E675}" type="datetimeFigureOut">
              <a:rPr lang="en-US" smtClean="0"/>
              <a:t>3/1/2018</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DEC100A-C3D7-46C9-B880-189444106B81}" type="slidenum">
              <a:rPr lang="en-US" smtClean="0"/>
              <a:t>‹#›</a:t>
            </a:fld>
            <a:endParaRPr lang="en-US"/>
          </a:p>
        </p:txBody>
      </p:sp>
    </p:spTree>
    <p:extLst>
      <p:ext uri="{BB962C8B-B14F-4D97-AF65-F5344CB8AC3E}">
        <p14:creationId xmlns:p14="http://schemas.microsoft.com/office/powerpoint/2010/main" val="333623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48DAA2-F1F4-403D-93F2-3F6109E6E675}" type="datetimeFigureOut">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132679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48DAA2-F1F4-403D-93F2-3F6109E6E675}" type="datetimeFigureOut">
              <a:rPr lang="en-US" smtClean="0"/>
              <a:t>3/1/2018</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DEC100A-C3D7-46C9-B880-189444106B81}" type="slidenum">
              <a:rPr lang="en-US" smtClean="0"/>
              <a:t>‹#›</a:t>
            </a:fld>
            <a:endParaRPr lang="en-US"/>
          </a:p>
        </p:txBody>
      </p:sp>
    </p:spTree>
    <p:extLst>
      <p:ext uri="{BB962C8B-B14F-4D97-AF65-F5344CB8AC3E}">
        <p14:creationId xmlns:p14="http://schemas.microsoft.com/office/powerpoint/2010/main" val="53026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48DAA2-F1F4-403D-93F2-3F6109E6E675}"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26622700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48DAA2-F1F4-403D-93F2-3F6109E6E675}" type="datetimeFigureOut">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25109857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48DAA2-F1F4-403D-93F2-3F6109E6E675}" type="datetimeFigureOut">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303819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8DAA2-F1F4-403D-93F2-3F6109E6E675}" type="datetimeFigureOut">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61684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E48DAA2-F1F4-403D-93F2-3F6109E6E675}" type="datetimeFigureOut">
              <a:rPr lang="en-US" smtClean="0"/>
              <a:t>3/1/2018</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DEC100A-C3D7-46C9-B880-189444106B81}" type="slidenum">
              <a:rPr lang="en-US" smtClean="0"/>
              <a:t>‹#›</a:t>
            </a:fld>
            <a:endParaRPr lang="en-US"/>
          </a:p>
        </p:txBody>
      </p:sp>
    </p:spTree>
    <p:extLst>
      <p:ext uri="{BB962C8B-B14F-4D97-AF65-F5344CB8AC3E}">
        <p14:creationId xmlns:p14="http://schemas.microsoft.com/office/powerpoint/2010/main" val="213075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48DAA2-F1F4-403D-93F2-3F6109E6E675}" type="datetimeFigureOut">
              <a:rPr lang="en-US" smtClean="0"/>
              <a:t>3/1/2018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EC100A-C3D7-46C9-B880-189444106B81}" type="slidenum">
              <a:rPr lang="en-US" smtClean="0"/>
              <a:t>‹#›</a:t>
            </a:fld>
            <a:endParaRPr lang="en-US"/>
          </a:p>
        </p:txBody>
      </p:sp>
    </p:spTree>
    <p:extLst>
      <p:ext uri="{BB962C8B-B14F-4D97-AF65-F5344CB8AC3E}">
        <p14:creationId xmlns:p14="http://schemas.microsoft.com/office/powerpoint/2010/main" val="349454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E48DAA2-F1F4-403D-93F2-3F6109E6E675}" type="datetimeFigureOut">
              <a:rPr lang="en-US" smtClean="0"/>
              <a:t>3/1/2018</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DEC100A-C3D7-46C9-B880-189444106B8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9738174"/>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optimizely.com/sample-size-calculator/?conversion=15&amp;effect=33.333&amp;significance=9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Biodiversity Capstone Project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Mary Eaton</a:t>
            </a:r>
          </a:p>
          <a:p>
            <a:r>
              <a:rPr lang="en-US" dirty="0" smtClean="0"/>
              <a:t>16 March 2018</a:t>
            </a:r>
            <a:endParaRPr lang="en-US" dirty="0"/>
          </a:p>
        </p:txBody>
      </p:sp>
    </p:spTree>
    <p:extLst>
      <p:ext uri="{BB962C8B-B14F-4D97-AF65-F5344CB8AC3E}">
        <p14:creationId xmlns:p14="http://schemas.microsoft.com/office/powerpoint/2010/main" val="501155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part I:  Biodiversity in National Parks – </a:t>
            </a:r>
            <a:r>
              <a:rPr lang="en-US" dirty="0" smtClean="0"/>
              <a:t>Count of conservation status by species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3E3E40"/>
                </a:solidFill>
                <a:ea typeface="Times New Roman" panose="02020603050405020304" pitchFamily="18" charset="0"/>
                <a:cs typeface="Segoe UI" panose="020B0502040204020203" pitchFamily="34" charset="0"/>
              </a:rPr>
              <a:t>How many of each species fall into these conservation statuses?</a:t>
            </a:r>
            <a:endParaRPr lang="en-US" dirty="0" smtClean="0"/>
          </a:p>
          <a:p>
            <a:r>
              <a:rPr lang="en-US" dirty="0" smtClean="0"/>
              <a:t>The 5541 species have the following distribution of conservation statuses:</a:t>
            </a:r>
          </a:p>
          <a:p>
            <a:pPr marL="0" indent="0">
              <a:buNone/>
            </a:pP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This information is presented graphically on the next slide.</a:t>
            </a:r>
          </a:p>
          <a:p>
            <a:r>
              <a:rPr lang="en-US" dirty="0" smtClean="0"/>
              <a:t>All null values in conservation status were assigned “No Intervention.”</a:t>
            </a:r>
            <a:endParaRPr lang="en-US" dirty="0" smtClean="0"/>
          </a:p>
          <a:p>
            <a:r>
              <a:rPr lang="en-US" dirty="0" smtClean="0"/>
              <a:t>NOTE:  The asterisks represent adjustments due to duplicate conservation statuses on same species.  See explanation on slide after graph.</a:t>
            </a:r>
            <a:endParaRPr lang="en-US" i="1" dirty="0" smtClean="0"/>
          </a:p>
        </p:txBody>
      </p:sp>
      <p:graphicFrame>
        <p:nvGraphicFramePr>
          <p:cNvPr id="4" name="Table 3"/>
          <p:cNvGraphicFramePr>
            <a:graphicFrameLocks noGrp="1"/>
          </p:cNvGraphicFramePr>
          <p:nvPr>
            <p:extLst>
              <p:ext uri="{D42A27DB-BD31-4B8C-83A1-F6EECF244321}">
                <p14:modId xmlns:p14="http://schemas.microsoft.com/office/powerpoint/2010/main" val="3537703501"/>
              </p:ext>
            </p:extLst>
          </p:nvPr>
        </p:nvGraphicFramePr>
        <p:xfrm>
          <a:off x="2445022" y="2902444"/>
          <a:ext cx="3389247" cy="1809592"/>
        </p:xfrm>
        <a:graphic>
          <a:graphicData uri="http://schemas.openxmlformats.org/drawingml/2006/table">
            <a:tbl>
              <a:tblPr>
                <a:tableStyleId>{5C22544A-7EE6-4342-B048-85BDC9FD1C3A}</a:tableStyleId>
              </a:tblPr>
              <a:tblGrid>
                <a:gridCol w="1685751"/>
                <a:gridCol w="851748"/>
                <a:gridCol w="851748"/>
              </a:tblGrid>
              <a:tr h="226199">
                <a:tc>
                  <a:txBody>
                    <a:bodyPr/>
                    <a:lstStyle/>
                    <a:p>
                      <a:pPr algn="l" fontAlgn="b"/>
                      <a:r>
                        <a:rPr lang="en-US" sz="1100" u="none" strike="noStrike" dirty="0" err="1">
                          <a:effectLst/>
                        </a:rPr>
                        <a:t>conservation_status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Count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u="none" strike="noStrike" dirty="0">
                          <a:effectLst/>
                        </a:rPr>
                        <a:t>Endangered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u="none" strike="noStrike" dirty="0">
                          <a:effectLst/>
                        </a:rPr>
                        <a:t>In Recovery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smtClean="0">
                          <a:solidFill>
                            <a:schemeClr val="dk1"/>
                          </a:solidFill>
                          <a:effectLst/>
                          <a:latin typeface="+mn-lt"/>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(-1)</a:t>
                      </a:r>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u="none" strike="noStrike" dirty="0">
                          <a:effectLst/>
                        </a:rPr>
                        <a:t>No Intervention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5363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 (-1)</a:t>
                      </a:r>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u="none" strike="noStrike" dirty="0">
                          <a:effectLst/>
                        </a:rPr>
                        <a:t>Species of Concern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u="none" strike="noStrike" dirty="0">
                          <a:effectLst/>
                        </a:rPr>
                        <a:t>Threatened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26199">
                <a:tc>
                  <a:txBody>
                    <a:bodyPr/>
                    <a:lstStyle/>
                    <a:p>
                      <a:pPr algn="l" fontAlgn="b"/>
                      <a:r>
                        <a:rPr lang="en-US" sz="1100" b="0" i="0" u="none" strike="noStrike" dirty="0" smtClean="0">
                          <a:solidFill>
                            <a:srgbClr val="000000"/>
                          </a:solidFill>
                          <a:effectLst/>
                          <a:latin typeface="Calibri" panose="020F0502020204030204" pitchFamily="34" charset="0"/>
                        </a:rPr>
                        <a:t>Total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5543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5541</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9368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I:  Biodiversity in National Parks – </a:t>
            </a:r>
            <a:r>
              <a:rPr lang="en-US" dirty="0" smtClean="0"/>
              <a:t>Distribution of Conservation Statuses by Number of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098" y="2181225"/>
            <a:ext cx="7911804" cy="3678238"/>
          </a:xfrm>
        </p:spPr>
      </p:pic>
    </p:spTree>
    <p:extLst>
      <p:ext uri="{BB962C8B-B14F-4D97-AF65-F5344CB8AC3E}">
        <p14:creationId xmlns:p14="http://schemas.microsoft.com/office/powerpoint/2010/main" val="1002411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I:  Biodiversity in National Parks – </a:t>
            </a:r>
            <a:r>
              <a:rPr lang="en-US" dirty="0" smtClean="0"/>
              <a:t/>
            </a:r>
            <a:br>
              <a:rPr lang="en-US" dirty="0" smtClean="0"/>
            </a:br>
            <a:r>
              <a:rPr lang="en-US" dirty="0" smtClean="0"/>
              <a:t>*Explanation of count discrepancies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5541 species, yet the total on the initial distribution yields a count of 5543.</a:t>
            </a:r>
          </a:p>
          <a:p>
            <a:endParaRPr lang="en-US" dirty="0"/>
          </a:p>
          <a:p>
            <a:endParaRPr lang="en-US" dirty="0" smtClean="0"/>
          </a:p>
          <a:p>
            <a:pPr marL="0" indent="0">
              <a:buNone/>
            </a:pPr>
            <a:endParaRPr lang="en-US" dirty="0" smtClean="0"/>
          </a:p>
          <a:p>
            <a:endParaRPr lang="en-US" dirty="0" smtClean="0"/>
          </a:p>
          <a:p>
            <a:pPr marL="0" indent="0">
              <a:buNone/>
            </a:pPr>
            <a:endParaRPr lang="en-US" dirty="0"/>
          </a:p>
          <a:p>
            <a:pPr marL="0" indent="0">
              <a:buNone/>
            </a:pPr>
            <a:endParaRPr lang="en-US" dirty="0" smtClean="0"/>
          </a:p>
          <a:p>
            <a:r>
              <a:rPr lang="en-US" dirty="0" smtClean="0"/>
              <a:t>Two species had multiple conservation status values:</a:t>
            </a:r>
          </a:p>
          <a:p>
            <a:pPr lvl="1"/>
            <a:r>
              <a:rPr lang="en-US" dirty="0" smtClean="0"/>
              <a:t>Species </a:t>
            </a:r>
            <a:r>
              <a:rPr lang="en-US" i="1" dirty="0" err="1" smtClean="0"/>
              <a:t>Canus</a:t>
            </a:r>
            <a:r>
              <a:rPr lang="en-US" i="1" dirty="0" smtClean="0"/>
              <a:t> </a:t>
            </a:r>
            <a:r>
              <a:rPr lang="en-US" i="1" dirty="0" err="1" smtClean="0"/>
              <a:t>lupi</a:t>
            </a:r>
            <a:r>
              <a:rPr lang="en-US" dirty="0" smtClean="0"/>
              <a:t> (gray wolf) was listed three times:  twice as being “Endangered,” and once as “In Recovery.”  The “In Recovery” count was removed for that species in this chart (not in dataset).</a:t>
            </a:r>
          </a:p>
          <a:p>
            <a:pPr lvl="1"/>
            <a:r>
              <a:rPr lang="en-US" dirty="0" smtClean="0"/>
              <a:t>Similarly, the species </a:t>
            </a:r>
            <a:r>
              <a:rPr lang="en-US" i="1" dirty="0" err="1" smtClean="0"/>
              <a:t>Oncorhynchus</a:t>
            </a:r>
            <a:r>
              <a:rPr lang="en-US" i="1" dirty="0" smtClean="0"/>
              <a:t> </a:t>
            </a:r>
            <a:r>
              <a:rPr lang="en-US" i="1" dirty="0" err="1" smtClean="0"/>
              <a:t>mykiss</a:t>
            </a:r>
            <a:r>
              <a:rPr lang="en-US" i="1" dirty="0" smtClean="0"/>
              <a:t> </a:t>
            </a:r>
            <a:r>
              <a:rPr lang="en-US" dirty="0" smtClean="0"/>
              <a:t>(rainbow trout) was listed twice, once as “Threatened” and  once as null.  The “Threatened” status was preserved, and the null (“No Intervention”) was removed from the count in the chart (data set was not modified).</a:t>
            </a:r>
            <a:endParaRPr lang="en-US" i="1" dirty="0" smtClean="0"/>
          </a:p>
        </p:txBody>
      </p:sp>
      <p:graphicFrame>
        <p:nvGraphicFramePr>
          <p:cNvPr id="4" name="Table 3"/>
          <p:cNvGraphicFramePr>
            <a:graphicFrameLocks noGrp="1"/>
          </p:cNvGraphicFramePr>
          <p:nvPr>
            <p:extLst>
              <p:ext uri="{D42A27DB-BD31-4B8C-83A1-F6EECF244321}">
                <p14:modId xmlns:p14="http://schemas.microsoft.com/office/powerpoint/2010/main" val="1966438773"/>
              </p:ext>
            </p:extLst>
          </p:nvPr>
        </p:nvGraphicFramePr>
        <p:xfrm>
          <a:off x="2415205" y="2627245"/>
          <a:ext cx="3786811" cy="1659832"/>
        </p:xfrm>
        <a:graphic>
          <a:graphicData uri="http://schemas.openxmlformats.org/drawingml/2006/table">
            <a:tbl>
              <a:tblPr>
                <a:tableStyleId>{5C22544A-7EE6-4342-B048-85BDC9FD1C3A}</a:tableStyleId>
              </a:tblPr>
              <a:tblGrid>
                <a:gridCol w="1568861"/>
                <a:gridCol w="792688"/>
                <a:gridCol w="1425262"/>
              </a:tblGrid>
              <a:tr h="207479">
                <a:tc>
                  <a:txBody>
                    <a:bodyPr/>
                    <a:lstStyle/>
                    <a:p>
                      <a:pPr algn="l" fontAlgn="b"/>
                      <a:r>
                        <a:rPr lang="en-US" sz="1100" u="none" strike="noStrike" dirty="0" err="1">
                          <a:effectLst/>
                        </a:rPr>
                        <a:t>conservation_status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adjusted</a:t>
                      </a:r>
                      <a:r>
                        <a:rPr lang="en-US" sz="1100" b="0" i="0" u="none" strike="noStrike" baseline="0" dirty="0" smtClean="0">
                          <a:solidFill>
                            <a:srgbClr val="000000"/>
                          </a:solidFill>
                          <a:effectLst/>
                          <a:latin typeface="Calibri" panose="020F0502020204030204" pitchFamily="34" charset="0"/>
                        </a:rPr>
                        <a:t> count</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r>
                        <a:rPr lang="en-US" sz="1100" u="none" strike="noStrike" dirty="0">
                          <a:effectLst/>
                        </a:rPr>
                        <a:t>Endangered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15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15</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r>
                        <a:rPr lang="en-US" sz="1100" u="none" strike="noStrike" dirty="0">
                          <a:effectLst/>
                        </a:rPr>
                        <a:t>In Recovery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smtClean="0">
                          <a:solidFill>
                            <a:srgbClr val="000000"/>
                          </a:solidFill>
                          <a:effectLst/>
                          <a:latin typeface="Calibri" panose="020F0502020204030204" pitchFamily="34" charset="0"/>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(-1)        3</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r>
                        <a:rPr lang="en-US" sz="1100" u="none" strike="noStrike" dirty="0">
                          <a:effectLst/>
                        </a:rPr>
                        <a:t>No Intervention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5363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 (-1)  </a:t>
                      </a:r>
                      <a:r>
                        <a:rPr lang="en-US" sz="1100" u="none" strike="noStrike" dirty="0" smtClean="0">
                          <a:effectLst/>
                        </a:rPr>
                        <a:t>5362</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r>
                        <a:rPr lang="en-US" sz="1100" u="none" strike="noStrike" dirty="0">
                          <a:effectLst/>
                        </a:rPr>
                        <a:t>Species of Concern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151</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r>
                        <a:rPr lang="en-US" sz="1100" u="none" strike="noStrike">
                          <a:effectLst/>
                        </a:rPr>
                        <a:t>Threatened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10</a:t>
                      </a:r>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207479">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5543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            5541</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3130157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I:  Biodiversity in National Parks – </a:t>
            </a:r>
            <a:br>
              <a:rPr lang="en-US" dirty="0"/>
            </a:br>
            <a:r>
              <a:rPr lang="en-US" dirty="0" smtClean="0"/>
              <a:t>Are certain types of species more likely to be endangered?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answer this question, combined all variations of protection status into one status of “Protected,” and </a:t>
            </a:r>
            <a:r>
              <a:rPr lang="en-US" dirty="0"/>
              <a:t>those with status of </a:t>
            </a:r>
            <a:r>
              <a:rPr lang="en-US" dirty="0" smtClean="0"/>
              <a:t>“No Intervention</a:t>
            </a:r>
            <a:r>
              <a:rPr lang="en-US" dirty="0"/>
              <a:t>” </a:t>
            </a:r>
            <a:r>
              <a:rPr lang="en-US" dirty="0" smtClean="0"/>
              <a:t>were considered </a:t>
            </a:r>
            <a:r>
              <a:rPr lang="en-US" dirty="0"/>
              <a:t>“Not Protected</a:t>
            </a:r>
            <a:r>
              <a:rPr lang="en-US" dirty="0" smtClean="0"/>
              <a:t>.”</a:t>
            </a:r>
            <a:endParaRPr lang="en-US" dirty="0"/>
          </a:p>
          <a:p>
            <a:r>
              <a:rPr lang="en-US" dirty="0" smtClean="0"/>
              <a:t>For each category, calculated the count and percentage of protected versus not protected species:  </a:t>
            </a:r>
          </a:p>
          <a:p>
            <a:endParaRPr lang="en-US" dirty="0" smtClean="0"/>
          </a:p>
          <a:p>
            <a:endParaRPr lang="en-US" dirty="0"/>
          </a:p>
          <a:p>
            <a:endParaRPr lang="en-US" dirty="0" smtClean="0"/>
          </a:p>
          <a:p>
            <a:endParaRPr lang="en-US" dirty="0" smtClean="0"/>
          </a:p>
          <a:p>
            <a:endParaRPr lang="en-US" dirty="0"/>
          </a:p>
          <a:p>
            <a:r>
              <a:rPr lang="en-US" dirty="0" smtClean="0"/>
              <a:t>The highest percentage of species in protected status are in the categories of Mammals (17.0%) and Birds (15.4%).  </a:t>
            </a:r>
          </a:p>
          <a:p>
            <a:r>
              <a:rPr lang="en-US" dirty="0" smtClean="0"/>
              <a:t>Are Mammals more likely to be endangered than Birds?  Performed a chi-squared test, which indicated the difference between these two categories is not significant (p-value of 0.6876).   </a:t>
            </a:r>
          </a:p>
          <a:p>
            <a:r>
              <a:rPr lang="en-US" dirty="0" smtClean="0"/>
              <a:t>Are Mammals more likely to be endangered than Reptiles?  A separate chi-squared test between Mammals and Reptiles indicates that Mammals are significantly more likely to have a protected status than Reptiles (p-value of 0.0384). </a:t>
            </a:r>
          </a:p>
        </p:txBody>
      </p:sp>
      <p:graphicFrame>
        <p:nvGraphicFramePr>
          <p:cNvPr id="4" name="Table 3"/>
          <p:cNvGraphicFramePr>
            <a:graphicFrameLocks noGrp="1"/>
          </p:cNvGraphicFramePr>
          <p:nvPr>
            <p:extLst>
              <p:ext uri="{D42A27DB-BD31-4B8C-83A1-F6EECF244321}">
                <p14:modId xmlns:p14="http://schemas.microsoft.com/office/powerpoint/2010/main" val="4200055747"/>
              </p:ext>
            </p:extLst>
          </p:nvPr>
        </p:nvGraphicFramePr>
        <p:xfrm>
          <a:off x="2713379" y="3065669"/>
          <a:ext cx="3695700" cy="1402080"/>
        </p:xfrm>
        <a:graphic>
          <a:graphicData uri="http://schemas.openxmlformats.org/drawingml/2006/table">
            <a:tbl>
              <a:tblPr>
                <a:tableStyleId>{5C22544A-7EE6-4342-B048-85BDC9FD1C3A}</a:tableStyleId>
              </a:tblPr>
              <a:tblGrid>
                <a:gridCol w="1079500"/>
                <a:gridCol w="876300"/>
                <a:gridCol w="622300"/>
                <a:gridCol w="1117600"/>
              </a:tblGrid>
              <a:tr h="123245">
                <a:tc>
                  <a:txBody>
                    <a:bodyPr/>
                    <a:lstStyle/>
                    <a:p>
                      <a:pPr algn="l" fontAlgn="b"/>
                      <a:r>
                        <a:rPr lang="en-US" sz="1100" u="none" strike="noStrike" dirty="0">
                          <a:effectLst/>
                        </a:rPr>
                        <a:t>category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not_protected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protected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percent_protected</a:t>
                      </a:r>
                      <a:endParaRPr lang="en-US" sz="1100" b="0" i="0" u="none" strike="noStrike">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Amphibian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8.860759</a:t>
                      </a:r>
                      <a:endParaRPr lang="en-US" sz="1100" b="0" i="0" u="none" strike="noStrike">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Bird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413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15.368852</a:t>
                      </a:r>
                      <a:endParaRPr lang="en-US" sz="1100" b="0" i="0" u="none" strike="noStrike">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Fish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8.730159</a:t>
                      </a:r>
                      <a:endParaRPr lang="en-US" sz="1100" b="0" i="0" u="none" strike="noStrike" dirty="0">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Mammal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17.045455</a:t>
                      </a:r>
                      <a:endParaRPr lang="en-US" sz="1100" b="0" i="0" u="none" strike="noStrike" dirty="0">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Nonvascular Plant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328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1.501502</a:t>
                      </a:r>
                      <a:endParaRPr lang="en-US" sz="1100" b="0" i="0" u="none" strike="noStrike" dirty="0">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Reptile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73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6.410256</a:t>
                      </a:r>
                      <a:endParaRPr lang="en-US" sz="1100" b="0" i="0" u="none" strike="noStrike" dirty="0">
                        <a:solidFill>
                          <a:srgbClr val="000000"/>
                        </a:solidFill>
                        <a:effectLst/>
                        <a:latin typeface="Calibri" panose="020F0502020204030204" pitchFamily="34" charset="0"/>
                      </a:endParaRPr>
                    </a:p>
                  </a:txBody>
                  <a:tcPr marL="7620" marR="7620" marT="7620" marB="0" anchor="b"/>
                </a:tc>
              </a:tr>
              <a:tr h="123245">
                <a:tc>
                  <a:txBody>
                    <a:bodyPr/>
                    <a:lstStyle/>
                    <a:p>
                      <a:pPr algn="l" fontAlgn="b"/>
                      <a:r>
                        <a:rPr lang="en-US" sz="1100" u="none" strike="noStrike">
                          <a:effectLst/>
                        </a:rPr>
                        <a:t>Vascular Plant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4216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1.079305</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710652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I:  Biodiversity in National Parks – </a:t>
            </a:r>
            <a:r>
              <a:rPr lang="en-US" dirty="0" smtClean="0"/>
              <a:t>Recommendation for conservationists</a:t>
            </a:r>
            <a:endParaRPr lang="en-US" dirty="0"/>
          </a:p>
        </p:txBody>
      </p:sp>
      <p:sp>
        <p:nvSpPr>
          <p:cNvPr id="3" name="Content Placeholder 2"/>
          <p:cNvSpPr>
            <a:spLocks noGrp="1"/>
          </p:cNvSpPr>
          <p:nvPr>
            <p:ph idx="1"/>
          </p:nvPr>
        </p:nvSpPr>
        <p:spPr>
          <a:xfrm>
            <a:off x="581192" y="1991360"/>
            <a:ext cx="11029615" cy="3867439"/>
          </a:xfrm>
        </p:spPr>
        <p:txBody>
          <a:bodyPr>
            <a:normAutofit/>
          </a:bodyPr>
          <a:lstStyle/>
          <a:p>
            <a:pPr algn="just"/>
            <a:r>
              <a:rPr lang="en-US" sz="1600" dirty="0" smtClean="0"/>
              <a:t>Mammals and birds are the categories with more species in protected status</a:t>
            </a:r>
          </a:p>
          <a:p>
            <a:pPr algn="just"/>
            <a:r>
              <a:rPr lang="en-US" sz="1600" dirty="0" smtClean="0"/>
              <a:t>Given limited resources, more consideration should be given to conservation efforts to species in these two categories</a:t>
            </a:r>
          </a:p>
          <a:p>
            <a:pPr algn="just"/>
            <a:r>
              <a:rPr lang="en-US" sz="1600" dirty="0" smtClean="0"/>
              <a:t>Conservationists could also consider whether there is any bias in initial assignment of conservation status, which may favor animals over plants, and favor more familiar (or more similar to human) animal categories over the lesser known or less similar</a:t>
            </a:r>
            <a:endParaRPr lang="en-US" sz="1600" dirty="0"/>
          </a:p>
        </p:txBody>
      </p:sp>
    </p:spTree>
    <p:extLst>
      <p:ext uri="{BB962C8B-B14F-4D97-AF65-F5344CB8AC3E}">
        <p14:creationId xmlns:p14="http://schemas.microsoft.com/office/powerpoint/2010/main" val="4164992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 II:   Discovering locations and count of specific </a:t>
            </a:r>
            <a:r>
              <a:rPr lang="en-US" dirty="0" smtClean="0"/>
              <a:t>species – </a:t>
            </a:r>
            <a:r>
              <a:rPr lang="en-US" dirty="0"/>
              <a:t/>
            </a:r>
            <a:br>
              <a:rPr lang="en-US" dirty="0"/>
            </a:br>
            <a:r>
              <a:rPr lang="en-US" dirty="0" smtClean="0"/>
              <a:t>Sheep observations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2041" y="2181225"/>
            <a:ext cx="4847917" cy="3678238"/>
          </a:xfrm>
        </p:spPr>
      </p:pic>
    </p:spTree>
    <p:extLst>
      <p:ext uri="{BB962C8B-B14F-4D97-AF65-F5344CB8AC3E}">
        <p14:creationId xmlns:p14="http://schemas.microsoft.com/office/powerpoint/2010/main" val="800660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t>
            </a:r>
            <a:r>
              <a:rPr lang="en-US" dirty="0"/>
              <a:t>II:   Discovering locations and count of specific species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Observations </a:t>
            </a:r>
            <a:r>
              <a:rPr lang="en-US" dirty="0" err="1" smtClean="0"/>
              <a:t>dataframe</a:t>
            </a:r>
            <a:r>
              <a:rPr lang="en-US" dirty="0" smtClean="0"/>
              <a:t> – overview</a:t>
            </a:r>
          </a:p>
          <a:p>
            <a:pPr lvl="1"/>
            <a:r>
              <a:rPr lang="en-US" dirty="0" smtClean="0"/>
              <a:t>Goal: track sheep locations</a:t>
            </a:r>
          </a:p>
          <a:p>
            <a:pPr lvl="1"/>
            <a:r>
              <a:rPr lang="en-US" dirty="0" smtClean="0"/>
              <a:t>Observations has locations, but not know which are sheep; </a:t>
            </a:r>
          </a:p>
          <a:p>
            <a:pPr lvl="1"/>
            <a:r>
              <a:rPr lang="en-US" dirty="0" smtClean="0"/>
              <a:t>only have scientific names</a:t>
            </a:r>
          </a:p>
          <a:p>
            <a:r>
              <a:rPr lang="en-US" dirty="0" smtClean="0"/>
              <a:t>Need info from species </a:t>
            </a:r>
            <a:r>
              <a:rPr lang="en-US" dirty="0" err="1" smtClean="0"/>
              <a:t>dataframe</a:t>
            </a:r>
            <a:r>
              <a:rPr lang="en-US" dirty="0" smtClean="0"/>
              <a:t> – </a:t>
            </a:r>
          </a:p>
          <a:p>
            <a:pPr lvl="1"/>
            <a:r>
              <a:rPr lang="en-US" dirty="0" smtClean="0"/>
              <a:t>to get sheep common name to narrow down </a:t>
            </a:r>
          </a:p>
          <a:p>
            <a:pPr lvl="1"/>
            <a:r>
              <a:rPr lang="en-US" dirty="0" smtClean="0"/>
              <a:t>How found sheep rows in species</a:t>
            </a:r>
          </a:p>
          <a:p>
            <a:pPr lvl="1"/>
            <a:r>
              <a:rPr lang="en-US" dirty="0" smtClean="0"/>
              <a:t>How merge to observations </a:t>
            </a:r>
            <a:r>
              <a:rPr lang="en-US" dirty="0" err="1" smtClean="0"/>
              <a:t>dataframe</a:t>
            </a:r>
            <a:r>
              <a:rPr lang="en-US" dirty="0" smtClean="0"/>
              <a:t> to get combined </a:t>
            </a:r>
          </a:p>
          <a:p>
            <a:pPr marL="457200" lvl="1" indent="0">
              <a:buNone/>
            </a:pPr>
            <a:r>
              <a:rPr lang="en-US" dirty="0" smtClean="0"/>
              <a:t>information needed</a:t>
            </a:r>
          </a:p>
          <a:p>
            <a:pPr marL="457200" lvl="1" indent="0">
              <a:buNone/>
            </a:pPr>
            <a:r>
              <a:rPr lang="en-US" dirty="0" smtClean="0"/>
              <a:t>- Bar chart of counts of sheep by park</a:t>
            </a:r>
          </a:p>
          <a:p>
            <a:pPr lvl="1"/>
            <a:endParaRPr lang="en-US" dirty="0" smtClean="0"/>
          </a:p>
          <a:p>
            <a:pPr lvl="1"/>
            <a:endParaRPr lang="en-US" dirty="0"/>
          </a:p>
        </p:txBody>
      </p:sp>
    </p:spTree>
    <p:extLst>
      <p:ext uri="{BB962C8B-B14F-4D97-AF65-F5344CB8AC3E}">
        <p14:creationId xmlns:p14="http://schemas.microsoft.com/office/powerpoint/2010/main" val="3704129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Observations of species from several National Parks</a:t>
            </a:r>
            <a:endParaRPr lang="en-US" dirty="0"/>
          </a:p>
        </p:txBody>
      </p:sp>
      <p:sp>
        <p:nvSpPr>
          <p:cNvPr id="3" name="Content Placeholder 2"/>
          <p:cNvSpPr>
            <a:spLocks noGrp="1"/>
          </p:cNvSpPr>
          <p:nvPr>
            <p:ph idx="1"/>
          </p:nvPr>
        </p:nvSpPr>
        <p:spPr/>
        <p:txBody>
          <a:bodyPr>
            <a:normAutofit fontScale="92500"/>
          </a:bodyPr>
          <a:lstStyle/>
          <a:p>
            <a:r>
              <a:rPr lang="en-US" dirty="0" smtClean="0"/>
              <a:t>Overall info </a:t>
            </a:r>
          </a:p>
          <a:p>
            <a:pPr lvl="1"/>
            <a:r>
              <a:rPr lang="en-US" dirty="0" smtClean="0"/>
              <a:t>New observations file – observations for last 7 days from multiple national parks</a:t>
            </a:r>
          </a:p>
          <a:p>
            <a:pPr lvl="1" fontAlgn="base"/>
            <a:r>
              <a:rPr lang="en-US" dirty="0"/>
              <a:t>The National Parks Service sent over another dataset for you to analyze.</a:t>
            </a:r>
            <a:endParaRPr lang="en-US" sz="2000" dirty="0"/>
          </a:p>
          <a:p>
            <a:pPr lvl="1" fontAlgn="base"/>
            <a:r>
              <a:rPr lang="en-US" dirty="0"/>
              <a:t>Conservationists have been recording sightings of different species at several national parks for the past 7 days. Their observations have been sent to you in a file called observations.csv.</a:t>
            </a:r>
            <a:endParaRPr lang="en-US" sz="2000" dirty="0"/>
          </a:p>
          <a:p>
            <a:pPr lvl="1"/>
            <a:r>
              <a:rPr lang="en-US" dirty="0" smtClean="0"/>
              <a:t>[describe file]</a:t>
            </a:r>
          </a:p>
          <a:p>
            <a:pPr lvl="1"/>
            <a:r>
              <a:rPr lang="en-US" dirty="0"/>
              <a:t>A team of ruminant-enthused scientists has been tracking the movements of various species of sheep across different national parks and have asked for your assistance in analyzing the observation and </a:t>
            </a:r>
            <a:r>
              <a:rPr lang="en-US" dirty="0" smtClean="0"/>
              <a:t>species </a:t>
            </a:r>
            <a:r>
              <a:rPr lang="en-US" dirty="0" err="1" smtClean="0"/>
              <a:t>DataFrames</a:t>
            </a:r>
            <a:r>
              <a:rPr lang="en-US" dirty="0" smtClean="0"/>
              <a:t> </a:t>
            </a:r>
            <a:r>
              <a:rPr lang="en-US" dirty="0"/>
              <a:t>to help track sheep locations.</a:t>
            </a:r>
          </a:p>
          <a:p>
            <a:pPr lvl="1"/>
            <a:endParaRPr lang="en-US" dirty="0" smtClean="0"/>
          </a:p>
          <a:p>
            <a:r>
              <a:rPr lang="en-US" dirty="0" smtClean="0"/>
              <a:t>Sheep of interest – not a category (subset of mammal), so create a sheep indicator based on common name containing the word sheep and being a mammal (exclude plants like common sheep sorrel)</a:t>
            </a:r>
          </a:p>
          <a:p>
            <a:endParaRPr lang="en-US" dirty="0"/>
          </a:p>
        </p:txBody>
      </p:sp>
    </p:spTree>
    <p:extLst>
      <p:ext uri="{BB962C8B-B14F-4D97-AF65-F5344CB8AC3E}">
        <p14:creationId xmlns:p14="http://schemas.microsoft.com/office/powerpoint/2010/main" val="3299639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You've determined what species in </a:t>
            </a:r>
            <a:r>
              <a:rPr lang="en-US" dirty="0" smtClean="0"/>
              <a:t>species </a:t>
            </a:r>
            <a:r>
              <a:rPr lang="en-US" dirty="0" err="1" smtClean="0"/>
              <a:t>df</a:t>
            </a:r>
            <a:r>
              <a:rPr lang="en-US" dirty="0" smtClean="0"/>
              <a:t> are </a:t>
            </a:r>
            <a:r>
              <a:rPr lang="en-US" dirty="0"/>
              <a:t>sheep, but now you need to determine where these sheep are locating by combining the data in </a:t>
            </a:r>
            <a:r>
              <a:rPr lang="en-US" dirty="0" err="1"/>
              <a:t>sheep_species</a:t>
            </a:r>
            <a:r>
              <a:rPr lang="en-US" dirty="0"/>
              <a:t> and observations.</a:t>
            </a:r>
          </a:p>
          <a:p>
            <a:r>
              <a:rPr lang="en-US" dirty="0"/>
              <a:t>total number of sheep observed in each park over the past 7 </a:t>
            </a:r>
            <a:r>
              <a:rPr lang="en-US" dirty="0" smtClean="0"/>
              <a:t>days</a:t>
            </a:r>
          </a:p>
          <a:p>
            <a:r>
              <a:rPr lang="en-US" dirty="0"/>
              <a:t>Now it's time to graph the sheep observation data. If we want the figure to easily show the number of sightings at each of the four national parks under investigation, a bar chart is probably the best bet</a:t>
            </a:r>
            <a:r>
              <a:rPr lang="en-US" dirty="0" smtClean="0"/>
              <a:t>.</a:t>
            </a:r>
          </a:p>
          <a:p>
            <a:r>
              <a:rPr lang="en-US" dirty="0"/>
              <a:t>Create a bar chart showing the different number of observations per week at each park.</a:t>
            </a:r>
          </a:p>
          <a:p>
            <a:endParaRPr lang="en-US" dirty="0"/>
          </a:p>
          <a:p>
            <a:endParaRPr lang="en-US" dirty="0"/>
          </a:p>
        </p:txBody>
      </p:sp>
    </p:spTree>
    <p:extLst>
      <p:ext uri="{BB962C8B-B14F-4D97-AF65-F5344CB8AC3E}">
        <p14:creationId xmlns:p14="http://schemas.microsoft.com/office/powerpoint/2010/main" val="36419031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714323"/>
          </a:xfrm>
        </p:spPr>
        <p:txBody>
          <a:bodyPr/>
          <a:lstStyle/>
          <a:p>
            <a:r>
              <a:rPr lang="en-US" dirty="0" smtClean="0"/>
              <a:t>Observations data frame contains:</a:t>
            </a:r>
          </a:p>
          <a:p>
            <a:pPr lvl="1"/>
            <a:r>
              <a:rPr lang="en-US" dirty="0" smtClean="0"/>
              <a:t>Scientific name (</a:t>
            </a:r>
            <a:r>
              <a:rPr lang="en-US" dirty="0" err="1" smtClean="0"/>
              <a:t>scientific_name</a:t>
            </a:r>
            <a:r>
              <a:rPr lang="en-US" dirty="0" smtClean="0"/>
              <a:t>), unique to species</a:t>
            </a:r>
          </a:p>
          <a:p>
            <a:pPr lvl="1"/>
            <a:r>
              <a:rPr lang="en-US" dirty="0" smtClean="0"/>
              <a:t>National Park in which observation occurred (</a:t>
            </a:r>
            <a:r>
              <a:rPr lang="en-US" dirty="0" err="1" smtClean="0"/>
              <a:t>park_name</a:t>
            </a:r>
            <a:r>
              <a:rPr lang="en-US" dirty="0" smtClean="0"/>
              <a:t>)</a:t>
            </a:r>
          </a:p>
          <a:p>
            <a:pPr lvl="2"/>
            <a:r>
              <a:rPr lang="en-US" dirty="0" smtClean="0"/>
              <a:t>Parks are Great Smoky Mountains National Park, Yosemite National Park, </a:t>
            </a:r>
          </a:p>
          <a:p>
            <a:pPr marL="914400" lvl="2" indent="0">
              <a:buNone/>
            </a:pPr>
            <a:r>
              <a:rPr lang="en-US" dirty="0" smtClean="0"/>
              <a:t>    Bryce National Park, Yellowstone National Park</a:t>
            </a:r>
          </a:p>
          <a:p>
            <a:pPr lvl="1"/>
            <a:r>
              <a:rPr lang="en-US" dirty="0" smtClean="0"/>
              <a:t>Number of observations in 7 day period (observations)</a:t>
            </a:r>
          </a:p>
          <a:p>
            <a:pPr lvl="1"/>
            <a:r>
              <a:rPr lang="en-US" dirty="0" smtClean="0"/>
              <a:t>Sample of data in observations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3298994"/>
              </p:ext>
            </p:extLst>
          </p:nvPr>
        </p:nvGraphicFramePr>
        <p:xfrm>
          <a:off x="1853028" y="4557636"/>
          <a:ext cx="7132637" cy="1776413"/>
        </p:xfrm>
        <a:graphic>
          <a:graphicData uri="http://schemas.openxmlformats.org/presentationml/2006/ole">
            <mc:AlternateContent xmlns:mc="http://schemas.openxmlformats.org/markup-compatibility/2006">
              <mc:Choice xmlns:v="urn:schemas-microsoft-com:vml" Requires="v">
                <p:oleObj spid="_x0000_s9265" name="Worksheet" r:id="rId3" imgW="7132320" imgH="1775644" progId="Excel.Sheet.12">
                  <p:embed/>
                </p:oleObj>
              </mc:Choice>
              <mc:Fallback>
                <p:oleObj name="Worksheet" r:id="rId3" imgW="7132320" imgH="1775644" progId="Excel.Sheet.12">
                  <p:embed/>
                  <p:pic>
                    <p:nvPicPr>
                      <p:cNvPr id="0" name=""/>
                      <p:cNvPicPr/>
                      <p:nvPr/>
                    </p:nvPicPr>
                    <p:blipFill>
                      <a:blip r:embed="rId4"/>
                      <a:stretch>
                        <a:fillRect/>
                      </a:stretch>
                    </p:blipFill>
                    <p:spPr>
                      <a:xfrm>
                        <a:off x="1853028" y="4557636"/>
                        <a:ext cx="7132637" cy="1776413"/>
                      </a:xfrm>
                      <a:prstGeom prst="rect">
                        <a:avLst/>
                      </a:prstGeom>
                    </p:spPr>
                  </p:pic>
                </p:oleObj>
              </mc:Fallback>
            </mc:AlternateContent>
          </a:graphicData>
        </a:graphic>
      </p:graphicFrame>
    </p:spTree>
    <p:extLst>
      <p:ext uri="{BB962C8B-B14F-4D97-AF65-F5344CB8AC3E}">
        <p14:creationId xmlns:p14="http://schemas.microsoft.com/office/powerpoint/2010/main" val="804280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 PART  I</a:t>
            </a:r>
            <a:endParaRPr lang="en-US" dirty="0"/>
          </a:p>
        </p:txBody>
      </p:sp>
      <p:sp>
        <p:nvSpPr>
          <p:cNvPr id="3" name="Content Placeholder 2"/>
          <p:cNvSpPr>
            <a:spLocks noGrp="1"/>
          </p:cNvSpPr>
          <p:nvPr>
            <p:ph idx="1"/>
          </p:nvPr>
        </p:nvSpPr>
        <p:spPr/>
        <p:txBody>
          <a:bodyPr>
            <a:normAutofit/>
          </a:bodyPr>
          <a:lstStyle/>
          <a:p>
            <a:r>
              <a:rPr lang="en-US" dirty="0" smtClean="0"/>
              <a:t>Part I:    Biodiversity in National Parks – Investigating Protected Species</a:t>
            </a:r>
          </a:p>
          <a:p>
            <a:pPr lvl="1"/>
            <a:r>
              <a:rPr lang="en-US" dirty="0" smtClean="0"/>
              <a:t>Using species data collected by the National Parks Service, analyze </a:t>
            </a:r>
            <a:r>
              <a:rPr lang="en-US" dirty="0"/>
              <a:t>conservation </a:t>
            </a:r>
            <a:r>
              <a:rPr lang="en-US" dirty="0" smtClean="0"/>
              <a:t>statuses across species categories</a:t>
            </a:r>
          </a:p>
          <a:p>
            <a:pPr lvl="1"/>
            <a:r>
              <a:rPr lang="en-US" dirty="0" smtClean="0"/>
              <a:t>Investigate </a:t>
            </a:r>
            <a:r>
              <a:rPr lang="en-US" dirty="0"/>
              <a:t>if there are any patterns or themes to the types of species that become </a:t>
            </a:r>
            <a:r>
              <a:rPr lang="en-US" dirty="0" smtClean="0"/>
              <a:t>endangered</a:t>
            </a:r>
          </a:p>
          <a:p>
            <a:pPr lvl="1"/>
            <a:r>
              <a:rPr lang="en-US" dirty="0" smtClean="0"/>
              <a:t>Recommend focus </a:t>
            </a:r>
            <a:r>
              <a:rPr lang="en-US" dirty="0" smtClean="0">
                <a:solidFill>
                  <a:srgbClr val="3E3E40"/>
                </a:solidFill>
              </a:rPr>
              <a:t>for </a:t>
            </a:r>
            <a:r>
              <a:rPr lang="en-US" dirty="0">
                <a:solidFill>
                  <a:srgbClr val="3E3E40"/>
                </a:solidFill>
              </a:rPr>
              <a:t>conservationists concerned about endangered </a:t>
            </a:r>
            <a:r>
              <a:rPr lang="en-US" dirty="0" smtClean="0">
                <a:solidFill>
                  <a:srgbClr val="3E3E40"/>
                </a:solidFill>
              </a:rPr>
              <a:t>species</a:t>
            </a:r>
            <a:endParaRPr lang="en-US" dirty="0" smtClean="0"/>
          </a:p>
          <a:p>
            <a:endParaRPr lang="en-US" dirty="0" smtClean="0"/>
          </a:p>
          <a:p>
            <a:pPr fontAlgn="base"/>
            <a:endParaRPr lang="en-US" sz="1600" b="0" i="0" dirty="0" smtClean="0">
              <a:solidFill>
                <a:srgbClr val="3E3E40"/>
              </a:solidFill>
              <a:effectLst/>
            </a:endParaRPr>
          </a:p>
          <a:p>
            <a:endParaRPr lang="en-US" dirty="0" smtClean="0"/>
          </a:p>
          <a:p>
            <a:endParaRPr lang="en-US" dirty="0"/>
          </a:p>
        </p:txBody>
      </p:sp>
    </p:spTree>
    <p:extLst>
      <p:ext uri="{BB962C8B-B14F-4D97-AF65-F5344CB8AC3E}">
        <p14:creationId xmlns:p14="http://schemas.microsoft.com/office/powerpoint/2010/main" val="214290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1343" y="2362850"/>
            <a:ext cx="8009314" cy="3314987"/>
          </a:xfrm>
        </p:spPr>
      </p:pic>
    </p:spTree>
    <p:extLst>
      <p:ext uri="{BB962C8B-B14F-4D97-AF65-F5344CB8AC3E}">
        <p14:creationId xmlns:p14="http://schemas.microsoft.com/office/powerpoint/2010/main" val="397872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83070617"/>
              </p:ext>
            </p:extLst>
          </p:nvPr>
        </p:nvGraphicFramePr>
        <p:xfrm>
          <a:off x="3717400" y="4128637"/>
          <a:ext cx="3604260" cy="2216976"/>
        </p:xfrm>
        <a:graphic>
          <a:graphicData uri="http://schemas.openxmlformats.org/drawingml/2006/table">
            <a:tbl>
              <a:tblPr firstRow="1" firstCol="1" bandRow="1">
                <a:tableStyleId>{5C22544A-7EE6-4342-B048-85BDC9FD1C3A}</a:tableStyleId>
              </a:tblPr>
              <a:tblGrid>
                <a:gridCol w="1201420"/>
                <a:gridCol w="1201420"/>
                <a:gridCol w="1201420"/>
              </a:tblGrid>
              <a:tr h="0">
                <a:tc>
                  <a:txBody>
                    <a:bodyPr/>
                    <a:lstStyle/>
                    <a:p>
                      <a:pPr>
                        <a:lnSpc>
                          <a:spcPct val="107000"/>
                        </a:lnSpc>
                      </a:pPr>
                      <a:endParaRPr lang="en-US" sz="1100" dirty="0">
                        <a:effectLst/>
                        <a:latin typeface="Calibri" panose="020F0502020204030204" pitchFamily="34"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park_name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observations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1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Bryce National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250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10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Great Smoky Mountains National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dirty="0">
                          <a:effectLst/>
                        </a:rPr>
                        <a:t>149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Yellowstone National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dirty="0">
                          <a:effectLst/>
                        </a:rPr>
                        <a:t>507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0">
                <a:tc>
                  <a:txBody>
                    <a:bodyPr/>
                    <a:lstStyle/>
                    <a:p>
                      <a:pPr marL="0" marR="0">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a:effectLst/>
                        </a:rPr>
                        <a:t>Yosemite National Park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000" dirty="0">
                          <a:effectLst/>
                        </a:rPr>
                        <a:t>282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bl>
          </a:graphicData>
        </a:graphic>
      </p:graphicFrame>
      <p:sp>
        <p:nvSpPr>
          <p:cNvPr id="7" name="Rectangle 2"/>
          <p:cNvSpPr>
            <a:spLocks noChangeArrowheads="1"/>
          </p:cNvSpPr>
          <p:nvPr/>
        </p:nvSpPr>
        <p:spPr bwMode="auto">
          <a:xfrm>
            <a:off x="1868564" y="1790804"/>
            <a:ext cx="80975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E3E40"/>
                </a:solidFill>
                <a:effectLst/>
                <a:latin typeface="inherit" charset="0"/>
                <a:ea typeface="Times New Roman" panose="02020603050405020304" pitchFamily="18" charset="0"/>
                <a:cs typeface="Segoe UI" panose="020B0502040204020203" pitchFamily="34" charset="0"/>
              </a:rPr>
              <a:t>Park Rangers at Yellowstone National Park have been running a program to reduce the rate of foot and mouth disease at that park. The scientists want to test whether or not this program is working. They want to be able to detect reductions of at least 5 percentage point. For instance, if 10% of sheep in Yellowstone have foot and mouth disease, they'd like to be able to know this, with confidence.</a:t>
            </a:r>
            <a:endParaRPr kumimoji="0" 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E3E40"/>
                </a:solidFill>
                <a:effectLst/>
                <a:latin typeface="inherit" charset="0"/>
                <a:ea typeface="Times New Roman" panose="02020603050405020304" pitchFamily="18" charset="0"/>
                <a:cs typeface="Segoe UI" panose="020B0502040204020203" pitchFamily="34" charset="0"/>
              </a:rPr>
              <a:t>The only information that the scientists currently have is that last year it was recorded that 15% of sheep at Bryce National Park have foot and mouth disease. Using this value and the sample size calculator in the browser window on the right, you will need to calculate the number of sheep that they would need to observe from each park to make sure their foot and mouth percentages are significant. Use the default level of significance (90%).</a:t>
            </a:r>
            <a:endParaRPr kumimoji="0" 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E3E40"/>
                </a:solidFill>
                <a:effectLst/>
                <a:latin typeface="inherit" charset="0"/>
                <a:ea typeface="Times New Roman" panose="02020603050405020304" pitchFamily="18" charset="0"/>
                <a:cs typeface="Segoe UI" panose="020B0502040204020203" pitchFamily="34" charset="0"/>
              </a:rPr>
              <a:t>For reference, here is</a:t>
            </a:r>
            <a:r>
              <a:rPr kumimoji="0" lang="en-US" sz="1200" b="0" i="0" u="none" strike="noStrike" cap="none" normalizeH="0" baseline="0" dirty="0" smtClean="0">
                <a:ln>
                  <a:noFill/>
                </a:ln>
                <a:solidFill>
                  <a:srgbClr val="3E3E4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sz="1100" b="0" i="0" u="none" strike="noStrike" cap="none" normalizeH="0" baseline="0" dirty="0" err="1" smtClean="0">
                <a:ln>
                  <a:noFill/>
                </a:ln>
                <a:solidFill>
                  <a:srgbClr val="204056"/>
                </a:solidFill>
                <a:effectLst/>
                <a:latin typeface="Consolas" panose="020B0609020204030204" pitchFamily="49" charset="0"/>
                <a:ea typeface="Times New Roman" panose="02020603050405020304" pitchFamily="18" charset="0"/>
                <a:cs typeface="Consolas" panose="020B0609020204030204" pitchFamily="49" charset="0"/>
              </a:rPr>
              <a:t>obs_by_park</a:t>
            </a:r>
            <a:r>
              <a:rPr kumimoji="0" lang="en-US" sz="1200" b="0" i="0" u="none" strike="noStrike" cap="none" normalizeH="0" baseline="0" dirty="0" smtClean="0">
                <a:ln>
                  <a:noFill/>
                </a:ln>
                <a:solidFill>
                  <a:srgbClr val="3E3E4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sz="1200" b="0" i="0" u="none" strike="noStrike" cap="none" normalizeH="0" baseline="0" dirty="0" smtClean="0">
                <a:ln>
                  <a:noFill/>
                </a:ln>
                <a:solidFill>
                  <a:srgbClr val="3E3E40"/>
                </a:solidFill>
                <a:effectLst/>
                <a:latin typeface="inherit" charset="0"/>
                <a:ea typeface="Times New Roman" panose="02020603050405020304" pitchFamily="18" charset="0"/>
                <a:cs typeface="Segoe UI" panose="020B0502040204020203" pitchFamily="34" charset="0"/>
              </a:rPr>
              <a:t>table from the previous exercise: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344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Foot and mouth reduction effort – </a:t>
            </a:r>
          </a:p>
          <a:p>
            <a:pPr lvl="1"/>
            <a:r>
              <a:rPr lang="en-US" dirty="0" smtClean="0"/>
              <a:t>Program evaluation – is reduction effort working?  </a:t>
            </a:r>
          </a:p>
          <a:p>
            <a:pPr lvl="2"/>
            <a:r>
              <a:rPr lang="en-US" dirty="0" smtClean="0"/>
              <a:t>Will count as effective if at least 5% reduction in disease</a:t>
            </a:r>
          </a:p>
          <a:p>
            <a:pPr lvl="1"/>
            <a:r>
              <a:rPr lang="en-US" dirty="0" smtClean="0"/>
              <a:t>Yellowstone NP is target area</a:t>
            </a:r>
          </a:p>
          <a:p>
            <a:pPr lvl="1"/>
            <a:r>
              <a:rPr lang="en-US" dirty="0" smtClean="0"/>
              <a:t>Sample size determination</a:t>
            </a:r>
          </a:p>
          <a:p>
            <a:pPr lvl="2"/>
            <a:r>
              <a:rPr lang="en-US" dirty="0" smtClean="0"/>
              <a:t>Get baseline available from Bryce Canyon NP</a:t>
            </a:r>
          </a:p>
          <a:p>
            <a:pPr lvl="2"/>
            <a:r>
              <a:rPr lang="en-US" dirty="0" smtClean="0"/>
              <a:t>Calculate number of sheep to observe</a:t>
            </a:r>
          </a:p>
          <a:p>
            <a:pPr lvl="2"/>
            <a:r>
              <a:rPr lang="en-US" dirty="0" smtClean="0"/>
              <a:t>Number of weeks to get this number per park, based on 7 day counts</a:t>
            </a:r>
            <a:endParaRPr lang="en-US" dirty="0"/>
          </a:p>
        </p:txBody>
      </p:sp>
    </p:spTree>
    <p:extLst>
      <p:ext uri="{BB962C8B-B14F-4D97-AF65-F5344CB8AC3E}">
        <p14:creationId xmlns:p14="http://schemas.microsoft.com/office/powerpoint/2010/main" val="256810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49199"/>
            <a:ext cx="6096000" cy="2759602"/>
          </a:xfrm>
          <a:prstGeom prst="rect">
            <a:avLst/>
          </a:prstGeom>
        </p:spPr>
        <p:txBody>
          <a:bodyPr>
            <a:spAutoFit/>
          </a:bodyPr>
          <a:lstStyle/>
          <a:p>
            <a:pPr fontAlgn="base">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baseline = 15.0</a:t>
            </a:r>
          </a:p>
          <a:p>
            <a:pPr fontAlgn="base">
              <a:lnSpc>
                <a:spcPct val="107000"/>
              </a:lnSpc>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minimum_detectable_effect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100 * 5.0/ baseline</a:t>
            </a:r>
          </a:p>
          <a:p>
            <a:pPr fontAlgn="base">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print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minimum_detectable_effect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sample_size_per_variant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510</a:t>
            </a:r>
          </a:p>
          <a:p>
            <a:pPr fontAlgn="base">
              <a:lnSpc>
                <a:spcPct val="107000"/>
              </a:lnSpc>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yellowstone_weeks_observing</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sample_size_per_variant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507.0</a:t>
            </a:r>
          </a:p>
          <a:p>
            <a:pPr fontAlgn="base">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print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yellowstone_weeks_observing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bryce_weeks_observing</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sample_size_per_variant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 250.0</a:t>
            </a:r>
          </a:p>
          <a:p>
            <a:pPr fontAlgn="base">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rPr>
              <a:t>print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bryce_weeks_observing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36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 and Mouth Reduction Effort</a:t>
            </a:r>
          </a:p>
        </p:txBody>
      </p:sp>
      <p:sp>
        <p:nvSpPr>
          <p:cNvPr id="3" name="Content Placeholder 2"/>
          <p:cNvSpPr>
            <a:spLocks noGrp="1"/>
          </p:cNvSpPr>
          <p:nvPr>
            <p:ph idx="1"/>
          </p:nvPr>
        </p:nvSpPr>
        <p:spPr/>
        <p:txBody>
          <a:bodyPr>
            <a:normAutofit/>
          </a:bodyPr>
          <a:lstStyle/>
          <a:p>
            <a:pPr fontAlgn="base"/>
            <a:r>
              <a:rPr lang="en-US" dirty="0"/>
              <a:t>33.3333333333</a:t>
            </a:r>
          </a:p>
          <a:p>
            <a:pPr fontAlgn="base"/>
            <a:r>
              <a:rPr lang="en-US" dirty="0"/>
              <a:t>1.00591715976</a:t>
            </a:r>
          </a:p>
          <a:p>
            <a:pPr fontAlgn="base"/>
            <a:r>
              <a:rPr lang="en-US" dirty="0"/>
              <a:t>2.04</a:t>
            </a:r>
          </a:p>
          <a:p>
            <a:r>
              <a:rPr lang="en-US" dirty="0"/>
              <a:t>Note: had to use </a:t>
            </a:r>
            <a:r>
              <a:rPr lang="en-US" dirty="0" err="1"/>
              <a:t>optimizely</a:t>
            </a:r>
            <a:r>
              <a:rPr lang="en-US" dirty="0"/>
              <a:t> sample size calculator to get this number, not the one on the </a:t>
            </a:r>
            <a:r>
              <a:rPr lang="en-US" dirty="0" err="1"/>
              <a:t>codecademy</a:t>
            </a:r>
            <a:r>
              <a:rPr lang="en-US" dirty="0"/>
              <a:t> </a:t>
            </a:r>
            <a:r>
              <a:rPr lang="en-US" dirty="0" smtClean="0"/>
              <a:t>site</a:t>
            </a:r>
          </a:p>
          <a:p>
            <a:r>
              <a:rPr lang="en-US" dirty="0" smtClean="0">
                <a:hlinkClick r:id="rId2"/>
              </a:rPr>
              <a:t>https://www.optimizely.com/sample-size-calculator/?conversion=15&amp;effect=33.333&amp;significance=90</a:t>
            </a:r>
            <a:r>
              <a:rPr lang="en-US" dirty="0" smtClean="0"/>
              <a:t> </a:t>
            </a:r>
            <a:endParaRPr lang="en-US" dirty="0"/>
          </a:p>
          <a:p>
            <a:endParaRPr lang="en-US" dirty="0"/>
          </a:p>
        </p:txBody>
      </p:sp>
    </p:spTree>
    <p:extLst>
      <p:ext uri="{BB962C8B-B14F-4D97-AF65-F5344CB8AC3E}">
        <p14:creationId xmlns:p14="http://schemas.microsoft.com/office/powerpoint/2010/main" val="1093687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 and mouth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557" y="2181225"/>
            <a:ext cx="6602885" cy="3678238"/>
          </a:xfrm>
        </p:spPr>
      </p:pic>
    </p:spTree>
    <p:extLst>
      <p:ext uri="{BB962C8B-B14F-4D97-AF65-F5344CB8AC3E}">
        <p14:creationId xmlns:p14="http://schemas.microsoft.com/office/powerpoint/2010/main" val="690648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2346"/>
            <a:ext cx="6096000" cy="7022692"/>
          </a:xfrm>
          <a:prstGeom prst="rect">
            <a:avLst/>
          </a:prstGeom>
        </p:spPr>
        <p:txBody>
          <a:bodyPr>
            <a:spAutoFit/>
          </a:bodyPr>
          <a:lstStyle/>
          <a:p>
            <a:pPr fontAlgn="base">
              <a:lnSpc>
                <a:spcPct val="107000"/>
              </a:lnSpc>
              <a:spcAft>
                <a:spcPts val="840"/>
              </a:spcAft>
            </a:pPr>
            <a:r>
              <a:rPr lang="en-US" dirty="0" smtClean="0">
                <a:solidFill>
                  <a:srgbClr val="3E3E40"/>
                </a:solidFill>
                <a:effectLst/>
                <a:latin typeface="inherit"/>
                <a:ea typeface="Times New Roman" panose="02020603050405020304" pitchFamily="18" charset="0"/>
                <a:cs typeface="Segoe UI" panose="020B0502040204020203" pitchFamily="34" charset="0"/>
              </a:rPr>
              <a:t>What do the results of the last exercise tell us?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40"/>
              </a:spcAft>
            </a:pPr>
            <a:r>
              <a:rPr lang="en-US" dirty="0" smtClean="0">
                <a:solidFill>
                  <a:srgbClr val="3E3E40"/>
                </a:solidFill>
                <a:effectLst/>
                <a:latin typeface="inherit"/>
                <a:ea typeface="Times New Roman" panose="02020603050405020304" pitchFamily="18" charset="0"/>
                <a:cs typeface="Segoe UI" panose="020B0502040204020203" pitchFamily="34" charset="0"/>
              </a:rPr>
              <a:t>Given a baseline of 15% occurrence of foot and mouth disease in sheep at Bryce National Park, you found that if the scientists wanted to be sure that a &gt;5% drop in observed cases of foot and mouth disease in the sheep at Yellowstone was significant they would have to observe at least 510 sheep.</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40"/>
              </a:spcAft>
            </a:pPr>
            <a:r>
              <a:rPr lang="en-US" dirty="0" smtClean="0">
                <a:solidFill>
                  <a:srgbClr val="3E3E40"/>
                </a:solidFill>
                <a:effectLst/>
                <a:latin typeface="inherit"/>
                <a:ea typeface="Times New Roman" panose="02020603050405020304" pitchFamily="18" charset="0"/>
                <a:cs typeface="Segoe UI" panose="020B0502040204020203" pitchFamily="34" charset="0"/>
              </a:rPr>
              <a:t>Then, using the observation data you analyzed earlier, you found that this would take approximately one week of observing in Yellowstone to see that many sheep, or approximately two weeks in Bryce to see that many sheep.</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40"/>
              </a:spcAft>
            </a:pPr>
            <a:r>
              <a:rPr lang="en-US" dirty="0" smtClean="0">
                <a:solidFill>
                  <a:srgbClr val="3E3E40"/>
                </a:solidFill>
                <a:effectLst/>
                <a:latin typeface="inherit"/>
                <a:ea typeface="Times New Roman" panose="02020603050405020304" pitchFamily="18" charset="0"/>
                <a:cs typeface="Segoe UI" panose="020B0502040204020203" pitchFamily="34" charset="0"/>
              </a:rPr>
              <a:t>Congratulations! You've completed Part 2 of the Biodiversity at National Parks Data Analysis Project!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40"/>
              </a:spcAft>
            </a:pPr>
            <a:r>
              <a:rPr lang="en-US" dirty="0" smtClean="0">
                <a:solidFill>
                  <a:srgbClr val="3E3E40"/>
                </a:solidFill>
                <a:effectLst/>
                <a:latin typeface="inherit"/>
                <a:ea typeface="Times New Roman" panose="02020603050405020304" pitchFamily="18" charset="0"/>
                <a:cs typeface="Segoe UI" panose="020B0502040204020203" pitchFamily="34" charset="0"/>
              </a:rPr>
              <a:t>Consider this, starting from only two </a:t>
            </a:r>
            <a:r>
              <a:rPr lang="en-US" dirty="0" err="1" smtClean="0">
                <a:solidFill>
                  <a:srgbClr val="3E3E40"/>
                </a:solidFill>
                <a:effectLst/>
                <a:latin typeface="inherit"/>
                <a:ea typeface="Times New Roman" panose="02020603050405020304" pitchFamily="18" charset="0"/>
                <a:cs typeface="Segoe UI" panose="020B0502040204020203" pitchFamily="34" charset="0"/>
              </a:rPr>
              <a:t>DataFrames</a:t>
            </a:r>
            <a:r>
              <a:rPr lang="en-US" dirty="0" smtClean="0">
                <a:solidFill>
                  <a:srgbClr val="3E3E40"/>
                </a:solidFill>
                <a:effectLst/>
                <a:latin typeface="inherit"/>
                <a:ea typeface="Times New Roman" panose="02020603050405020304" pitchFamily="18" charset="0"/>
                <a:cs typeface="Segoe UI" panose="020B0502040204020203" pitchFamily="34" charset="0"/>
              </a:rPr>
              <a:t> containing species information and species sightings, you were able to create several informative visualizations, perform chi-squared tests to answer the question: "Are some species more likely to be endangered than others?", determine the best place to observe sheep, and calculate the sample size necessary for confident measurements in a disease reduction study.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551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 PARTs II &amp; III</a:t>
            </a:r>
            <a:endParaRPr lang="en-US" dirty="0"/>
          </a:p>
        </p:txBody>
      </p:sp>
      <p:sp>
        <p:nvSpPr>
          <p:cNvPr id="3" name="Content Placeholder 2"/>
          <p:cNvSpPr>
            <a:spLocks noGrp="1"/>
          </p:cNvSpPr>
          <p:nvPr>
            <p:ph idx="1"/>
          </p:nvPr>
        </p:nvSpPr>
        <p:spPr/>
        <p:txBody>
          <a:bodyPr>
            <a:normAutofit/>
          </a:bodyPr>
          <a:lstStyle/>
          <a:p>
            <a:r>
              <a:rPr lang="en-US" dirty="0" smtClean="0"/>
              <a:t>Part II:   Discovering locations and count of specific species</a:t>
            </a:r>
          </a:p>
          <a:p>
            <a:pPr lvl="1"/>
            <a:r>
              <a:rPr lang="en-US" dirty="0" smtClean="0"/>
              <a:t>Using a week of observation data, establish location and count of sheep in National Parks</a:t>
            </a:r>
          </a:p>
          <a:p>
            <a:pPr lvl="1"/>
            <a:r>
              <a:rPr lang="en-US" dirty="0" smtClean="0"/>
              <a:t>Provide bar chart of results</a:t>
            </a:r>
          </a:p>
          <a:p>
            <a:r>
              <a:rPr lang="en-US" dirty="0" smtClean="0"/>
              <a:t>Part III:   Assisting program evaluation of foot and mouth disease reduction in National Parks </a:t>
            </a:r>
          </a:p>
          <a:p>
            <a:pPr lvl="1"/>
            <a:r>
              <a:rPr lang="en-US" dirty="0" smtClean="0"/>
              <a:t>Assist Program </a:t>
            </a:r>
            <a:r>
              <a:rPr lang="en-US" dirty="0"/>
              <a:t>evaluation – is reduction effort working</a:t>
            </a:r>
            <a:endParaRPr lang="en-US" dirty="0" smtClean="0"/>
          </a:p>
          <a:p>
            <a:pPr lvl="1"/>
            <a:r>
              <a:rPr lang="en-US" dirty="0" smtClean="0"/>
              <a:t>Determine sample size of sheep observations and time needed to investigate efficacy of foot and mouth treatment</a:t>
            </a:r>
            <a:endParaRPr lang="en-US" dirty="0"/>
          </a:p>
          <a:p>
            <a:endParaRPr lang="en-US" dirty="0" smtClean="0"/>
          </a:p>
          <a:p>
            <a:pPr fontAlgn="base"/>
            <a:endParaRPr lang="en-US" sz="1600" b="0" i="0" dirty="0" smtClean="0">
              <a:solidFill>
                <a:srgbClr val="3E3E40"/>
              </a:solidFill>
              <a:effectLst/>
            </a:endParaRPr>
          </a:p>
          <a:p>
            <a:endParaRPr lang="en-US" dirty="0" smtClean="0"/>
          </a:p>
          <a:p>
            <a:endParaRPr lang="en-US" dirty="0"/>
          </a:p>
        </p:txBody>
      </p:sp>
    </p:spTree>
    <p:extLst>
      <p:ext uri="{BB962C8B-B14F-4D97-AF65-F5344CB8AC3E}">
        <p14:creationId xmlns:p14="http://schemas.microsoft.com/office/powerpoint/2010/main" val="398782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a:t/>
            </a:r>
            <a:br>
              <a:rPr lang="en-US" dirty="0"/>
            </a:br>
            <a:r>
              <a:rPr lang="en-US" dirty="0" smtClean="0"/>
              <a:t>part I:  Biodiversity in National Parks – investigating protected species</a:t>
            </a:r>
            <a:endParaRPr lang="en-US" dirty="0"/>
          </a:p>
        </p:txBody>
      </p:sp>
      <p:sp>
        <p:nvSpPr>
          <p:cNvPr id="3" name="Content Placeholder 2"/>
          <p:cNvSpPr>
            <a:spLocks noGrp="1"/>
          </p:cNvSpPr>
          <p:nvPr>
            <p:ph idx="1"/>
          </p:nvPr>
        </p:nvSpPr>
        <p:spPr/>
        <p:txBody>
          <a:bodyPr>
            <a:normAutofit lnSpcReduction="10000"/>
          </a:bodyPr>
          <a:lstStyle/>
          <a:p>
            <a:r>
              <a:rPr lang="en-US" dirty="0" smtClean="0"/>
              <a:t>Inspect </a:t>
            </a:r>
            <a:r>
              <a:rPr lang="en-US" dirty="0" err="1" smtClean="0"/>
              <a:t>dataframe</a:t>
            </a:r>
            <a:endParaRPr lang="en-US" dirty="0" smtClean="0"/>
          </a:p>
          <a:p>
            <a:r>
              <a:rPr lang="en-US" dirty="0" smtClean="0"/>
              <a:t>Analyze species conservation status</a:t>
            </a:r>
          </a:p>
          <a:p>
            <a:pPr lvl="1"/>
            <a:r>
              <a:rPr lang="en-US" dirty="0" smtClean="0"/>
              <a:t>Count species in each conservation status (add no intervention status)</a:t>
            </a:r>
          </a:p>
          <a:p>
            <a:pPr lvl="1"/>
            <a:r>
              <a:rPr lang="en-US" dirty="0" smtClean="0"/>
              <a:t>Bar chart</a:t>
            </a:r>
          </a:p>
          <a:p>
            <a:r>
              <a:rPr lang="en-US" dirty="0"/>
              <a:t>Are certain types of species more likely to be endangered</a:t>
            </a:r>
            <a:r>
              <a:rPr lang="en-US" dirty="0" smtClean="0"/>
              <a:t>?</a:t>
            </a:r>
          </a:p>
          <a:p>
            <a:pPr lvl="1"/>
            <a:r>
              <a:rPr lang="en-US" dirty="0" smtClean="0"/>
              <a:t>By category: protected </a:t>
            </a:r>
            <a:r>
              <a:rPr lang="en-US" dirty="0" err="1" smtClean="0"/>
              <a:t>vs</a:t>
            </a:r>
            <a:r>
              <a:rPr lang="en-US" dirty="0" smtClean="0"/>
              <a:t> not protected counts</a:t>
            </a:r>
          </a:p>
          <a:p>
            <a:pPr lvl="1"/>
            <a:r>
              <a:rPr lang="en-US" dirty="0" smtClean="0"/>
              <a:t>% of species in category that are protected</a:t>
            </a:r>
          </a:p>
          <a:p>
            <a:pPr lvl="1"/>
            <a:r>
              <a:rPr lang="en-US" dirty="0" smtClean="0"/>
              <a:t>Significant differences in protected </a:t>
            </a:r>
            <a:r>
              <a:rPr lang="en-US" dirty="0" err="1" smtClean="0"/>
              <a:t>vs</a:t>
            </a:r>
            <a:r>
              <a:rPr lang="en-US" dirty="0" smtClean="0"/>
              <a:t> not by category?  </a:t>
            </a:r>
          </a:p>
          <a:p>
            <a:pPr lvl="2"/>
            <a:r>
              <a:rPr lang="en-US" dirty="0" smtClean="0"/>
              <a:t>Chi-squared on two; then another two</a:t>
            </a:r>
          </a:p>
          <a:p>
            <a:pPr lvl="2"/>
            <a:r>
              <a:rPr lang="en-US" dirty="0" smtClean="0"/>
              <a:t>Contingency table</a:t>
            </a:r>
          </a:p>
          <a:p>
            <a:endParaRPr lang="en-US" dirty="0"/>
          </a:p>
        </p:txBody>
      </p:sp>
    </p:spTree>
    <p:extLst>
      <p:ext uri="{BB962C8B-B14F-4D97-AF65-F5344CB8AC3E}">
        <p14:creationId xmlns:p14="http://schemas.microsoft.com/office/powerpoint/2010/main" val="2505399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Biodiversity in National Parks – </a:t>
            </a:r>
            <a:r>
              <a:rPr lang="en-US" dirty="0" smtClean="0"/>
              <a:t>Data Collected</a:t>
            </a:r>
            <a:endParaRPr lang="en-US" dirty="0"/>
          </a:p>
        </p:txBody>
      </p:sp>
      <p:sp>
        <p:nvSpPr>
          <p:cNvPr id="3" name="Content Placeholder 2"/>
          <p:cNvSpPr>
            <a:spLocks noGrp="1"/>
          </p:cNvSpPr>
          <p:nvPr>
            <p:ph idx="1"/>
          </p:nvPr>
        </p:nvSpPr>
        <p:spPr>
          <a:xfrm>
            <a:off x="838200" y="1302027"/>
            <a:ext cx="10515600" cy="5178286"/>
          </a:xfrm>
        </p:spPr>
        <p:txBody>
          <a:bodyPr>
            <a:normAutofit/>
          </a:bodyPr>
          <a:lstStyle/>
          <a:p>
            <a:r>
              <a:rPr lang="en-US" dirty="0" smtClean="0"/>
              <a:t>NPS provided file </a:t>
            </a:r>
            <a:r>
              <a:rPr lang="en-US" i="1" dirty="0" smtClean="0"/>
              <a:t>species_info.csv</a:t>
            </a:r>
            <a:r>
              <a:rPr lang="en-US" dirty="0" smtClean="0"/>
              <a:t>, which provided category and conservation status data on 5541 species tracked in the National Parks.</a:t>
            </a:r>
          </a:p>
          <a:p>
            <a:r>
              <a:rPr lang="en-US" dirty="0" smtClean="0"/>
              <a:t>The following information was in the file for each species:</a:t>
            </a:r>
          </a:p>
          <a:p>
            <a:pPr marL="285750" indent="-285750">
              <a:buFontTx/>
              <a:buChar char="-"/>
            </a:pPr>
            <a:r>
              <a:rPr lang="en-US" dirty="0" smtClean="0"/>
              <a:t>(1) Category of species (category), which is one of the following:</a:t>
            </a:r>
          </a:p>
          <a:p>
            <a:pPr marL="742950" lvl="1" indent="-285750">
              <a:buFontTx/>
              <a:buChar char="-"/>
            </a:pPr>
            <a:r>
              <a:rPr lang="en-US" dirty="0" smtClean="0"/>
              <a:t>Mammal</a:t>
            </a:r>
          </a:p>
          <a:p>
            <a:pPr marL="742950" lvl="1" indent="-285750">
              <a:buFontTx/>
              <a:buChar char="-"/>
            </a:pPr>
            <a:r>
              <a:rPr lang="en-US" dirty="0" smtClean="0"/>
              <a:t>Bird</a:t>
            </a:r>
          </a:p>
          <a:p>
            <a:pPr marL="742950" lvl="1" indent="-285750">
              <a:buFontTx/>
              <a:buChar char="-"/>
            </a:pPr>
            <a:r>
              <a:rPr lang="en-US" dirty="0" smtClean="0"/>
              <a:t>Reptile</a:t>
            </a:r>
          </a:p>
          <a:p>
            <a:pPr marL="742950" lvl="1" indent="-285750">
              <a:buFontTx/>
              <a:buChar char="-"/>
            </a:pPr>
            <a:r>
              <a:rPr lang="en-US" dirty="0" smtClean="0"/>
              <a:t>Amphibian</a:t>
            </a:r>
          </a:p>
          <a:p>
            <a:pPr marL="742950" lvl="1" indent="-285750">
              <a:buFontTx/>
              <a:buChar char="-"/>
            </a:pPr>
            <a:r>
              <a:rPr lang="en-US" dirty="0" smtClean="0"/>
              <a:t>Fish</a:t>
            </a:r>
          </a:p>
          <a:p>
            <a:pPr marL="742950" lvl="1" indent="-285750">
              <a:buFontTx/>
              <a:buChar char="-"/>
            </a:pPr>
            <a:r>
              <a:rPr lang="en-US" dirty="0" smtClean="0"/>
              <a:t>Vascular Plant</a:t>
            </a:r>
          </a:p>
          <a:p>
            <a:pPr marL="742950" lvl="1" indent="-285750">
              <a:buFontTx/>
              <a:buChar char="-"/>
            </a:pPr>
            <a:r>
              <a:rPr lang="en-US" dirty="0" smtClean="0"/>
              <a:t>Nonvascular Plant</a:t>
            </a:r>
          </a:p>
        </p:txBody>
      </p:sp>
    </p:spTree>
    <p:extLst>
      <p:ext uri="{BB962C8B-B14F-4D97-AF65-F5344CB8AC3E}">
        <p14:creationId xmlns:p14="http://schemas.microsoft.com/office/powerpoint/2010/main" val="65254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Biodiversity in National Parks – </a:t>
            </a:r>
            <a:r>
              <a:rPr lang="en-US" dirty="0" smtClean="0"/>
              <a:t>Data Collected II</a:t>
            </a:r>
            <a:endParaRPr lang="en-US" dirty="0"/>
          </a:p>
        </p:txBody>
      </p:sp>
      <p:sp>
        <p:nvSpPr>
          <p:cNvPr id="3" name="Content Placeholder 2"/>
          <p:cNvSpPr>
            <a:spLocks noGrp="1"/>
          </p:cNvSpPr>
          <p:nvPr>
            <p:ph idx="1"/>
          </p:nvPr>
        </p:nvSpPr>
        <p:spPr>
          <a:xfrm>
            <a:off x="838200" y="1302027"/>
            <a:ext cx="10515600" cy="5178286"/>
          </a:xfrm>
        </p:spPr>
        <p:txBody>
          <a:bodyPr>
            <a:normAutofit/>
          </a:bodyPr>
          <a:lstStyle/>
          <a:p>
            <a:pPr marL="285750" indent="-285750">
              <a:buFontTx/>
              <a:buChar char="-"/>
            </a:pPr>
            <a:r>
              <a:rPr lang="en-US" dirty="0" smtClean="0"/>
              <a:t>(2) Scientific name of species (</a:t>
            </a:r>
            <a:r>
              <a:rPr lang="en-US" dirty="0" err="1" smtClean="0"/>
              <a:t>scientific_name</a:t>
            </a:r>
            <a:r>
              <a:rPr lang="en-US" dirty="0" smtClean="0"/>
              <a:t>), which is a unique name</a:t>
            </a:r>
          </a:p>
          <a:p>
            <a:pPr marL="285750" indent="-285750">
              <a:buFontTx/>
              <a:buChar char="-"/>
            </a:pPr>
            <a:r>
              <a:rPr lang="en-US" dirty="0" smtClean="0"/>
              <a:t>(3) Common names of species (</a:t>
            </a:r>
            <a:r>
              <a:rPr lang="en-US" dirty="0" err="1" smtClean="0"/>
              <a:t>common_names</a:t>
            </a:r>
            <a:r>
              <a:rPr lang="en-US" dirty="0" smtClean="0"/>
              <a:t>), with multiple common names possible</a:t>
            </a:r>
          </a:p>
          <a:p>
            <a:pPr marL="285750" indent="-285750">
              <a:buFontTx/>
              <a:buChar char="-"/>
            </a:pPr>
            <a:r>
              <a:rPr lang="en-US" dirty="0" smtClean="0"/>
              <a:t>(4) Conservation status (</a:t>
            </a:r>
            <a:r>
              <a:rPr lang="en-US" dirty="0" err="1" smtClean="0"/>
              <a:t>conservation_status</a:t>
            </a:r>
            <a:r>
              <a:rPr lang="en-US" dirty="0" smtClean="0"/>
              <a:t>), which is one of following:</a:t>
            </a:r>
          </a:p>
          <a:p>
            <a:pPr marL="742950" lvl="1" indent="-285750">
              <a:buFontTx/>
              <a:buChar char="-"/>
            </a:pPr>
            <a:r>
              <a:rPr lang="en-US" dirty="0" smtClean="0"/>
              <a:t>No Intervention (listed as null or </a:t>
            </a:r>
            <a:r>
              <a:rPr lang="en-US" dirty="0" err="1" smtClean="0"/>
              <a:t>NaN</a:t>
            </a:r>
            <a:r>
              <a:rPr lang="en-US" dirty="0" smtClean="0"/>
              <a:t> on input file)</a:t>
            </a:r>
          </a:p>
          <a:p>
            <a:pPr marL="742950" lvl="1" indent="-285750">
              <a:buFontTx/>
              <a:buChar char="-"/>
            </a:pPr>
            <a:r>
              <a:rPr lang="en-US" dirty="0" smtClean="0"/>
              <a:t>Species of Concern - </a:t>
            </a:r>
            <a:r>
              <a:rPr lang="en-US" dirty="0" smtClean="0">
                <a:solidFill>
                  <a:srgbClr val="3E3E40"/>
                </a:solidFill>
                <a:ea typeface="Times New Roman" panose="02020603050405020304" pitchFamily="18" charset="0"/>
                <a:cs typeface="Segoe UI" panose="020B0502040204020203" pitchFamily="34" charset="0"/>
              </a:rPr>
              <a:t>declining </a:t>
            </a:r>
            <a:r>
              <a:rPr lang="en-US" dirty="0">
                <a:solidFill>
                  <a:srgbClr val="3E3E40"/>
                </a:solidFill>
                <a:ea typeface="Times New Roman" panose="02020603050405020304" pitchFamily="18" charset="0"/>
                <a:cs typeface="Segoe UI" panose="020B0502040204020203" pitchFamily="34" charset="0"/>
              </a:rPr>
              <a:t>population or appears to be in need of conservation</a:t>
            </a:r>
            <a:endParaRPr lang="en-US" dirty="0" smtClean="0"/>
          </a:p>
          <a:p>
            <a:pPr marL="742950" lvl="1" indent="-285750">
              <a:buFontTx/>
              <a:buChar char="-"/>
            </a:pPr>
            <a:r>
              <a:rPr lang="en-US" dirty="0" smtClean="0"/>
              <a:t>Endangered - </a:t>
            </a:r>
            <a:r>
              <a:rPr lang="en-US" dirty="0" smtClean="0">
                <a:solidFill>
                  <a:srgbClr val="3E3E40"/>
                </a:solidFill>
                <a:ea typeface="Times New Roman" panose="02020603050405020304" pitchFamily="18" charset="0"/>
                <a:cs typeface="Segoe UI" panose="020B0502040204020203" pitchFamily="34" charset="0"/>
              </a:rPr>
              <a:t>seriously </a:t>
            </a:r>
            <a:r>
              <a:rPr lang="en-US" dirty="0">
                <a:solidFill>
                  <a:srgbClr val="3E3E40"/>
                </a:solidFill>
                <a:ea typeface="Times New Roman" panose="02020603050405020304" pitchFamily="18" charset="0"/>
                <a:cs typeface="Segoe UI" panose="020B0502040204020203" pitchFamily="34" charset="0"/>
              </a:rPr>
              <a:t>at risk of extinction</a:t>
            </a:r>
            <a:endParaRPr lang="en-US" dirty="0" smtClean="0"/>
          </a:p>
          <a:p>
            <a:pPr marL="742950" lvl="1" indent="-285750">
              <a:buFontTx/>
              <a:buChar char="-"/>
            </a:pPr>
            <a:r>
              <a:rPr lang="en-US" dirty="0" smtClean="0"/>
              <a:t>Threatened - </a:t>
            </a:r>
            <a:r>
              <a:rPr lang="en-US" dirty="0" smtClean="0">
                <a:solidFill>
                  <a:srgbClr val="3E3E40"/>
                </a:solidFill>
                <a:ea typeface="Times New Roman" panose="02020603050405020304" pitchFamily="18" charset="0"/>
                <a:cs typeface="Segoe UI" panose="020B0502040204020203" pitchFamily="34" charset="0"/>
              </a:rPr>
              <a:t>vulnerable </a:t>
            </a:r>
            <a:r>
              <a:rPr lang="en-US" dirty="0">
                <a:solidFill>
                  <a:srgbClr val="3E3E40"/>
                </a:solidFill>
                <a:ea typeface="Times New Roman" panose="02020603050405020304" pitchFamily="18" charset="0"/>
                <a:cs typeface="Segoe UI" panose="020B0502040204020203" pitchFamily="34" charset="0"/>
              </a:rPr>
              <a:t>to endangerment in the near </a:t>
            </a:r>
            <a:r>
              <a:rPr lang="en-US" dirty="0" smtClean="0">
                <a:solidFill>
                  <a:srgbClr val="3E3E40"/>
                </a:solidFill>
                <a:ea typeface="Times New Roman" panose="02020603050405020304" pitchFamily="18" charset="0"/>
                <a:cs typeface="Segoe UI" panose="020B0502040204020203" pitchFamily="34" charset="0"/>
              </a:rPr>
              <a:t>future</a:t>
            </a:r>
            <a:endParaRPr lang="en-US" dirty="0" smtClean="0"/>
          </a:p>
          <a:p>
            <a:pPr marL="742950" lvl="1" indent="-285750">
              <a:buFontTx/>
              <a:buChar char="-"/>
            </a:pPr>
            <a:r>
              <a:rPr lang="en-US" dirty="0" smtClean="0"/>
              <a:t>In Recovery - </a:t>
            </a:r>
            <a:r>
              <a:rPr lang="en-US" dirty="0" smtClean="0">
                <a:solidFill>
                  <a:srgbClr val="3E3E40"/>
                </a:solidFill>
                <a:ea typeface="Times New Roman" panose="02020603050405020304" pitchFamily="18" charset="0"/>
                <a:cs typeface="Segoe UI" panose="020B0502040204020203" pitchFamily="34" charset="0"/>
              </a:rPr>
              <a:t>formerly</a:t>
            </a:r>
            <a:r>
              <a:rPr lang="en-US" dirty="0">
                <a:solidFill>
                  <a:srgbClr val="3E3E40"/>
                </a:solidFill>
                <a:ea typeface="Times New Roman" panose="02020603050405020304" pitchFamily="18" charset="0"/>
                <a:cs typeface="Segoe UI" panose="020B0502040204020203" pitchFamily="34" charset="0"/>
              </a:rPr>
              <a:t> </a:t>
            </a:r>
            <a:r>
              <a:rPr lang="en-US" dirty="0">
                <a:solidFill>
                  <a:srgbClr val="204056"/>
                </a:solidFill>
                <a:ea typeface="Calibri" panose="020F0502020204030204" pitchFamily="34" charset="0"/>
                <a:cs typeface="Consolas" panose="020B0609020204030204" pitchFamily="49" charset="0"/>
              </a:rPr>
              <a:t>Endangered</a:t>
            </a:r>
            <a:r>
              <a:rPr lang="en-US" dirty="0">
                <a:solidFill>
                  <a:srgbClr val="3E3E40"/>
                </a:solidFill>
                <a:ea typeface="Times New Roman" panose="02020603050405020304" pitchFamily="18" charset="0"/>
                <a:cs typeface="Segoe UI" panose="020B0502040204020203" pitchFamily="34" charset="0"/>
              </a:rPr>
              <a:t>, but currently not in danger of extinction throughout all or a significant portion of its inhabitable range</a:t>
            </a:r>
            <a:endParaRPr lang="en-US" dirty="0" smtClean="0"/>
          </a:p>
          <a:p>
            <a:pPr marL="0" lvl="0" indent="0" defTabSz="914400" eaLnBrk="0" fontAlgn="base" hangingPunct="0">
              <a:spcBef>
                <a:spcPct val="0"/>
              </a:spcBef>
              <a:spcAft>
                <a:spcPct val="0"/>
              </a:spcAft>
              <a:buClrTx/>
              <a:buSzTx/>
              <a:buNone/>
              <a:tabLst>
                <a:tab pos="457200" algn="l"/>
              </a:tabLst>
            </a:pPr>
            <a:r>
              <a:rPr lang="en-US" dirty="0" smtClean="0"/>
              <a:t>	</a:t>
            </a:r>
          </a:p>
          <a:p>
            <a:pPr marL="0" lvl="0" indent="0" defTabSz="914400" eaLnBrk="0" fontAlgn="base" hangingPunct="0">
              <a:spcBef>
                <a:spcPct val="0"/>
              </a:spcBef>
              <a:spcAft>
                <a:spcPct val="0"/>
              </a:spcAft>
              <a:buClrTx/>
              <a:buSzTx/>
              <a:buNone/>
              <a:tabLst>
                <a:tab pos="457200" algn="l"/>
              </a:tabLst>
            </a:pPr>
            <a:r>
              <a:rPr lang="en-US" dirty="0"/>
              <a:t>	</a:t>
            </a:r>
            <a:r>
              <a:rPr lang="en-US" dirty="0" smtClean="0"/>
              <a:t>Example of some rows of data in this file are on the next slide.</a:t>
            </a:r>
          </a:p>
        </p:txBody>
      </p:sp>
    </p:spTree>
    <p:extLst>
      <p:ext uri="{BB962C8B-B14F-4D97-AF65-F5344CB8AC3E}">
        <p14:creationId xmlns:p14="http://schemas.microsoft.com/office/powerpoint/2010/main" val="185738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 I:  Biodiversity in National Parks – </a:t>
            </a:r>
            <a:r>
              <a:rPr lang="en-US" dirty="0" smtClean="0"/>
              <a:t>Example of data from species_info.csv</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3184289"/>
              </p:ext>
            </p:extLst>
          </p:nvPr>
        </p:nvGraphicFramePr>
        <p:xfrm>
          <a:off x="993913" y="2554358"/>
          <a:ext cx="9720470" cy="1915566"/>
        </p:xfrm>
        <a:graphic>
          <a:graphicData uri="http://schemas.openxmlformats.org/drawingml/2006/table">
            <a:tbl>
              <a:tblPr>
                <a:tableStyleId>{5C22544A-7EE6-4342-B048-85BDC9FD1C3A}</a:tableStyleId>
              </a:tblPr>
              <a:tblGrid>
                <a:gridCol w="3607463"/>
                <a:gridCol w="5273453"/>
                <a:gridCol w="839554"/>
              </a:tblGrid>
              <a:tr h="319261">
                <a:tc>
                  <a:txBody>
                    <a:bodyPr/>
                    <a:lstStyle/>
                    <a:p>
                      <a:pPr algn="l" fontAlgn="ctr"/>
                      <a:r>
                        <a:rPr lang="en-US" sz="1100" u="none" strike="noStrike">
                          <a:effectLst/>
                        </a:rPr>
                        <a:t>     category                scientific_name </a:t>
                      </a:r>
                      <a:endParaRPr lang="en-US"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l" fontAlgn="b"/>
                      <a:r>
                        <a:rPr lang="en-US" sz="1100" u="none" strike="noStrike">
                          <a:effectLst/>
                        </a:rPr>
                        <a:t>                            common_names                                                 conservation_status  </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r>
              <a:tr h="319261">
                <a:tc>
                  <a:txBody>
                    <a:bodyPr/>
                    <a:lstStyle/>
                    <a:p>
                      <a:pPr algn="l" fontAlgn="ctr"/>
                      <a:r>
                        <a:rPr lang="en-US" sz="1100" u="none" strike="noStrike">
                          <a:effectLst/>
                        </a:rPr>
                        <a:t>0   Mammal  Clethrionomys gapperi gapperi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                        Gapper's Red-Backed Vole                                   NaN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319261">
                <a:tc>
                  <a:txBody>
                    <a:bodyPr/>
                    <a:lstStyle/>
                    <a:p>
                      <a:pPr algn="l" fontAlgn="ctr"/>
                      <a:r>
                        <a:rPr lang="en-US" sz="1100" u="none" strike="noStrike">
                          <a:effectLst/>
                        </a:rPr>
                        <a:t>1   Mammal                      Bos bison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                     American Bison, Bison                                              NaN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319261">
                <a:tc>
                  <a:txBody>
                    <a:bodyPr/>
                    <a:lstStyle/>
                    <a:p>
                      <a:pPr algn="l" fontAlgn="ctr"/>
                      <a:r>
                        <a:rPr lang="en-US" sz="1100" u="none" strike="noStrike">
                          <a:effectLst/>
                        </a:rPr>
                        <a:t>2   Mammal                     Bos taurus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Aurochs, Aurochs, Domestic Cattle (Feral), Dom...                 NaN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319261">
                <a:tc>
                  <a:txBody>
                    <a:bodyPr/>
                    <a:lstStyle/>
                    <a:p>
                      <a:pPr algn="l" fontAlgn="ctr"/>
                      <a:r>
                        <a:rPr lang="en-US" sz="1100" u="none" strike="noStrike">
                          <a:effectLst/>
                        </a:rPr>
                        <a:t>3   Mammal                     Ovis aries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Domestic Sheep, Mouflon, Red Sheep, Sheep (Feral)             NaN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r>
              <a:tr h="319261">
                <a:tc>
                  <a:txBody>
                    <a:bodyPr/>
                    <a:lstStyle/>
                    <a:p>
                      <a:pPr algn="l" fontAlgn="ctr"/>
                      <a:r>
                        <a:rPr lang="en-US" sz="1100" u="none" strike="noStrike">
                          <a:effectLst/>
                        </a:rPr>
                        <a:t>4   Mammal                 Cervus elaphus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                                   Wapiti Or Elk                                               NaN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3826876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Biodiversity in National Parks – </a:t>
            </a:r>
            <a:r>
              <a:rPr lang="en-US" dirty="0" smtClean="0"/>
              <a:t>Data Inventory</a:t>
            </a:r>
            <a:endParaRPr lang="en-US" dirty="0"/>
          </a:p>
        </p:txBody>
      </p:sp>
      <p:sp>
        <p:nvSpPr>
          <p:cNvPr id="3" name="Content Placeholder 2"/>
          <p:cNvSpPr>
            <a:spLocks noGrp="1"/>
          </p:cNvSpPr>
          <p:nvPr>
            <p:ph idx="1"/>
          </p:nvPr>
        </p:nvSpPr>
        <p:spPr>
          <a:xfrm>
            <a:off x="581192" y="2343057"/>
            <a:ext cx="11029615" cy="3580224"/>
          </a:xfrm>
        </p:spPr>
        <p:txBody>
          <a:bodyPr>
            <a:normAutofit fontScale="40000" lnSpcReduction="20000"/>
          </a:bodyPr>
          <a:lstStyle/>
          <a:p>
            <a:pPr marL="0" indent="0">
              <a:buNone/>
            </a:pPr>
            <a:endParaRPr lang="en-US" dirty="0" smtClean="0"/>
          </a:p>
          <a:p>
            <a:pPr lvl="0"/>
            <a:r>
              <a:rPr lang="en-US" sz="3600" dirty="0" smtClean="0">
                <a:solidFill>
                  <a:srgbClr val="3E3E40"/>
                </a:solidFill>
                <a:ea typeface="Times New Roman" panose="02020603050405020304" pitchFamily="18" charset="0"/>
                <a:cs typeface="Segoe UI" panose="020B0502040204020203" pitchFamily="34" charset="0"/>
              </a:rPr>
              <a:t>How </a:t>
            </a:r>
            <a:r>
              <a:rPr lang="en-US" sz="3600" dirty="0">
                <a:solidFill>
                  <a:srgbClr val="3E3E40"/>
                </a:solidFill>
                <a:ea typeface="Times New Roman" panose="02020603050405020304" pitchFamily="18" charset="0"/>
                <a:cs typeface="Segoe UI" panose="020B0502040204020203" pitchFamily="34" charset="0"/>
              </a:rPr>
              <a:t>many of each species fall into </a:t>
            </a:r>
            <a:r>
              <a:rPr lang="en-US" sz="3600" dirty="0" smtClean="0">
                <a:solidFill>
                  <a:srgbClr val="3E3E40"/>
                </a:solidFill>
                <a:ea typeface="Times New Roman" panose="02020603050405020304" pitchFamily="18" charset="0"/>
                <a:cs typeface="Segoe UI" panose="020B0502040204020203" pitchFamily="34" charset="0"/>
              </a:rPr>
              <a:t>the designated categories?</a:t>
            </a:r>
            <a:endParaRPr lang="en-US" sz="3400" dirty="0" smtClean="0"/>
          </a:p>
          <a:p>
            <a:r>
              <a:rPr lang="en-US" sz="3400" dirty="0" smtClean="0"/>
              <a:t>The distribution of tracked species by category is:</a:t>
            </a:r>
          </a:p>
          <a:p>
            <a:pPr marL="0" indent="0">
              <a:buNone/>
            </a:pPr>
            <a:endParaRPr lang="en-US" sz="3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sz="3300" dirty="0" smtClean="0"/>
              <a:t>The majority of species tracked are plants, especially vascular plants.</a:t>
            </a:r>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3082435"/>
              </p:ext>
            </p:extLst>
          </p:nvPr>
        </p:nvGraphicFramePr>
        <p:xfrm>
          <a:off x="2395327" y="3128834"/>
          <a:ext cx="2704994" cy="1961793"/>
        </p:xfrm>
        <a:graphic>
          <a:graphicData uri="http://schemas.openxmlformats.org/drawingml/2006/table">
            <a:tbl>
              <a:tblPr>
                <a:tableStyleId>{5C22544A-7EE6-4342-B048-85BDC9FD1C3A}</a:tableStyleId>
              </a:tblPr>
              <a:tblGrid>
                <a:gridCol w="1918087"/>
                <a:gridCol w="786907"/>
              </a:tblGrid>
              <a:tr h="179877">
                <a:tc>
                  <a:txBody>
                    <a:bodyPr/>
                    <a:lstStyle/>
                    <a:p>
                      <a:pPr algn="l" fontAlgn="b"/>
                      <a:r>
                        <a:rPr lang="en-US" sz="1100" u="none" strike="noStrike" dirty="0" smtClean="0">
                          <a:effectLst/>
                        </a:rPr>
                        <a:t>Category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Count of Species</a:t>
                      </a:r>
                      <a:endParaRPr lang="en-US" sz="1100" b="0" i="0" u="none" strike="noStrike" dirty="0">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a:effectLst/>
                        </a:rPr>
                        <a:t>Amphibian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Bird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488</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Fish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Mammal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176</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Nonvascular Plant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333</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Reptile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r>
                        <a:rPr lang="en-US" sz="1100" u="none" strike="noStrike" dirty="0">
                          <a:effectLst/>
                        </a:rPr>
                        <a:t>Vascular Plant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4262</a:t>
                      </a:r>
                      <a:endParaRPr lang="en-US" sz="1100" b="0" i="0" u="none" strike="noStrike">
                        <a:solidFill>
                          <a:srgbClr val="000000"/>
                        </a:solidFill>
                        <a:effectLst/>
                        <a:latin typeface="Calibri" panose="020F0502020204030204" pitchFamily="34" charset="0"/>
                      </a:endParaRPr>
                    </a:p>
                  </a:txBody>
                  <a:tcPr marL="7620" marR="7620" marT="7620" marB="0" anchor="b"/>
                </a:tc>
              </a:tr>
              <a:tr h="179877">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r h="179877">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5541</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293338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Biodiversity in National Parks </a:t>
            </a:r>
            <a:r>
              <a:rPr lang="en-US" dirty="0" smtClean="0"/>
              <a:t>– research question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931" y="2181225"/>
            <a:ext cx="7144137" cy="3678238"/>
          </a:xfrm>
        </p:spPr>
      </p:pic>
    </p:spTree>
    <p:extLst>
      <p:ext uri="{BB962C8B-B14F-4D97-AF65-F5344CB8AC3E}">
        <p14:creationId xmlns:p14="http://schemas.microsoft.com/office/powerpoint/2010/main" val="3200504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21400</TotalTime>
  <Words>1847</Words>
  <Application>Microsoft Office PowerPoint</Application>
  <PresentationFormat>Widescreen</PresentationFormat>
  <Paragraphs>286</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Consolas</vt:lpstr>
      <vt:lpstr>inherit</vt:lpstr>
      <vt:lpstr>Segoe UI</vt:lpstr>
      <vt:lpstr>Times New Roman</vt:lpstr>
      <vt:lpstr>Wingdings 2</vt:lpstr>
      <vt:lpstr>Dividend</vt:lpstr>
      <vt:lpstr>Microsoft Excel Worksheet</vt:lpstr>
      <vt:lpstr>Biodiversity Capstone Project</vt:lpstr>
      <vt:lpstr>Objectives – PART  I</vt:lpstr>
      <vt:lpstr>Objectives – PARTs II &amp; III</vt:lpstr>
      <vt:lpstr>   part I:  Biodiversity in National Parks – investigating protected species</vt:lpstr>
      <vt:lpstr>part I:  Biodiversity in National Parks – Data Collected</vt:lpstr>
      <vt:lpstr>part I:  Biodiversity in National Parks – Data Collected II</vt:lpstr>
      <vt:lpstr>part I:  Biodiversity in National Parks – Example of data from species_info.csv</vt:lpstr>
      <vt:lpstr>part I:  Biodiversity in National Parks – Data Inventory</vt:lpstr>
      <vt:lpstr>part I:  Biodiversity in National Parks – research question</vt:lpstr>
      <vt:lpstr> part I:  Biodiversity in National Parks – Count of conservation status by species</vt:lpstr>
      <vt:lpstr>part I:  Biodiversity in National Parks – Distribution of Conservation Statuses by Number of Species</vt:lpstr>
      <vt:lpstr>part I:  Biodiversity in National Parks –  *Explanation of count discrepancies</vt:lpstr>
      <vt:lpstr>part I:  Biodiversity in National Parks –  Are certain types of species more likely to be endangered?</vt:lpstr>
      <vt:lpstr>part I:  Biodiversity in National Parks – Recommendation for conservationists</vt:lpstr>
      <vt:lpstr>Part II:   Discovering locations and count of specific species –  Sheep observations</vt:lpstr>
      <vt:lpstr>Part II:   Discovering locations and count of specific species </vt:lpstr>
      <vt:lpstr>Observations of species from several National Parks</vt:lpstr>
      <vt:lpstr>PowerPoint Presentation</vt:lpstr>
      <vt:lpstr>PowerPoint Presentation</vt:lpstr>
      <vt:lpstr>PowerPoint Presentation</vt:lpstr>
      <vt:lpstr>PowerPoint Presentation</vt:lpstr>
      <vt:lpstr>PowerPoint Presentation</vt:lpstr>
      <vt:lpstr>PowerPoint Presentation</vt:lpstr>
      <vt:lpstr>Foot and Mouth Reduction Effort</vt:lpstr>
      <vt:lpstr>Foot and mouth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Eaton</dc:creator>
  <cp:lastModifiedBy>Mary Eaton</cp:lastModifiedBy>
  <cp:revision>105</cp:revision>
  <dcterms:created xsi:type="dcterms:W3CDTF">2018-03-01T22:20:16Z</dcterms:created>
  <dcterms:modified xsi:type="dcterms:W3CDTF">2018-03-16T19:01:16Z</dcterms:modified>
</cp:coreProperties>
</file>