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7"/>
    <p:restoredTop sz="96327"/>
  </p:normalViewPr>
  <p:slideViewPr>
    <p:cSldViewPr snapToGrid="0">
      <p:cViewPr>
        <p:scale>
          <a:sx n="178" d="100"/>
          <a:sy n="178" d="100"/>
        </p:scale>
        <p:origin x="824" y="-5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3439B-850A-AB40-BC85-82903995582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3D01C-A205-C944-B16A-EF218A4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1AC23C-F3DD-A2E4-8CAF-27D4A6A228F2}"/>
              </a:ext>
            </a:extLst>
          </p:cNvPr>
          <p:cNvSpPr txBox="1"/>
          <p:nvPr/>
        </p:nvSpPr>
        <p:spPr>
          <a:xfrm>
            <a:off x="-17525" y="0"/>
            <a:ext cx="33422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UNIX Commands and tools</a:t>
            </a:r>
          </a:p>
          <a:p>
            <a:r>
              <a:rPr lang="en-US" sz="1000" dirty="0"/>
              <a:t>Wireshark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packet capture and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detect unusual communication patterns, e.g. if laptop is communicating with a botnet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capture information sent over http (e.g. password)</a:t>
            </a:r>
          </a:p>
          <a:p>
            <a:r>
              <a:rPr lang="en-US" sz="1000" dirty="0" err="1"/>
              <a:t>nmap</a:t>
            </a:r>
            <a:r>
              <a:rPr lang="en-US" sz="1000" dirty="0"/>
              <a:t>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Real time information of a network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Detailed information of all the IPs activated on your network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Find number of ports open in a network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Provide the list of live hosts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Port, OS and Host scanning</a:t>
            </a:r>
            <a:endParaRPr lang="en-US" sz="1000" dirty="0"/>
          </a:p>
          <a:p>
            <a:r>
              <a:rPr lang="en-US" sz="1000" dirty="0" err="1"/>
              <a:t>chmod</a:t>
            </a:r>
            <a:r>
              <a:rPr lang="en-US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1D35"/>
                </a:solidFill>
                <a:effectLst/>
              </a:rPr>
              <a:t>change the permissions of a file or directory on a Unix or Unix-like system</a:t>
            </a:r>
            <a:endParaRPr lang="en-US" sz="1000" dirty="0"/>
          </a:p>
          <a:p>
            <a:r>
              <a:rPr lang="en-US" sz="1000" dirty="0" err="1"/>
              <a:t>nslookup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1D35"/>
                </a:solidFill>
                <a:effectLst/>
              </a:rPr>
              <a:t>finds a domain name's IP address or DNS record, or performs a reverse DNS lookup to find the domain name for a given IP address</a:t>
            </a:r>
            <a:endParaRPr lang="en-US" sz="1000" dirty="0">
              <a:solidFill>
                <a:srgbClr val="001D35"/>
              </a:solidFill>
            </a:endParaRPr>
          </a:p>
          <a:p>
            <a:r>
              <a:rPr lang="en-US" sz="1000" dirty="0">
                <a:solidFill>
                  <a:srgbClr val="001D35"/>
                </a:solidFill>
              </a:rPr>
              <a:t>ping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1D35"/>
                </a:solidFill>
                <a:effectLst/>
              </a:rPr>
              <a:t>tests if a device is reachable on an IP network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21AEB-2D9E-BCEB-1594-601524E9D98A}"/>
              </a:ext>
            </a:extLst>
          </p:cNvPr>
          <p:cNvSpPr txBox="1"/>
          <p:nvPr/>
        </p:nvSpPr>
        <p:spPr>
          <a:xfrm>
            <a:off x="0" y="4409602"/>
            <a:ext cx="333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FORWARD SECRECY</a:t>
            </a:r>
          </a:p>
          <a:p>
            <a:r>
              <a:rPr lang="en-US" sz="1000" dirty="0"/>
              <a:t>in modern TLS protocols (e.g., TLS 1.3) ensures that session keys cannot be intercepted or reconstructed by M, even with Wi-Fi control.</a:t>
            </a:r>
          </a:p>
          <a:p>
            <a:r>
              <a:rPr lang="en-US" sz="1000" dirty="0"/>
              <a:t>WPA2 does </a:t>
            </a:r>
            <a:r>
              <a:rPr lang="en-US" sz="1000" i="1" dirty="0"/>
              <a:t>not </a:t>
            </a:r>
            <a:r>
              <a:rPr lang="en-US" sz="1000" dirty="0"/>
              <a:t>ensure forward secrecy </a:t>
            </a:r>
            <a:r>
              <a:rPr lang="en-US" sz="1000" b="1" dirty="0"/>
              <a:t>(but question may assume)</a:t>
            </a:r>
          </a:p>
          <a:p>
            <a:r>
              <a:rPr lang="en-US" sz="1000" dirty="0"/>
              <a:t>RSA-based authenticated key-exchange does not achieve forward secrecy but </a:t>
            </a:r>
            <a:r>
              <a:rPr lang="en-US" sz="1000" u="sng" dirty="0"/>
              <a:t>DH-based does</a:t>
            </a:r>
          </a:p>
          <a:p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3042C-52E1-061B-2F7A-31BC85CC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8388"/>
            <a:ext cx="3429000" cy="1053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1EC40E-38DB-00F6-9CAF-3B6763087D44}"/>
              </a:ext>
            </a:extLst>
          </p:cNvPr>
          <p:cNvSpPr txBox="1"/>
          <p:nvPr/>
        </p:nvSpPr>
        <p:spPr>
          <a:xfrm>
            <a:off x="3375422" y="0"/>
            <a:ext cx="3408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Web attacks</a:t>
            </a:r>
          </a:p>
          <a:p>
            <a:r>
              <a:rPr lang="en-US" sz="1000" b="1" dirty="0"/>
              <a:t>XSS</a:t>
            </a:r>
            <a:r>
              <a:rPr lang="en-US" sz="1000" dirty="0"/>
              <a:t> (difficult to prevent)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Takes advantage of the trust a website has for a user’s input and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Tricks victims into performing an action on a website they are authenticated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Client attacks another client by exploiting victim client’s trust of 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Reflection/Non-persistent XSS: click on </a:t>
            </a:r>
            <a:r>
              <a:rPr lang="en-US" sz="1000" dirty="0" err="1"/>
              <a:t>url</a:t>
            </a:r>
            <a:r>
              <a:rPr lang="en-US" sz="1000" dirty="0"/>
              <a:t> which contains targeted website and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Persistent/Stored XSS: script is stored in targeted website</a:t>
            </a:r>
          </a:p>
          <a:p>
            <a:r>
              <a:rPr lang="en-US" sz="1000" b="1" dirty="0"/>
              <a:t>SQL injection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Client attacks 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Attacks data-driven web applications target backend database servers</a:t>
            </a:r>
          </a:p>
          <a:p>
            <a:r>
              <a:rPr lang="en-US" sz="1000" dirty="0"/>
              <a:t>Drive-by download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Server attacks a client</a:t>
            </a:r>
          </a:p>
          <a:p>
            <a:r>
              <a:rPr lang="en-US" sz="1000" b="1" dirty="0"/>
              <a:t>XSRF</a:t>
            </a:r>
            <a:r>
              <a:rPr lang="en-US" sz="1000" dirty="0"/>
              <a:t> (easier to prevent than XSS)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Client attacks another client by exploiting a server’s trust of the victim client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Victim first logs in and authenticate with involved web server</a:t>
            </a:r>
          </a:p>
          <a:p>
            <a:r>
              <a:rPr lang="en-US" sz="1000" dirty="0"/>
              <a:t>Proxy re-encryption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Relaying network attacks a client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F29F2-F805-7F08-5113-5A84B1A0A83B}"/>
              </a:ext>
            </a:extLst>
          </p:cNvPr>
          <p:cNvSpPr txBox="1"/>
          <p:nvPr/>
        </p:nvSpPr>
        <p:spPr>
          <a:xfrm>
            <a:off x="0" y="5649106"/>
            <a:ext cx="3408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http vs https</a:t>
            </a:r>
            <a:r>
              <a:rPr lang="en-US" sz="1000" dirty="0"/>
              <a:t> (https = http on top of TLS)</a:t>
            </a:r>
            <a:endParaRPr lang="en-US" sz="1000" u="sng" dirty="0"/>
          </a:p>
          <a:p>
            <a:r>
              <a:rPr lang="en-US" sz="1000" dirty="0"/>
              <a:t>http – transmit in plaintext, </a:t>
            </a:r>
            <a:r>
              <a:rPr lang="en-US" sz="1000" b="0" i="0" dirty="0" err="1">
                <a:effectLst/>
              </a:rPr>
              <a:t>unauthorised</a:t>
            </a:r>
            <a:r>
              <a:rPr lang="en-US" sz="1000" b="0" i="0" dirty="0">
                <a:effectLst/>
              </a:rPr>
              <a:t> parties can easily access and read them over the internet</a:t>
            </a:r>
          </a:p>
          <a:p>
            <a:r>
              <a:rPr lang="en-US" sz="1000" dirty="0"/>
              <a:t>https - </a:t>
            </a:r>
            <a:r>
              <a:rPr lang="en-US" sz="1000" b="0" i="0" dirty="0">
                <a:effectLst/>
              </a:rPr>
              <a:t>transmit all data in encrypted form, third parties cannot intercept the data over the network</a:t>
            </a:r>
          </a:p>
          <a:p>
            <a:r>
              <a:rPr lang="en-US" sz="1000" dirty="0"/>
              <a:t>WPA2 personal – only one common password for all users</a:t>
            </a:r>
          </a:p>
          <a:p>
            <a:r>
              <a:rPr lang="en-US" sz="1000" dirty="0"/>
              <a:t>Enterprise </a:t>
            </a:r>
            <a:r>
              <a:rPr lang="en-US" sz="1000" dirty="0" err="1"/>
              <a:t>wifi</a:t>
            </a:r>
            <a:r>
              <a:rPr lang="en-US" sz="1000" dirty="0"/>
              <a:t> – each user has a login and 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DD435-9EB5-ED2F-5755-D69CA65E93B4}"/>
              </a:ext>
            </a:extLst>
          </p:cNvPr>
          <p:cNvSpPr txBox="1"/>
          <p:nvPr/>
        </p:nvSpPr>
        <p:spPr>
          <a:xfrm>
            <a:off x="3375422" y="3822375"/>
            <a:ext cx="344652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Cookie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sent by the server in the response of a http request, browser permanently stores the cookie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When client revisits the website, browser automatically sends the cookie back to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COOKIE IS GOOD</a:t>
            </a:r>
          </a:p>
          <a:p>
            <a:r>
              <a:rPr lang="en-US" sz="1000" dirty="0"/>
              <a:t>Same origin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origin: protocol, hostname, port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Cookies are sent back only to “same origin” (sent to the server which is the origin of the cookie)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Script in webpage A can access cookies stored by another webpage B only if both A and B have the same </a:t>
            </a:r>
            <a:r>
              <a:rPr lang="en-US" sz="1000" b="1" dirty="0"/>
              <a:t>origin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Differing definitions of “same-origin”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XSS: malicious script is coming from the same-origin (the victim clicked on it) – </a:t>
            </a:r>
            <a:r>
              <a:rPr lang="en-US" sz="1000" b="1" dirty="0"/>
              <a:t>privilege escalation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How possible to steal cookies even if “same-origin” policy is enforced -&gt; after processing and rendering the comment, the malicious code is now part of the legitimate HTML rendered</a:t>
            </a:r>
          </a:p>
          <a:p>
            <a:r>
              <a:rPr lang="en-US" sz="1000" dirty="0" err="1"/>
              <a:t>Typosquatting</a:t>
            </a:r>
            <a:r>
              <a:rPr lang="en-US" sz="1000" dirty="0"/>
              <a:t> attack</a:t>
            </a:r>
          </a:p>
          <a:p>
            <a:r>
              <a:rPr lang="en-US" sz="1000" dirty="0"/>
              <a:t>- Purposely uses misspelled domains for malicious purpose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979B2-4897-8581-5E0E-E2012CAA4AE0}"/>
              </a:ext>
            </a:extLst>
          </p:cNvPr>
          <p:cNvSpPr txBox="1"/>
          <p:nvPr/>
        </p:nvSpPr>
        <p:spPr>
          <a:xfrm>
            <a:off x="-8762" y="6744712"/>
            <a:ext cx="33929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DNS spoofing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Attacker sits below physical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Can sniff and inject spoofed data into communication 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Cannot remove and modify data 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Attacker’s reply: “</a:t>
            </a:r>
            <a:r>
              <a:rPr lang="en-US" sz="1000" dirty="0" err="1"/>
              <a:t>ip</a:t>
            </a:r>
            <a:r>
              <a:rPr lang="en-US" sz="1000" dirty="0"/>
              <a:t> address is…” reaches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Reflection: numerous fake queries + several DNS resolvers replying back simultaneously</a:t>
            </a:r>
          </a:p>
          <a:p>
            <a:r>
              <a:rPr lang="en-US" sz="1000" b="1" dirty="0"/>
              <a:t>ARP poisoning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table: associates port to mac address, look up table resolve to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poison: inform other node false mac address</a:t>
            </a:r>
          </a:p>
          <a:p>
            <a:r>
              <a:rPr lang="en-US" sz="1000" b="1" dirty="0"/>
              <a:t>Denial of Service (DOS)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Prevention of </a:t>
            </a:r>
            <a:r>
              <a:rPr lang="en-US" sz="1000" dirty="0" err="1"/>
              <a:t>authorised</a:t>
            </a:r>
            <a:r>
              <a:rPr lang="en-US" sz="1000" dirty="0"/>
              <a:t> to resources/delaying of time critical operations affects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Reflection: attacker send request to intermediate nodes -&gt; send overwhelming traffic to victim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Amplification: size of traffic victim received vs size of traffic sent by attacker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E4917-EDB6-0C4B-BBA7-48A903B3FBD0}"/>
              </a:ext>
            </a:extLst>
          </p:cNvPr>
          <p:cNvSpPr txBox="1"/>
          <p:nvPr/>
        </p:nvSpPr>
        <p:spPr>
          <a:xfrm>
            <a:off x="-46983" y="9668589"/>
            <a:ext cx="37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Unless otherwise stated, MITM can </a:t>
            </a:r>
            <a:r>
              <a:rPr lang="en-US" sz="1000" u="sng" dirty="0"/>
              <a:t>sniff, spoof, modify, drop</a:t>
            </a:r>
            <a:r>
              <a:rPr lang="en-US" sz="10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CA33D-4BF7-9FF7-4C58-407C49F4415E}"/>
              </a:ext>
            </a:extLst>
          </p:cNvPr>
          <p:cNvSpPr txBox="1"/>
          <p:nvPr/>
        </p:nvSpPr>
        <p:spPr>
          <a:xfrm>
            <a:off x="3375421" y="7206377"/>
            <a:ext cx="344652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Clicking on spoofed website with valid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Browser contained vuln and did not verify certificate properly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Domain name changed owner, spoofed website operated by previous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Private key stolen after certificate expired, rightful owner did not revoke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Laptop previously accepted self signed (expired) certificate of malicious CA</a:t>
            </a:r>
          </a:p>
          <a:p>
            <a:r>
              <a:rPr lang="en-US" sz="1000" u="sng" dirty="0"/>
              <a:t>Reasons why certificate is not valid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Expired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Signed by unknown 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Revoked due to keys being cracked/compromised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Website changed ownership and ex owner has private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Signature can be forged if uses SHA1 (collision found)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85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8A5F4E-7A43-07F1-1AB9-5661ABCF36B2}"/>
              </a:ext>
            </a:extLst>
          </p:cNvPr>
          <p:cNvSpPr txBox="1"/>
          <p:nvPr/>
        </p:nvSpPr>
        <p:spPr>
          <a:xfrm>
            <a:off x="29016" y="2401953"/>
            <a:ext cx="667505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Physical Layer (Layer 1):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transmission of raw bits over a physical medium (e.g., Wi-Fi signals, Ethernet cables).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 signal jamming</a:t>
            </a:r>
            <a:r>
              <a:rPr lang="en-US" sz="1000" dirty="0"/>
              <a:t> or eavesdropping via specialized hardware can occur.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raw interception of wireless signals yields encrypted data, not plaintext.</a:t>
            </a:r>
          </a:p>
          <a:p>
            <a:endParaRPr lang="en-US" sz="1000" dirty="0"/>
          </a:p>
          <a:p>
            <a:r>
              <a:rPr lang="en-US" sz="1000" b="1" dirty="0"/>
              <a:t>Data Link Layer (Layer 2):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Handles MAC addressing and data framing for nodes on the same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ARP (Address Resolution Protocol) operates at this layer -&gt; ARP poisoning/spoofing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WPA2 encrypts communication between clients and the router at this layer. Even if both Alice and Bob know the Wi-Fi password, each session generates a unique session key. This prevents Bob from decrypting Alice’s Layer 2 frames unless Bob becomes a MITM by other means (e.g., ARP attack).</a:t>
            </a:r>
          </a:p>
          <a:p>
            <a:endParaRPr lang="en-US" sz="1000" dirty="0"/>
          </a:p>
          <a:p>
            <a:r>
              <a:rPr lang="en-US" sz="1000" b="1" dirty="0"/>
              <a:t>Network Layer (Layer 3):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IP addressing and routing packets between devices/networks. Protocols like IPv4 and IPv6 operate here. IPSec protects this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MITM at this layer often involves </a:t>
            </a:r>
            <a:r>
              <a:rPr lang="en-US" sz="1000" b="1" dirty="0"/>
              <a:t>IP spoofing</a:t>
            </a:r>
            <a:r>
              <a:rPr lang="en-US" sz="1000" dirty="0"/>
              <a:t> or intercepting IP packets via rogue routers.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WPA2’s encryption happens below this layer, so the packets’ contents are protected. However, attackers may still manipulate routing if they compromise Layer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ARP poisoning indirectly enables MITM attacks at this layer, as manipulated ARP entries redirect IP packets.</a:t>
            </a:r>
          </a:p>
          <a:p>
            <a:endParaRPr lang="en-US" sz="1000" dirty="0"/>
          </a:p>
          <a:p>
            <a:r>
              <a:rPr lang="en-US" sz="1000" b="1" dirty="0"/>
              <a:t>Transport Layer (Layer 4):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Provides reliable end-to-end communication (e.g., TCP/UDP).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TLS operates here, protects this layer and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If VPN operates here, DNS request is routed to VPN server and MITM can only get frames encrypted by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MITM attacks at this layer include </a:t>
            </a:r>
            <a:r>
              <a:rPr lang="en-US" sz="1000" b="1" dirty="0"/>
              <a:t>session hijacking</a:t>
            </a:r>
            <a:r>
              <a:rPr lang="en-US" sz="1000" dirty="0"/>
              <a:t>, where an attacker intercepts or injects TCP packets.WPA2 encrypts the data in frames, intercepted TCP streams appear as encrypted gibberish without the session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ARP poisoning enables MITM attacks that manipulate or eavesdrop on transport-layer sessions.</a:t>
            </a:r>
          </a:p>
          <a:p>
            <a:endParaRPr lang="en-US" sz="1000" dirty="0"/>
          </a:p>
          <a:p>
            <a:r>
              <a:rPr lang="en-US" sz="1000" b="1" dirty="0"/>
              <a:t>Session Layer (Layer 5):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Manages and controls sessions between applications. Protocols like SSL/TLS operate 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MITM involves intercepting or spoofing session tokens. For instance, attackers could impersonate a legitimate server during the handshake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WPA2 protects underlying data, but if TLS is compromised (e.g., via rogue certificates), MITM can succeed.</a:t>
            </a:r>
          </a:p>
          <a:p>
            <a:r>
              <a:rPr lang="en-US" sz="1000" dirty="0"/>
              <a:t>ARP poisoning could enable session hijacking by redirecting encrypted traffic.</a:t>
            </a:r>
          </a:p>
          <a:p>
            <a:endParaRPr lang="en-US" sz="1000" dirty="0"/>
          </a:p>
          <a:p>
            <a:r>
              <a:rPr lang="en-US" sz="1000" b="1" dirty="0"/>
              <a:t>Presentation Layer (Layer 6):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Handles data encoding, encryption, and compression.</a:t>
            </a:r>
          </a:p>
          <a:p>
            <a:endParaRPr lang="en-US" sz="1000" dirty="0"/>
          </a:p>
          <a:p>
            <a:r>
              <a:rPr lang="en-US" sz="1000" b="1" dirty="0"/>
              <a:t>Application Layer (Layer 7):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Interfaces directly with user applications (e.g., HTTP/HTTPS, DNS).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MITM here involves intercepting or spoofing application-layer protocols. For instance, </a:t>
            </a:r>
            <a:r>
              <a:rPr lang="en-US" sz="1000" b="1" dirty="0"/>
              <a:t>DNS spoofing</a:t>
            </a:r>
            <a:r>
              <a:rPr lang="en-US" sz="1000" dirty="0"/>
              <a:t> redirects Alice to a malicious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WPA2 encryption does not directly protect against DNS-level manipulation; separate DNSSEC or application-layer encryption (TLS) is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 ARP poisoning allows attackers to spoof DNS servers or web servers by misrouting requests.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6886AD-35AA-0C68-9F8A-16F6D35B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7" t="4978" r="9509" b="2220"/>
          <a:stretch/>
        </p:blipFill>
        <p:spPr>
          <a:xfrm>
            <a:off x="29016" y="101572"/>
            <a:ext cx="4099396" cy="2300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F3BAC-6CE5-D95D-D029-B4607FB030B2}"/>
              </a:ext>
            </a:extLst>
          </p:cNvPr>
          <p:cNvSpPr txBox="1"/>
          <p:nvPr/>
        </p:nvSpPr>
        <p:spPr>
          <a:xfrm>
            <a:off x="4128413" y="205323"/>
            <a:ext cx="2700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Protocol that protects layer k also protects information in layer k+1 (and above)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ARP poisoning occurs at data link layer (Layer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ARP MITM is capable of drop, sniff, spoof, modify (all)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VPN operates below IP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 is on top of data link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WPA2 provides protection in Link and Physical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Wi-fi owner can see all connected devices’ MAC addresses through ARP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91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A7011-4D9A-1217-1B77-FAD83D89FB52}"/>
              </a:ext>
            </a:extLst>
          </p:cNvPr>
          <p:cNvSpPr txBox="1"/>
          <p:nvPr/>
        </p:nvSpPr>
        <p:spPr>
          <a:xfrm>
            <a:off x="3620533" y="4162319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Biba (Integrity)</a:t>
            </a:r>
          </a:p>
          <a:p>
            <a:r>
              <a:rPr lang="en-US" sz="1000" dirty="0"/>
              <a:t>No malicious information going up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CFCDD-829E-75EC-885A-B68A81B965F5}"/>
              </a:ext>
            </a:extLst>
          </p:cNvPr>
          <p:cNvSpPr txBox="1"/>
          <p:nvPr/>
        </p:nvSpPr>
        <p:spPr>
          <a:xfrm>
            <a:off x="3618523" y="6625677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Bell-</a:t>
            </a:r>
            <a:r>
              <a:rPr lang="en-US" sz="1000" dirty="0" err="1"/>
              <a:t>LaPadula</a:t>
            </a:r>
            <a:r>
              <a:rPr lang="en-US" sz="1000" dirty="0"/>
              <a:t> (Confidentiality)</a:t>
            </a:r>
          </a:p>
          <a:p>
            <a:r>
              <a:rPr lang="en-US" sz="1000" dirty="0"/>
              <a:t>No sensitive information leaking down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28EEBA-F534-2585-5C3B-D082F252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069" t="42910" r="20312" b="30940"/>
          <a:stretch/>
        </p:blipFill>
        <p:spPr>
          <a:xfrm>
            <a:off x="3635062" y="4500563"/>
            <a:ext cx="2342691" cy="1599336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FE49405-2884-D89C-0761-6E9F9017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41" t="41141" r="50000" b="32585"/>
          <a:stretch/>
        </p:blipFill>
        <p:spPr>
          <a:xfrm>
            <a:off x="3633052" y="6984081"/>
            <a:ext cx="2387761" cy="15993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551547-EB7E-BD33-E7DE-BB833DDCF34B}"/>
              </a:ext>
            </a:extLst>
          </p:cNvPr>
          <p:cNvSpPr txBox="1"/>
          <p:nvPr/>
        </p:nvSpPr>
        <p:spPr>
          <a:xfrm>
            <a:off x="3633052" y="8470843"/>
            <a:ext cx="322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read up – prevents lower level from getting info in higher level</a:t>
            </a:r>
          </a:p>
          <a:p>
            <a:r>
              <a:rPr lang="en-US" sz="1000" dirty="0"/>
              <a:t>No write down – prevents insider from passing information to lower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016A1-80B2-258D-56B0-B22B5A1D7A7E}"/>
              </a:ext>
            </a:extLst>
          </p:cNvPr>
          <p:cNvSpPr txBox="1"/>
          <p:nvPr/>
        </p:nvSpPr>
        <p:spPr>
          <a:xfrm>
            <a:off x="3635062" y="5973034"/>
            <a:ext cx="313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write up – prevents insider from poisoning upper level data</a:t>
            </a:r>
          </a:p>
          <a:p>
            <a:r>
              <a:rPr lang="en-US" sz="1000" dirty="0"/>
              <a:t>No read down – prevents insider from reading data poisoned by lower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37DEB-4041-1949-0298-B2C11871D377}"/>
              </a:ext>
            </a:extLst>
          </p:cNvPr>
          <p:cNvSpPr txBox="1"/>
          <p:nvPr/>
        </p:nvSpPr>
        <p:spPr>
          <a:xfrm>
            <a:off x="3633052" y="0"/>
            <a:ext cx="325300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Access Control</a:t>
            </a:r>
          </a:p>
          <a:p>
            <a:r>
              <a:rPr lang="en-US" sz="1000" b="1" dirty="0"/>
              <a:t>Mandatory Access Control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system-wide policy decides the rights, must be followed by everyone in the system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Users cannot change policies themselves</a:t>
            </a:r>
          </a:p>
          <a:p>
            <a:r>
              <a:rPr lang="en-US" sz="1000" b="1" dirty="0"/>
              <a:t>Discretionary Access Control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Owner of the object decides the rights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Linux uses DAC</a:t>
            </a:r>
          </a:p>
          <a:p>
            <a:r>
              <a:rPr lang="en-US" sz="1000" b="1" dirty="0"/>
              <a:t>Group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Subjects are divided into groups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Owner specify rights for owner, group, world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Can only be created by root</a:t>
            </a:r>
          </a:p>
          <a:p>
            <a:r>
              <a:rPr lang="en-US" sz="1000" b="1" dirty="0"/>
              <a:t>Role-based Access Control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Role is associated with a collection of procedures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Access rights to certain objects required</a:t>
            </a:r>
          </a:p>
          <a:p>
            <a:r>
              <a:rPr lang="en-US" sz="1000" b="1" dirty="0"/>
              <a:t>Privilege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If a subject can access an object, another object with higher privilege can also access the object</a:t>
            </a:r>
          </a:p>
          <a:p>
            <a:r>
              <a:rPr lang="en-US" sz="1000" b="1" dirty="0"/>
              <a:t>Protection Rings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Object with smaller number is more important (lower ring number -&gt; higher privilege)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Subject cannot access object with smaller ring number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UNIX – user and superuser</a:t>
            </a:r>
          </a:p>
          <a:p>
            <a:r>
              <a:rPr lang="en-US" sz="1000" b="1" dirty="0"/>
              <a:t>Principle of Least Privilege</a:t>
            </a:r>
          </a:p>
          <a:p>
            <a:r>
              <a:rPr lang="en-US" sz="1000" dirty="0"/>
              <a:t>- Access rights that are not required to complete the role will not be assigned</a:t>
            </a:r>
          </a:p>
          <a:p>
            <a:endParaRPr lang="en-US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80BDB-0A4E-8F05-3433-0EEB7B677B29}"/>
              </a:ext>
            </a:extLst>
          </p:cNvPr>
          <p:cNvSpPr txBox="1"/>
          <p:nvPr/>
        </p:nvSpPr>
        <p:spPr>
          <a:xfrm>
            <a:off x="-39027" y="0"/>
            <a:ext cx="3543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Secure Programming</a:t>
            </a:r>
          </a:p>
          <a:p>
            <a:r>
              <a:rPr lang="en-US" sz="1000" dirty="0"/>
              <a:t>unsigned int has a max value of 255 (2^8), anything more than 255 will cause it to overflow and wrap around</a:t>
            </a:r>
          </a:p>
          <a:p>
            <a:r>
              <a:rPr lang="en-US" sz="1000" dirty="0"/>
              <a:t>(256%256 = 0) and value will become 0</a:t>
            </a:r>
          </a:p>
          <a:p>
            <a:r>
              <a:rPr lang="en-US" sz="1000" u="sng" dirty="0"/>
              <a:t>gets vs </a:t>
            </a:r>
            <a:r>
              <a:rPr lang="en-US" sz="1000" u="sng" dirty="0" err="1"/>
              <a:t>fgets</a:t>
            </a:r>
            <a:endParaRPr lang="en-US" sz="1000" u="sng" dirty="0"/>
          </a:p>
          <a:p>
            <a:r>
              <a:rPr lang="en-US" sz="1000" dirty="0"/>
              <a:t>gets(variable) - </a:t>
            </a:r>
            <a:r>
              <a:rPr lang="en-US" sz="1000" b="0" i="0" dirty="0">
                <a:effectLst/>
              </a:rPr>
              <a:t>terminates its reading session as soon as it encounters a </a:t>
            </a:r>
            <a:r>
              <a:rPr lang="en-US" sz="1000" b="1" i="0" dirty="0">
                <a:effectLst/>
              </a:rPr>
              <a:t>newline character</a:t>
            </a:r>
            <a:r>
              <a:rPr lang="en-US" sz="1000" b="0" i="0" dirty="0">
                <a:effectLst/>
              </a:rPr>
              <a:t>.</a:t>
            </a:r>
          </a:p>
          <a:p>
            <a:r>
              <a:rPr lang="en-US" sz="1000" dirty="0" err="1"/>
              <a:t>fgets</a:t>
            </a:r>
            <a:r>
              <a:rPr lang="en-US" sz="1000" dirty="0"/>
              <a:t>(*str, n, *stream) - </a:t>
            </a:r>
            <a:r>
              <a:rPr lang="en-US" sz="1000" b="0" i="0" dirty="0">
                <a:effectLst/>
              </a:rPr>
              <a:t>terminates reading whenever it encounters a </a:t>
            </a:r>
            <a:r>
              <a:rPr lang="en-US" sz="1000" b="1" i="0" dirty="0">
                <a:effectLst/>
              </a:rPr>
              <a:t>newline</a:t>
            </a:r>
            <a:r>
              <a:rPr lang="en-US" sz="1000" b="0" i="0" dirty="0">
                <a:effectLst/>
              </a:rPr>
              <a:t> character, also stops when </a:t>
            </a:r>
            <a:r>
              <a:rPr lang="en-US" sz="1000" b="1" i="0" dirty="0">
                <a:effectLst/>
              </a:rPr>
              <a:t>EOF</a:t>
            </a:r>
            <a:r>
              <a:rPr lang="en-US" sz="1000" b="0" i="0" dirty="0">
                <a:effectLst/>
              </a:rPr>
              <a:t> is reached or even if the string length exceeds the specified limit, </a:t>
            </a:r>
            <a:r>
              <a:rPr lang="en-US" sz="1000" b="1" i="0" dirty="0">
                <a:effectLst/>
              </a:rPr>
              <a:t>n-1.</a:t>
            </a:r>
          </a:p>
          <a:p>
            <a:r>
              <a:rPr lang="en-US" sz="1000" dirty="0" err="1"/>
              <a:t>strlen</a:t>
            </a:r>
            <a:r>
              <a:rPr lang="en-US" sz="1000" dirty="0"/>
              <a:t>/</a:t>
            </a:r>
            <a:r>
              <a:rPr lang="en-US" sz="1000" dirty="0" err="1"/>
              <a:t>strcopy</a:t>
            </a:r>
            <a:r>
              <a:rPr lang="en-US" sz="1000" dirty="0"/>
              <a:t>/</a:t>
            </a:r>
            <a:r>
              <a:rPr lang="en-US" sz="1000" dirty="0" err="1"/>
              <a:t>strcat</a:t>
            </a:r>
            <a:r>
              <a:rPr lang="en-US" sz="1000" dirty="0"/>
              <a:t>: processes whole string including null terminator</a:t>
            </a:r>
          </a:p>
          <a:p>
            <a:r>
              <a:rPr lang="en-US" sz="1000" dirty="0" err="1"/>
              <a:t>printf</a:t>
            </a:r>
            <a:r>
              <a:rPr lang="en-US" sz="1000" dirty="0"/>
              <a:t>(): obtain more information, crash program using %s (execution integrity), modify memory content using %n (memory integrity) </a:t>
            </a:r>
          </a:p>
          <a:p>
            <a:r>
              <a:rPr lang="en-US" sz="1000" dirty="0"/>
              <a:t>Canaries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Secrets inserted at carefully selected memory locations during runtime, check during runtime that the values are not being modified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Detect (stack) overflow -&gt; consecutive memory locations are overrun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Recompile using canary flags</a:t>
            </a:r>
          </a:p>
          <a:p>
            <a:r>
              <a:rPr lang="en-US" sz="1000" dirty="0"/>
              <a:t>C/C++ do not perform bound check at runtime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FA34C-19FC-AD54-82BE-217B46D52C2F}"/>
              </a:ext>
            </a:extLst>
          </p:cNvPr>
          <p:cNvSpPr txBox="1"/>
          <p:nvPr/>
        </p:nvSpPr>
        <p:spPr>
          <a:xfrm>
            <a:off x="-11717" y="3711617"/>
            <a:ext cx="3384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TOCTOU</a:t>
            </a:r>
            <a:r>
              <a:rPr lang="en-US" sz="1000" dirty="0"/>
              <a:t> – race condition when multiple processes in parallel access a piece of shared data in a way that the outcome depends on the sequence of accesses</a:t>
            </a:r>
          </a:p>
          <a:p>
            <a:r>
              <a:rPr lang="en-US" sz="1000" dirty="0"/>
              <a:t> </a:t>
            </a:r>
          </a:p>
          <a:p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A49C1-289F-861C-AD36-B0F0A9192922}"/>
              </a:ext>
            </a:extLst>
          </p:cNvPr>
          <p:cNvSpPr txBox="1"/>
          <p:nvPr/>
        </p:nvSpPr>
        <p:spPr>
          <a:xfrm>
            <a:off x="1721995" y="4769583"/>
            <a:ext cx="344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90AE40-9041-40CB-7F08-ED872EB3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3" t="43084" r="23607" b="25079"/>
          <a:stretch/>
        </p:blipFill>
        <p:spPr>
          <a:xfrm>
            <a:off x="33577" y="4218362"/>
            <a:ext cx="3355270" cy="1303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204A4F-BA84-3D7C-0504-34FF97B4416E}"/>
              </a:ext>
            </a:extLst>
          </p:cNvPr>
          <p:cNvSpPr txBox="1"/>
          <p:nvPr/>
        </p:nvSpPr>
        <p:spPr>
          <a:xfrm>
            <a:off x="-5186" y="5498178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Perform input validation</a:t>
            </a:r>
          </a:p>
          <a:p>
            <a:pPr marL="342900" indent="-342900">
              <a:buAutoNum type="arabicPeriod"/>
            </a:pPr>
            <a:r>
              <a:rPr lang="en-US" sz="1000" dirty="0"/>
              <a:t>Whitelist (may have false positive/negative)</a:t>
            </a:r>
          </a:p>
          <a:p>
            <a:pPr marL="342900" indent="-342900">
              <a:buAutoNum type="arabicPeriod"/>
            </a:pPr>
            <a:r>
              <a:rPr lang="en-US" sz="1000" dirty="0"/>
              <a:t>Blacklist (may have false negative)</a:t>
            </a:r>
          </a:p>
          <a:p>
            <a:r>
              <a:rPr lang="en-US" sz="1000" dirty="0"/>
              <a:t>Difficult to design a complete + accept all valid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2ED5D-D0C7-8939-F675-13326C2CCCEE}"/>
              </a:ext>
            </a:extLst>
          </p:cNvPr>
          <p:cNvSpPr txBox="1"/>
          <p:nvPr/>
        </p:nvSpPr>
        <p:spPr>
          <a:xfrm>
            <a:off x="-9706" y="6161018"/>
            <a:ext cx="364275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Access Control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Stores the access rights to an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Difficult to obtain the list of objects a particular subject has access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UNIX employs ACL</a:t>
            </a:r>
          </a:p>
          <a:p>
            <a:r>
              <a:rPr lang="en-US" sz="1000" b="1" dirty="0"/>
              <a:t>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Stores the access rights a subject has to an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Difficult to obtain the list of subjects who have access to a particular object</a:t>
            </a:r>
          </a:p>
          <a:p>
            <a:r>
              <a:rPr lang="en-US" sz="1000" b="1" dirty="0"/>
              <a:t>Access Control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Specify access right of a particular principal to a particular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All pairs of principals and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Table is very large</a:t>
            </a:r>
          </a:p>
          <a:p>
            <a:r>
              <a:rPr lang="en-US" sz="1000" dirty="0"/>
              <a:t>Principal (subject) wants to access an object with some operation. Reference monitor either grants or denies access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Principal: human user</a:t>
            </a:r>
          </a:p>
          <a:p>
            <a:r>
              <a:rPr lang="en-US" sz="1000" dirty="0"/>
              <a:t>Subject: entities in system that operate on behalf of principals</a:t>
            </a:r>
          </a:p>
          <a:p>
            <a:r>
              <a:rPr lang="en-US" sz="1000" dirty="0"/>
              <a:t>Observe: read</a:t>
            </a:r>
          </a:p>
          <a:p>
            <a:r>
              <a:rPr lang="en-US" sz="1000" dirty="0"/>
              <a:t>Alter: write/delete/change properties</a:t>
            </a:r>
          </a:p>
          <a:p>
            <a:r>
              <a:rPr lang="en-US" sz="1000" dirty="0"/>
              <a:t>Action: execute</a:t>
            </a:r>
          </a:p>
          <a:p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0B41B-8D6A-B547-1D1F-397A834B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9" y="8674782"/>
            <a:ext cx="2985268" cy="4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8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58B60-6D93-1B21-2CAC-6E966CD5D2E0}"/>
              </a:ext>
            </a:extLst>
          </p:cNvPr>
          <p:cNvSpPr txBox="1"/>
          <p:nvPr/>
        </p:nvSpPr>
        <p:spPr>
          <a:xfrm>
            <a:off x="0" y="0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Past quiz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6FBAA-6715-B47A-C780-949E2E73C7F5}"/>
              </a:ext>
            </a:extLst>
          </p:cNvPr>
          <p:cNvSpPr txBox="1"/>
          <p:nvPr/>
        </p:nvSpPr>
        <p:spPr>
          <a:xfrm>
            <a:off x="0" y="186260"/>
            <a:ext cx="3450421" cy="104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Linux penguin shows that ECB mode leaks information</a:t>
            </a:r>
          </a:p>
          <a:p>
            <a:r>
              <a:rPr lang="en-US" sz="1000" dirty="0"/>
              <a:t>Smartcards illustrate the concepts of vulnerability of having short key, </a:t>
            </a:r>
            <a:r>
              <a:rPr lang="en-US" sz="1000" dirty="0" err="1"/>
              <a:t>Kerckhoff’s</a:t>
            </a:r>
            <a:r>
              <a:rPr lang="en-US" sz="1000" dirty="0"/>
              <a:t> principle, oracle, 2FA</a:t>
            </a:r>
          </a:p>
          <a:p>
            <a:r>
              <a:rPr lang="en-US" sz="1000" dirty="0"/>
              <a:t>LT’s desktop has risk of hardware keylogger/cached info</a:t>
            </a:r>
          </a:p>
          <a:p>
            <a:r>
              <a:rPr lang="en-US" sz="1000" dirty="0"/>
              <a:t>Consider attackers who want to achieve an easier goal, and have more capabilities and information   </a:t>
            </a:r>
          </a:p>
          <a:p>
            <a:endParaRPr lang="en-US" sz="1000" dirty="0"/>
          </a:p>
          <a:p>
            <a:r>
              <a:rPr lang="en-US" sz="1000" dirty="0"/>
              <a:t>ATM skimmer demonstrates a way to steal credentials </a:t>
            </a:r>
          </a:p>
          <a:p>
            <a:r>
              <a:rPr lang="en-US" sz="1000" dirty="0"/>
              <a:t>Key strength of 6x DES is 168 bit (1x is 56)</a:t>
            </a:r>
          </a:p>
          <a:p>
            <a:endParaRPr lang="en-US" sz="1000" dirty="0"/>
          </a:p>
          <a:p>
            <a:r>
              <a:rPr lang="en-US" sz="1000" dirty="0"/>
              <a:t>Entropy of password = log_2(no. of combinations)</a:t>
            </a:r>
          </a:p>
          <a:p>
            <a:r>
              <a:rPr lang="en-US" sz="1000" dirty="0"/>
              <a:t>*randomness of the source*</a:t>
            </a:r>
          </a:p>
          <a:p>
            <a:r>
              <a:rPr lang="en-US" sz="1000" dirty="0"/>
              <a:t>Strict definition of 2FA: Face + fingerprint is NOT 2FA, password + confirmation email is NOT 2FA</a:t>
            </a:r>
          </a:p>
          <a:p>
            <a:r>
              <a:rPr lang="en-US" sz="1000" dirty="0"/>
              <a:t>Factors: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Something you know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Something you have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Something you are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  <a:p>
            <a:r>
              <a:rPr lang="en-US" sz="1000" dirty="0"/>
              <a:t>Certificate in PKI: Binding of “name” with “public key”, certified by an authority </a:t>
            </a:r>
          </a:p>
          <a:p>
            <a:r>
              <a:rPr lang="en-US" sz="1000" dirty="0"/>
              <a:t>Name in a certificate can be IP address, student ID, wildcard domain name, company name, email address</a:t>
            </a:r>
          </a:p>
          <a:p>
            <a:r>
              <a:rPr lang="en-US" sz="1000" dirty="0"/>
              <a:t>Forward secrecy is limited by the assumption of a weaker attack, attackers can only passively collect traffic (not MITM), can only steal the key but not modify the algorithm</a:t>
            </a:r>
          </a:p>
          <a:p>
            <a:endParaRPr lang="en-US" sz="1000" dirty="0"/>
          </a:p>
          <a:p>
            <a:r>
              <a:rPr lang="en-US" sz="1000" dirty="0"/>
              <a:t>DNS spoofing attack is possible due to the lack of protection of integrity -&gt; DNS responses lack cryptographic integrity checks </a:t>
            </a:r>
          </a:p>
          <a:p>
            <a:r>
              <a:rPr lang="en-US" sz="1000" dirty="0"/>
              <a:t>Packet that contains the server’s certificate is Server Hello, </a:t>
            </a:r>
            <a:r>
              <a:rPr lang="en-US" sz="1000" u="sng" dirty="0"/>
              <a:t>from webserver to computer </a:t>
            </a:r>
          </a:p>
          <a:p>
            <a:r>
              <a:rPr lang="en-US" sz="1000" dirty="0"/>
              <a:t>Data is sent to DNS server, first address in </a:t>
            </a:r>
            <a:r>
              <a:rPr lang="en-US" sz="1000" dirty="0" err="1"/>
              <a:t>nslookup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Wi-fi owner can see: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MAC address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IP address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WPA session key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ARP table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Number of packets sent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[CANNOT] see TLS session key</a:t>
            </a:r>
          </a:p>
          <a:p>
            <a:r>
              <a:rPr lang="en-US" sz="1000" dirty="0"/>
              <a:t>Other user connected to same Wi-fi can see: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MAC address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IP address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ARP poisoning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Number of packets</a:t>
            </a:r>
          </a:p>
          <a:p>
            <a:r>
              <a:rPr lang="en-US" sz="1000" dirty="0"/>
              <a:t>Other user who doesn’t know the password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MAC address</a:t>
            </a:r>
          </a:p>
          <a:p>
            <a:endParaRPr lang="en-US" sz="1000" dirty="0"/>
          </a:p>
          <a:p>
            <a:r>
              <a:rPr lang="en-US" sz="1000" dirty="0"/>
              <a:t>SOC – Security Operations Center</a:t>
            </a:r>
          </a:p>
          <a:p>
            <a:r>
              <a:rPr lang="en-US" sz="1000" dirty="0"/>
              <a:t>SOC Level 2 – auditing procedure/compliance standard</a:t>
            </a:r>
          </a:p>
          <a:p>
            <a:endParaRPr lang="en-US" sz="1000" dirty="0"/>
          </a:p>
          <a:p>
            <a:r>
              <a:rPr lang="en-US" sz="1000" dirty="0"/>
              <a:t>TLS handshake uses </a:t>
            </a:r>
            <a:r>
              <a:rPr lang="en-US" sz="1000" b="1" dirty="0">
                <a:highlight>
                  <a:srgbClr val="FFFF00"/>
                </a:highlight>
              </a:rPr>
              <a:t>unilateral authentication </a:t>
            </a:r>
            <a:r>
              <a:rPr lang="en-US" sz="1000" b="1" dirty="0"/>
              <a:t>server’s identity is verified but the client’s identity is not </a:t>
            </a:r>
            <a:r>
              <a:rPr lang="en-US" sz="1000" dirty="0"/>
              <a:t>-&gt; client does not have to prove identity to server -&gt; allow re-</a:t>
            </a:r>
            <a:r>
              <a:rPr lang="en-US" sz="1000" dirty="0" err="1"/>
              <a:t>nego</a:t>
            </a:r>
            <a:r>
              <a:rPr lang="en-US" sz="1000" dirty="0"/>
              <a:t> </a:t>
            </a:r>
          </a:p>
          <a:p>
            <a:r>
              <a:rPr lang="en-US" sz="1000" dirty="0"/>
              <a:t>OVERALL authentication process: mutual authentication</a:t>
            </a:r>
          </a:p>
          <a:p>
            <a:r>
              <a:rPr lang="en-US" sz="1000" dirty="0"/>
              <a:t>Hash vs mac:</a:t>
            </a:r>
          </a:p>
          <a:p>
            <a:r>
              <a:rPr lang="en-US" sz="1000" dirty="0"/>
              <a:t>Hash used to guarantee the integrity of data, MAC guarantees integrity AND authenticity </a:t>
            </a:r>
          </a:p>
          <a:p>
            <a:r>
              <a:rPr lang="en-US" sz="1000" dirty="0"/>
              <a:t>Hash gives no information about the sender</a:t>
            </a:r>
          </a:p>
          <a:p>
            <a:r>
              <a:rPr lang="en-US" sz="1000" dirty="0"/>
              <a:t>MAC – recipient can authenticate that the sender has the shared secret key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  <a:p>
            <a:endParaRPr lang="en-US" sz="1000" dirty="0"/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67EA5-8961-FA91-8FEA-4BD542EEF9ED}"/>
              </a:ext>
            </a:extLst>
          </p:cNvPr>
          <p:cNvSpPr txBox="1"/>
          <p:nvPr/>
        </p:nvSpPr>
        <p:spPr>
          <a:xfrm>
            <a:off x="3357796" y="0"/>
            <a:ext cx="350020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Known vulnerabilities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CVE (Common Vulnerabilities and Exposures)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Public repository </a:t>
            </a:r>
            <a:r>
              <a:rPr lang="en-US" sz="1000" b="0" i="0" dirty="0">
                <a:effectLst/>
              </a:rPr>
              <a:t>containing discovered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</a:t>
            </a:r>
            <a:r>
              <a:rPr lang="en-US" sz="1000" b="0" i="0" dirty="0">
                <a:effectLst/>
              </a:rPr>
              <a:t>ist of entries—each containing an identification number, a description,</a:t>
            </a:r>
            <a:br>
              <a:rPr lang="en-US" sz="1000" dirty="0"/>
            </a:br>
            <a:r>
              <a:rPr lang="en-US" sz="1000" b="0" i="0" dirty="0">
                <a:effectLst/>
              </a:rPr>
              <a:t>and at least one public reference</a:t>
            </a:r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Zero-day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Discovered but not yet published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</a:rPr>
              <a:t>If attacker deploy attacks on zero-day vulnerabilities, the victims have “zero-day” to react.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NIST </a:t>
            </a:r>
            <a:r>
              <a:rPr lang="en-US" sz="1000" b="0" i="0" dirty="0">
                <a:effectLst/>
              </a:rPr>
              <a:t>(National Institute of Standards and Technology)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4A4B2-7C77-F6D8-8019-EB8A7809EA16}"/>
              </a:ext>
            </a:extLst>
          </p:cNvPr>
          <p:cNvSpPr txBox="1"/>
          <p:nvPr/>
        </p:nvSpPr>
        <p:spPr>
          <a:xfrm>
            <a:off x="3357796" y="2026820"/>
            <a:ext cx="32348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TLS Renegotiation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u="sng" dirty="0"/>
              <a:t>Client verifies the Server</a:t>
            </a:r>
            <a:r>
              <a:rPr lang="en-US" sz="1000" dirty="0"/>
              <a:t> in unilateral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Authentication token is stored in the cookie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Does NOT compromise confidentiality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Attacker is MITM below the IP/Network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Client and attacker obtain Server’s public key from Server’s certificate (sent during TLS handshake)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MITM is able to inspect, inject, modify IP{ packet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Prevent re-</a:t>
            </a:r>
            <a:r>
              <a:rPr lang="en-US" sz="1000" dirty="0" err="1"/>
              <a:t>nego</a:t>
            </a:r>
            <a:r>
              <a:rPr lang="en-US" sz="1000" dirty="0"/>
              <a:t> attack: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Disable re-</a:t>
            </a:r>
            <a:r>
              <a:rPr lang="en-US" sz="1000" dirty="0" err="1"/>
              <a:t>nego</a:t>
            </a:r>
            <a:r>
              <a:rPr lang="en-US" sz="1000" dirty="0"/>
              <a:t> (affect availability)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apply MAC using the secret key previously established with Client</a:t>
            </a:r>
          </a:p>
          <a:p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C83F0-80D8-247E-11DE-B7B6D059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81" y="4007299"/>
            <a:ext cx="3364832" cy="773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03781-0AAC-A4EF-72D0-935D6B6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96" y="8278395"/>
            <a:ext cx="2898343" cy="111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CEE99-2DEA-881C-FC48-809655439C73}"/>
              </a:ext>
            </a:extLst>
          </p:cNvPr>
          <p:cNvSpPr txBox="1"/>
          <p:nvPr/>
        </p:nvSpPr>
        <p:spPr>
          <a:xfrm>
            <a:off x="3287889" y="9420168"/>
            <a:ext cx="321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Any hash function has many collisions!!! but computationally infeasible to find collision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C0DB-5BE5-1D08-0836-BFE78C98E736}"/>
              </a:ext>
            </a:extLst>
          </p:cNvPr>
          <p:cNvSpPr txBox="1"/>
          <p:nvPr/>
        </p:nvSpPr>
        <p:spPr>
          <a:xfrm>
            <a:off x="3357796" y="4781093"/>
            <a:ext cx="3364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CIA triad: Confidentiality, Integrity, Availability</a:t>
            </a:r>
          </a:p>
          <a:p>
            <a:r>
              <a:rPr lang="en-US" sz="1000" dirty="0"/>
              <a:t>Achieve confidentiality -/-&gt; achieve authenticity</a:t>
            </a:r>
          </a:p>
          <a:p>
            <a:r>
              <a:rPr lang="en-US" sz="1000" dirty="0"/>
              <a:t>Designs of various symmetric key encryption schemes</a:t>
            </a:r>
          </a:p>
          <a:p>
            <a:r>
              <a:rPr lang="en-US" sz="1000" dirty="0"/>
              <a:t>• One-time pad.     “unbreakable”  even if attacker has sufficient time to exhaustively search.</a:t>
            </a:r>
          </a:p>
          <a:p>
            <a:r>
              <a:rPr lang="en-US" sz="1000" dirty="0"/>
              <a:t>• Stream Cipher.    </a:t>
            </a:r>
            <a:r>
              <a:rPr lang="en-US" sz="1000" dirty="0" err="1"/>
              <a:t>xor’ing</a:t>
            </a:r>
            <a:r>
              <a:rPr lang="en-US" sz="1000" dirty="0"/>
              <a:t> with a “pseudo-random” string.</a:t>
            </a:r>
          </a:p>
          <a:p>
            <a:r>
              <a:rPr lang="en-US" sz="1000" dirty="0"/>
              <a:t>IV of a stream cipher must not be repeated</a:t>
            </a:r>
          </a:p>
          <a:p>
            <a:r>
              <a:rPr lang="en-US" sz="1000" dirty="0"/>
              <a:t>• Block Cipher.   Mode of operations.</a:t>
            </a:r>
          </a:p>
          <a:p>
            <a:r>
              <a:rPr lang="en-US" sz="1000" dirty="0"/>
              <a:t>• CBC:   provides some form of integrity. </a:t>
            </a:r>
          </a:p>
          <a:p>
            <a:r>
              <a:rPr lang="en-US" sz="1000" dirty="0"/>
              <a:t>• CTR:   stream cipher</a:t>
            </a:r>
          </a:p>
          <a:p>
            <a:r>
              <a:rPr lang="en-US" sz="1000" dirty="0"/>
              <a:t>• Crucial role of IV.  (need randomness to have indistinguishability)</a:t>
            </a:r>
          </a:p>
          <a:p>
            <a:r>
              <a:rPr lang="en-US" sz="1000" dirty="0"/>
              <a:t>• Make the encryption probabilistic. • How it is deployed.  Why it is important.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13E92-F2F1-BFB6-2845-B4B628CE1330}"/>
              </a:ext>
            </a:extLst>
          </p:cNvPr>
          <p:cNvSpPr txBox="1"/>
          <p:nvPr/>
        </p:nvSpPr>
        <p:spPr>
          <a:xfrm>
            <a:off x="3271863" y="7064307"/>
            <a:ext cx="242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Diffie-Hellman Key Exchange</a:t>
            </a:r>
          </a:p>
          <a:p>
            <a:endParaRPr lang="en-US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6BA3B4-A4FF-D593-AFDD-029A88E3E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889" y="7282345"/>
            <a:ext cx="3483294" cy="9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3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9318</TotalTime>
  <Words>2569</Words>
  <Application>Microsoft Macintosh PowerPoint</Application>
  <PresentationFormat>A4 Paper (210x297 mm)</PresentationFormat>
  <Paragraphs>277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Qiao Yi</dc:creator>
  <cp:lastModifiedBy>Lim Qiao Yi</cp:lastModifiedBy>
  <cp:revision>13</cp:revision>
  <dcterms:created xsi:type="dcterms:W3CDTF">2024-11-18T01:56:42Z</dcterms:created>
  <dcterms:modified xsi:type="dcterms:W3CDTF">2024-12-04T03:06:09Z</dcterms:modified>
</cp:coreProperties>
</file>