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20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8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4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9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70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4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78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11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06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1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9F847-99DF-462A-A200-FCEF651A8554}" type="datetimeFigureOut">
              <a:rPr lang="en-SG" smtClean="0"/>
              <a:t>9/10/2024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CF896-50D9-4199-87F6-8FD58473B0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24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BBD72-7B0C-E977-8C8B-E03D2DE5CDAB}"/>
              </a:ext>
            </a:extLst>
          </p:cNvPr>
          <p:cNvSpPr txBox="1"/>
          <p:nvPr/>
        </p:nvSpPr>
        <p:spPr>
          <a:xfrm>
            <a:off x="0" y="0"/>
            <a:ext cx="22204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000" b="1" i="0" u="sng" strike="noStrike" baseline="0" dirty="0">
                <a:solidFill>
                  <a:srgbClr val="000000"/>
                </a:solidFill>
              </a:rPr>
              <a:t>Parallelisability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ECB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both encryption and decryption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CBC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: only decryption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PCBC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: none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CFB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: only decryption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OFB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: none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CTR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both encryption and decryption</a:t>
            </a:r>
            <a:endParaRPr lang="en-SG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AB221-0736-21E8-61A2-68CF3D76FA99}"/>
              </a:ext>
            </a:extLst>
          </p:cNvPr>
          <p:cNvSpPr txBox="1"/>
          <p:nvPr/>
        </p:nvSpPr>
        <p:spPr>
          <a:xfrm>
            <a:off x="0" y="1099381"/>
            <a:ext cx="2621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/>
              <a:t>baby </a:t>
            </a:r>
            <a:r>
              <a:rPr lang="en-SG" sz="1000" b="1" u="sng" dirty="0" err="1"/>
              <a:t>rsa</a:t>
            </a:r>
            <a:r>
              <a:rPr lang="en-SG" sz="1000" b="1" u="sng" dirty="0"/>
              <a:t> (Rivest-Shamir-Adleman)</a:t>
            </a:r>
          </a:p>
          <a:p>
            <a:r>
              <a:rPr lang="en-SG" sz="1000" dirty="0"/>
              <a:t>p and q should be randomly generated and kept secret, large and have large difference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53BFE-BFCC-176F-BAD4-BA28F8E9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967"/>
            <a:ext cx="3744389" cy="1415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00434-1536-7EB5-17A9-F14876AB4ABE}"/>
              </a:ext>
            </a:extLst>
          </p:cNvPr>
          <p:cNvSpPr txBox="1"/>
          <p:nvPr/>
        </p:nvSpPr>
        <p:spPr>
          <a:xfrm>
            <a:off x="2522220" y="0"/>
            <a:ext cx="40614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Authenticity and integrity</a:t>
            </a:r>
          </a:p>
          <a:p>
            <a:pPr algn="l"/>
            <a:r>
              <a:rPr lang="en-US" sz="1000" b="0" i="0" u="none" strike="noStrike" baseline="0" dirty="0"/>
              <a:t>Authenticity implies integrity, but integrity </a:t>
            </a:r>
            <a:r>
              <a:rPr lang="en-US" sz="1000" b="0" i="1" u="none" strike="noStrike" baseline="0" dirty="0"/>
              <a:t>does not </a:t>
            </a:r>
            <a:r>
              <a:rPr lang="en-US" sz="1000" b="0" i="0" u="none" strike="noStrike" baseline="0" dirty="0"/>
              <a:t>imply authenticity</a:t>
            </a:r>
          </a:p>
          <a:p>
            <a:pPr algn="l"/>
            <a:r>
              <a:rPr lang="en-US" sz="1000" b="0" i="0" u="none" strike="noStrike" baseline="0" dirty="0"/>
              <a:t>Authenticity is a stronger requirement than integrity</a:t>
            </a:r>
          </a:p>
          <a:p>
            <a:pPr algn="l"/>
            <a:r>
              <a:rPr lang="en-US" sz="1000" b="1" dirty="0"/>
              <a:t>MAC</a:t>
            </a:r>
            <a:r>
              <a:rPr lang="en-US" sz="1000" dirty="0"/>
              <a:t> provides </a:t>
            </a:r>
            <a:r>
              <a:rPr lang="en-US" sz="1000" u="sng" dirty="0"/>
              <a:t>authenticity</a:t>
            </a:r>
            <a:r>
              <a:rPr lang="en-US" sz="1000" dirty="0"/>
              <a:t> but not </a:t>
            </a:r>
            <a:r>
              <a:rPr lang="en-US" sz="1000" u="sng" dirty="0"/>
              <a:t>non-repudiation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EE188-341C-BD4E-4B6D-DA7858E6B156}"/>
              </a:ext>
            </a:extLst>
          </p:cNvPr>
          <p:cNvSpPr txBox="1"/>
          <p:nvPr/>
        </p:nvSpPr>
        <p:spPr>
          <a:xfrm>
            <a:off x="0" y="4531553"/>
            <a:ext cx="3836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/>
              <a:t>PKC</a:t>
            </a:r>
          </a:p>
          <a:p>
            <a:r>
              <a:rPr lang="en-SG" sz="1000" dirty="0"/>
              <a:t>Public (Asymmetric Key): uses two different keys for encryption and decryption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1D64D-6AC7-9732-71B2-CC4894D2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068949"/>
            <a:ext cx="3642707" cy="4111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321B8-C1FD-0058-7BDC-CE10BBCE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19517"/>
            <a:ext cx="3985525" cy="1396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3C65DA-CE88-4389-717C-312002E2D363}"/>
              </a:ext>
            </a:extLst>
          </p:cNvPr>
          <p:cNvSpPr txBox="1"/>
          <p:nvPr/>
        </p:nvSpPr>
        <p:spPr>
          <a:xfrm>
            <a:off x="3071374" y="5587665"/>
            <a:ext cx="4238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Cryptographic hash</a:t>
            </a:r>
            <a:r>
              <a:rPr lang="en-SG" sz="1000" dirty="0"/>
              <a:t>: f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unction that takes an </a:t>
            </a:r>
            <a:r>
              <a:rPr lang="en-US" sz="1000" b="0" i="1" u="none" strike="noStrike" baseline="0" dirty="0">
                <a:solidFill>
                  <a:srgbClr val="333333"/>
                </a:solidFill>
              </a:rPr>
              <a:t>arbitrarily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long input message, and outputs a fixed-size digest.</a:t>
            </a:r>
          </a:p>
          <a:p>
            <a:r>
              <a:rPr lang="en-US" sz="1000" dirty="0">
                <a:solidFill>
                  <a:srgbClr val="333333"/>
                </a:solidFill>
              </a:rPr>
              <a:t>Good hash function:</a:t>
            </a:r>
            <a:endParaRPr lang="en-SG" sz="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8E30C0-7EC0-BDC7-726F-BF40F6FA3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890" y="6089922"/>
            <a:ext cx="3677142" cy="1633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6ACED-FAAF-41EB-3407-46569287419E}"/>
              </a:ext>
            </a:extLst>
          </p:cNvPr>
          <p:cNvSpPr txBox="1"/>
          <p:nvPr/>
        </p:nvSpPr>
        <p:spPr>
          <a:xfrm>
            <a:off x="2522220" y="661719"/>
            <a:ext cx="4256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/>
              <a:t>Padding Oracle Attack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Susceptible when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given only the ciphertext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and an oracle that gives validation upon whether a given ciphertext is correctly padded or not.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Variable-length plaintext messages have to be padded to be compatible with the underlying 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cryptographic cipher.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For plaintext </a:t>
            </a:r>
            <a:r>
              <a:rPr lang="en-US" sz="1000" b="1" i="1" u="none" strike="noStrike" baseline="0" dirty="0">
                <a:solidFill>
                  <a:srgbClr val="333333"/>
                </a:solidFill>
              </a:rPr>
              <a:t>P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, decryption function </a:t>
            </a:r>
            <a:r>
              <a:rPr lang="en-US" sz="1000" b="1" i="1" u="none" strike="noStrike" baseline="0" dirty="0">
                <a:solidFill>
                  <a:srgbClr val="333333"/>
                </a:solidFill>
              </a:rPr>
              <a:t>D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, secret key </a:t>
            </a:r>
            <a:r>
              <a:rPr lang="en-US" sz="1000" b="1" i="1" u="none" strike="noStrike" baseline="0" dirty="0">
                <a:solidFill>
                  <a:srgbClr val="333333"/>
                </a:solidFill>
              </a:rPr>
              <a:t>K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, ciphertext </a:t>
            </a:r>
            <a:r>
              <a:rPr lang="en-US" sz="1000" b="1" i="1" u="none" strike="noStrike" baseline="0" dirty="0">
                <a:solidFill>
                  <a:srgbClr val="333333"/>
                </a:solidFill>
              </a:rPr>
              <a:t>C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, and block number </a:t>
            </a:r>
            <a:r>
              <a:rPr lang="en-US" sz="1000" b="1" i="1" u="none" strike="noStrike" baseline="0" dirty="0" err="1">
                <a:solidFill>
                  <a:srgbClr val="333333"/>
                </a:solidFill>
              </a:rPr>
              <a:t>i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,</a:t>
            </a:r>
            <a:endParaRPr lang="en-SG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7A678-D09E-C8CB-BA7D-3B036588B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616" y="1666482"/>
            <a:ext cx="1631962" cy="5307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327A63-DD46-A27F-C3F3-87AD3F434B49}"/>
              </a:ext>
            </a:extLst>
          </p:cNvPr>
          <p:cNvSpPr/>
          <p:nvPr/>
        </p:nvSpPr>
        <p:spPr>
          <a:xfrm>
            <a:off x="4069616" y="1666744"/>
            <a:ext cx="1520416" cy="5307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F3774-CE3F-1239-C048-A04CD6FBDB85}"/>
              </a:ext>
            </a:extLst>
          </p:cNvPr>
          <p:cNvSpPr txBox="1"/>
          <p:nvPr/>
        </p:nvSpPr>
        <p:spPr>
          <a:xfrm>
            <a:off x="2786636" y="2190970"/>
            <a:ext cx="4086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333333"/>
                </a:solidFill>
              </a:rPr>
              <a:t>A singly-byte modification C1 in will result in a single byte change in P2.</a:t>
            </a:r>
            <a:endParaRPr lang="en-SG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6AC58-42F4-30FE-1C71-707DA9682435}"/>
              </a:ext>
            </a:extLst>
          </p:cNvPr>
          <p:cNvSpPr txBox="1"/>
          <p:nvPr/>
        </p:nvSpPr>
        <p:spPr>
          <a:xfrm>
            <a:off x="2786636" y="2408584"/>
            <a:ext cx="39855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Thus, exploit that to find out what the padding is: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Padding is always done on the last block (</a:t>
            </a:r>
            <a:r>
              <a:rPr lang="en-US" sz="1000" b="0" i="0" u="none" strike="noStrike" baseline="0" dirty="0" err="1">
                <a:solidFill>
                  <a:srgbClr val="333333"/>
                </a:solidFill>
              </a:rPr>
              <a:t>ie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. last plaintext block contains the padding information)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Use guess and check method by: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	1. Changing the 2nd last ciphertext block, byte by byte, from 	left to right (which will affect decoded data of the last 	plaintext block, and hence potentially affecting the padding 	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information)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	2. Checking each change with the decryption service till a 	padding error is thrown (byte where</a:t>
            </a:r>
            <a:r>
              <a:rPr lang="en-US" sz="1000" dirty="0">
                <a:solidFill>
                  <a:srgbClr val="333333"/>
                </a:solidFill>
              </a:rPr>
              <a:t>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the error is thrown till the 	end of the block is the length of the padding)</a:t>
            </a:r>
            <a:endParaRPr lang="en-SG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DCA1E-7FED-337E-4D76-13EDF7C9B01C}"/>
              </a:ext>
            </a:extLst>
          </p:cNvPr>
          <p:cNvSpPr txBox="1"/>
          <p:nvPr/>
        </p:nvSpPr>
        <p:spPr>
          <a:xfrm>
            <a:off x="3728124" y="4140659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BIRTHDAY ATTACK</a:t>
            </a:r>
          </a:p>
          <a:p>
            <a:r>
              <a:rPr lang="en-SG" sz="1000" dirty="0"/>
              <a:t>Probability of Collision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0EFC0B-3FA3-A3EA-0260-C60138CA5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324" y="4108167"/>
            <a:ext cx="1062369" cy="4650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D176B2-972E-9B4E-F8DB-3ACBE42E6B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0496" y="4574576"/>
            <a:ext cx="870621" cy="1914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D91955-DCE0-0D57-C58A-8F18C66F8BE1}"/>
              </a:ext>
            </a:extLst>
          </p:cNvPr>
          <p:cNvSpPr txBox="1"/>
          <p:nvPr/>
        </p:nvSpPr>
        <p:spPr>
          <a:xfrm>
            <a:off x="3731761" y="4448073"/>
            <a:ext cx="137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M – sample size</a:t>
            </a:r>
          </a:p>
          <a:p>
            <a:r>
              <a:rPr lang="en-SG" sz="1000" dirty="0"/>
              <a:t>T – total possibilities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06E6CA-6BAC-C92F-4A49-E4F5D82F2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2706" y="4821335"/>
            <a:ext cx="3230306" cy="784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7614E7-53CE-5F8D-1EF3-31A2767A5075}"/>
              </a:ext>
            </a:extLst>
          </p:cNvPr>
          <p:cNvSpPr txBox="1"/>
          <p:nvPr/>
        </p:nvSpPr>
        <p:spPr>
          <a:xfrm>
            <a:off x="38148" y="9180701"/>
            <a:ext cx="2422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For </a:t>
            </a:r>
            <a:r>
              <a:rPr lang="en-SG" sz="1000" b="1" dirty="0"/>
              <a:t>ENCRYPTION</a:t>
            </a:r>
          </a:p>
          <a:p>
            <a:r>
              <a:rPr lang="en-SG" sz="1000" dirty="0"/>
              <a:t>Public key encrypts, private key decrypts</a:t>
            </a:r>
          </a:p>
          <a:p>
            <a:r>
              <a:rPr lang="en-SG" sz="1000" dirty="0"/>
              <a:t>For </a:t>
            </a:r>
            <a:r>
              <a:rPr lang="en-SG" sz="1000" b="1" dirty="0"/>
              <a:t>DIGITAL SIGNATURE</a:t>
            </a:r>
          </a:p>
          <a:p>
            <a:r>
              <a:rPr lang="en-SG" sz="1000" dirty="0"/>
              <a:t>Private key encrypts, public key decrypts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E942C-0BB6-5F52-476E-48FDB6408FB8}"/>
              </a:ext>
            </a:extLst>
          </p:cNvPr>
          <p:cNvSpPr txBox="1"/>
          <p:nvPr/>
        </p:nvSpPr>
        <p:spPr>
          <a:xfrm>
            <a:off x="3036616" y="7699080"/>
            <a:ext cx="3735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If hash function is resistant to collision attack, then it is also resistant to one way and 2</a:t>
            </a:r>
            <a:r>
              <a:rPr lang="en-SG" sz="1000" baseline="30000" dirty="0"/>
              <a:t>nd</a:t>
            </a:r>
            <a:r>
              <a:rPr lang="en-SG" sz="1000" dirty="0"/>
              <a:t> preimage attack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FA42D-A6EA-9445-FAD0-63FE09AE478E}"/>
              </a:ext>
            </a:extLst>
          </p:cNvPr>
          <p:cNvSpPr txBox="1"/>
          <p:nvPr/>
        </p:nvSpPr>
        <p:spPr>
          <a:xfrm>
            <a:off x="3669267" y="5385036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u="sng" dirty="0"/>
              <a:t>two pool variant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ECB28E-514B-818A-4DA3-06A57CF05672}"/>
              </a:ext>
            </a:extLst>
          </p:cNvPr>
          <p:cNvSpPr txBox="1"/>
          <p:nvPr/>
        </p:nvSpPr>
        <p:spPr>
          <a:xfrm>
            <a:off x="3037458" y="7998657"/>
            <a:ext cx="3734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Collision Attack: 2 inputs can be found that both result in the same hash</a:t>
            </a:r>
          </a:p>
          <a:p>
            <a:r>
              <a:rPr lang="en-SG" sz="1000" dirty="0"/>
              <a:t>2</a:t>
            </a:r>
            <a:r>
              <a:rPr lang="en-SG" sz="1000" baseline="30000" dirty="0"/>
              <a:t>nd</a:t>
            </a:r>
            <a:r>
              <a:rPr lang="en-SG" sz="1000" dirty="0"/>
              <a:t> Preimage Attack: Attacker given a specific input then finds another input that produces the same hash</a:t>
            </a:r>
          </a:p>
          <a:p>
            <a:r>
              <a:rPr lang="en-SG" sz="1000" dirty="0"/>
              <a:t>Birthday Attack: Brute force collision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C2380-8D7A-8B0A-81BC-36394B6133F8}"/>
              </a:ext>
            </a:extLst>
          </p:cNvPr>
          <p:cNvSpPr txBox="1"/>
          <p:nvPr/>
        </p:nvSpPr>
        <p:spPr>
          <a:xfrm>
            <a:off x="2498755" y="9479405"/>
            <a:ext cx="435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Digital certificate verifies authenticity and certifies ownership of a public key</a:t>
            </a:r>
          </a:p>
          <a:p>
            <a:r>
              <a:rPr lang="en-SG" sz="1000" dirty="0"/>
              <a:t>PKI is a standardised system to distribute public keys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B339F-A634-5354-464F-98C8C4FC4D07}"/>
              </a:ext>
            </a:extLst>
          </p:cNvPr>
          <p:cNvSpPr txBox="1"/>
          <p:nvPr/>
        </p:nvSpPr>
        <p:spPr>
          <a:xfrm>
            <a:off x="3017824" y="8798004"/>
            <a:ext cx="37355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</a:rPr>
              <a:t>A certificate is simply a document signed by a CA.</a:t>
            </a:r>
            <a:br>
              <a:rPr lang="en-US" sz="1000" dirty="0"/>
            </a:br>
            <a:r>
              <a:rPr lang="en-US" sz="1000" b="0" i="0" dirty="0">
                <a:effectLst/>
              </a:rPr>
              <a:t>(1) An identity</a:t>
            </a:r>
            <a:r>
              <a:rPr lang="en-US" sz="1000" dirty="0"/>
              <a:t>, </a:t>
            </a:r>
            <a:r>
              <a:rPr lang="en-US" sz="1000" b="0" i="0" dirty="0">
                <a:effectLst/>
              </a:rPr>
              <a:t>(2) The associated public key, (3) The time window that this certificate is valid</a:t>
            </a:r>
            <a:r>
              <a:rPr lang="en-US" sz="1000" dirty="0"/>
              <a:t>, </a:t>
            </a:r>
            <a:r>
              <a:rPr lang="en-US" sz="1000" b="0" i="0" dirty="0">
                <a:effectLst/>
              </a:rPr>
              <a:t>(4) The signature of the CA.</a:t>
            </a:r>
            <a:br>
              <a:rPr lang="en-US" sz="1000" dirty="0"/>
            </a:br>
            <a:r>
              <a:rPr lang="en-US" sz="1000" b="0" i="0" dirty="0">
                <a:effectLst/>
              </a:rPr>
              <a:t>• The document binds (2) to (1). It is certified by (4)</a:t>
            </a:r>
            <a:endParaRPr lang="en-SG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6AC15-1542-50FA-F2D3-02F50B241F3C}"/>
              </a:ext>
            </a:extLst>
          </p:cNvPr>
          <p:cNvSpPr txBox="1"/>
          <p:nvPr/>
        </p:nvSpPr>
        <p:spPr>
          <a:xfrm>
            <a:off x="1345126" y="7825481"/>
            <a:ext cx="1497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Protect secret with mac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20355-75EC-E3F1-DDB8-1E6B47C3D253}"/>
              </a:ext>
            </a:extLst>
          </p:cNvPr>
          <p:cNvSpPr txBox="1"/>
          <p:nvPr/>
        </p:nvSpPr>
        <p:spPr>
          <a:xfrm>
            <a:off x="1025327" y="89407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Protect secret with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22253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1032C-9A11-A024-0FFF-A88E197D5CF6}"/>
              </a:ext>
            </a:extLst>
          </p:cNvPr>
          <p:cNvSpPr txBox="1"/>
          <p:nvPr/>
        </p:nvSpPr>
        <p:spPr>
          <a:xfrm>
            <a:off x="0" y="0"/>
            <a:ext cx="342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u="none" strike="noStrike" baseline="0" dirty="0" err="1">
                <a:solidFill>
                  <a:srgbClr val="000000"/>
                </a:solidFill>
              </a:rPr>
              <a:t>Kerckhoffs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' Principle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states that the security of a cryptosystem must lie in the choice of its </a:t>
            </a:r>
            <a:r>
              <a:rPr lang="en-US" sz="1000" b="0" i="1" u="none" strike="noStrike" baseline="0" dirty="0">
                <a:solidFill>
                  <a:srgbClr val="333333"/>
                </a:solidFill>
              </a:rPr>
              <a:t>keys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only; everything else (including the algorithm itself) should be considered public knowledge</a:t>
            </a:r>
            <a:endParaRPr lang="en-SG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241D9-FDC3-D479-0FE5-2B7CCB6CB38F}"/>
              </a:ext>
            </a:extLst>
          </p:cNvPr>
          <p:cNvSpPr txBox="1"/>
          <p:nvPr/>
        </p:nvSpPr>
        <p:spPr>
          <a:xfrm>
            <a:off x="0" y="613123"/>
            <a:ext cx="3429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False match rate (FMR)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measures the percent of invalid inputs that are incorrectly accepted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False non-match rate (FNMR)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measures the percent of valid inputs that are incorrectly rejected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Equal error rate (EER)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rate when FNMR = FMR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Failure to </a:t>
            </a:r>
            <a:r>
              <a:rPr lang="en-US" sz="1000" b="1" i="0" u="none" strike="noStrike" baseline="0" dirty="0" err="1">
                <a:solidFill>
                  <a:srgbClr val="000000"/>
                </a:solidFill>
              </a:rPr>
              <a:t>enrol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 rate (FER)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rate at which attempts to create a template from an input is</a:t>
            </a:r>
          </a:p>
          <a:p>
            <a:pPr algn="l"/>
            <a:r>
              <a:rPr lang="en-SG" sz="1000" b="0" i="0" u="none" strike="noStrike" baseline="0" dirty="0">
                <a:solidFill>
                  <a:srgbClr val="333333"/>
                </a:solidFill>
              </a:rPr>
              <a:t>unsuccessful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Failure to capture rate (FTC)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probability that the system fails to detect a biometric input when</a:t>
            </a:r>
          </a:p>
          <a:p>
            <a:pPr algn="l"/>
            <a:r>
              <a:rPr lang="en-SG" sz="1000" b="0" i="0" u="none" strike="noStrike" baseline="0" dirty="0">
                <a:solidFill>
                  <a:srgbClr val="333333"/>
                </a:solidFill>
              </a:rPr>
              <a:t>presented correctly</a:t>
            </a:r>
            <a:endParaRPr lang="en-SG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E09D6-1B75-F215-BA91-3B12B07759A4}"/>
              </a:ext>
            </a:extLst>
          </p:cNvPr>
          <p:cNvSpPr txBox="1"/>
          <p:nvPr/>
        </p:nvSpPr>
        <p:spPr>
          <a:xfrm>
            <a:off x="0" y="2293620"/>
            <a:ext cx="350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Electronic Codebook (ECB)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Message is divided into blocks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Each block is encrypted separately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Cipher Block Chaining (CBC)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Each block of plaintext is XORed with the previous ciphertext block before being encrypted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Each ciphertext block depends on all plaintext blocks processed up to that point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IV must be used in first block to make each message unique</a:t>
            </a:r>
            <a:endParaRPr lang="en-SG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44A4B-D349-F0B5-3BD8-D22A4C68A7CA}"/>
              </a:ext>
            </a:extLst>
          </p:cNvPr>
          <p:cNvSpPr txBox="1"/>
          <p:nvPr/>
        </p:nvSpPr>
        <p:spPr>
          <a:xfrm>
            <a:off x="0" y="3687818"/>
            <a:ext cx="3553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u="sng" dirty="0"/>
              <a:t>Security Terminology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Confidentiality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Ensure that assets are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viewed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only by </a:t>
            </a:r>
            <a:r>
              <a:rPr lang="en-US" sz="1000" b="0" i="0" u="none" strike="noStrike" baseline="0" dirty="0" err="1">
                <a:solidFill>
                  <a:srgbClr val="333333"/>
                </a:solidFill>
              </a:rPr>
              <a:t>authorised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 parties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Prevention of </a:t>
            </a:r>
            <a:r>
              <a:rPr lang="en-US" sz="1000" b="1" i="0" u="none" strike="noStrike" baseline="0" dirty="0" err="1">
                <a:solidFill>
                  <a:srgbClr val="000000"/>
                </a:solidFill>
              </a:rPr>
              <a:t>unauthorised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 disclosure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of resources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Availability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Ensure that assets can be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used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by any </a:t>
            </a:r>
            <a:r>
              <a:rPr lang="en-US" sz="1000" b="0" i="0" u="none" strike="noStrike" baseline="0" dirty="0" err="1">
                <a:solidFill>
                  <a:srgbClr val="333333"/>
                </a:solidFill>
              </a:rPr>
              <a:t>authorised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 parties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Prevention of </a:t>
            </a:r>
            <a:r>
              <a:rPr lang="en-US" sz="1000" b="1" i="0" u="none" strike="noStrike" baseline="0" dirty="0" err="1">
                <a:solidFill>
                  <a:srgbClr val="000000"/>
                </a:solidFill>
              </a:rPr>
              <a:t>unauthorised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 withholding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of resources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Integrity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Ensure that assets are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modified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only by </a:t>
            </a:r>
            <a:r>
              <a:rPr lang="en-US" sz="1000" b="0" i="0" u="none" strike="noStrike" baseline="0" dirty="0" err="1">
                <a:solidFill>
                  <a:srgbClr val="333333"/>
                </a:solidFill>
              </a:rPr>
              <a:t>authorised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 parties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Prevention of </a:t>
            </a:r>
            <a:r>
              <a:rPr lang="en-US" sz="1000" b="1" i="0" u="none" strike="noStrike" baseline="0" dirty="0" err="1">
                <a:solidFill>
                  <a:srgbClr val="000000"/>
                </a:solidFill>
              </a:rPr>
              <a:t>unauthorised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 modification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of resources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Authenticity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Ensure that assets are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produced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by the sender (or who we think the sender is)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Prevention of </a:t>
            </a:r>
            <a:r>
              <a:rPr lang="en-US" sz="1000" b="1" i="0" u="none" strike="noStrike" baseline="0" dirty="0" err="1">
                <a:solidFill>
                  <a:srgbClr val="000000"/>
                </a:solidFill>
              </a:rPr>
              <a:t>unauthorised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 forgery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of resources</a:t>
            </a:r>
          </a:p>
          <a:p>
            <a:pPr algn="l"/>
            <a:r>
              <a:rPr lang="en-SG" sz="1000" b="1" i="0" u="none" strike="noStrike" baseline="0" dirty="0">
                <a:solidFill>
                  <a:srgbClr val="000000"/>
                </a:solidFill>
              </a:rPr>
              <a:t>Non-repudiation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A situation where a statement's author cannot successfully dispute its authorship or the validity of an associated contract</a:t>
            </a:r>
            <a:endParaRPr lang="en-SG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E74AC-E5CB-0D07-E4C5-928970DF95B5}"/>
              </a:ext>
            </a:extLst>
          </p:cNvPr>
          <p:cNvSpPr txBox="1"/>
          <p:nvPr/>
        </p:nvSpPr>
        <p:spPr>
          <a:xfrm>
            <a:off x="1869793" y="2157759"/>
            <a:ext cx="1604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Bitwise XOR</a:t>
            </a:r>
          </a:p>
          <a:p>
            <a:r>
              <a:rPr lang="en-SG" sz="1000" dirty="0"/>
              <a:t>0 if both bits are the same</a:t>
            </a:r>
          </a:p>
          <a:p>
            <a:r>
              <a:rPr lang="en-SG" sz="1000" dirty="0"/>
              <a:t>1 if both bits are different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3DD41-E481-ED65-229E-2EE3479FBC4B}"/>
              </a:ext>
            </a:extLst>
          </p:cNvPr>
          <p:cNvSpPr txBox="1"/>
          <p:nvPr/>
        </p:nvSpPr>
        <p:spPr>
          <a:xfrm>
            <a:off x="3380233" y="-24384"/>
            <a:ext cx="337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Key space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set of all possible keys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Key space size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total number of possible keys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Key size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or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key length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number of bits required to represent a particular key</a:t>
            </a:r>
            <a:endParaRPr lang="en-SG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DEE4B-D89F-F18E-C998-C4259344EF68}"/>
              </a:ext>
            </a:extLst>
          </p:cNvPr>
          <p:cNvSpPr txBox="1"/>
          <p:nvPr/>
        </p:nvSpPr>
        <p:spPr>
          <a:xfrm>
            <a:off x="0" y="6441571"/>
            <a:ext cx="3474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Kerckhoff’s</a:t>
            </a:r>
            <a:r>
              <a:rPr lang="en-SG" sz="1000" b="1" dirty="0"/>
              <a:t> Principle</a:t>
            </a:r>
          </a:p>
          <a:p>
            <a:r>
              <a:rPr lang="en-SG" sz="1000" dirty="0"/>
              <a:t>One ought to design systems </a:t>
            </a:r>
            <a:r>
              <a:rPr lang="en-US" sz="1000" dirty="0"/>
              <a:t>under the assumption that the enemy will immediately gain full familiarity with them</a:t>
            </a:r>
          </a:p>
          <a:p>
            <a:r>
              <a:rPr lang="en-US" sz="1000" b="1" dirty="0"/>
              <a:t>Mode-of-operation </a:t>
            </a:r>
          </a:p>
          <a:p>
            <a:r>
              <a:rPr lang="en-US" sz="1000" dirty="0"/>
              <a:t>Repeatedly apply a cipher's single-block operation to securely transform amounts of data larger than a block.</a:t>
            </a:r>
          </a:p>
          <a:p>
            <a:r>
              <a:rPr lang="en-US" sz="1000" b="1" dirty="0"/>
              <a:t>Initial Value</a:t>
            </a:r>
          </a:p>
          <a:p>
            <a:r>
              <a:rPr lang="en-US" sz="1000" dirty="0"/>
              <a:t>Block of bits to randomize the encryption and hence to produce distinct ciphertexts even if the same plaintext is encrypted multiple times</a:t>
            </a:r>
          </a:p>
          <a:p>
            <a:r>
              <a:rPr lang="en-US" sz="1000" b="1" dirty="0"/>
              <a:t>MAC</a:t>
            </a:r>
          </a:p>
          <a:p>
            <a:r>
              <a:rPr lang="en-US" sz="1000" dirty="0"/>
              <a:t>Short piece of information derived from a secret key to confirm that the message came from the stated sender and has not been changed.</a:t>
            </a:r>
          </a:p>
          <a:p>
            <a:r>
              <a:rPr lang="en-US" sz="1000" b="1" dirty="0"/>
              <a:t>Stream cipher</a:t>
            </a:r>
          </a:p>
          <a:p>
            <a:r>
              <a:rPr lang="en-US" sz="1000" dirty="0"/>
              <a:t>Approximating the action of a proven unbreakable cipher, the one-time pad.</a:t>
            </a:r>
          </a:p>
          <a:p>
            <a:r>
              <a:rPr lang="en-US" sz="1000" b="1" dirty="0"/>
              <a:t>Man-in-the-middle</a:t>
            </a:r>
          </a:p>
          <a:p>
            <a:r>
              <a:rPr lang="en-US" sz="1000" dirty="0"/>
              <a:t>Attacker secretly relays and possibly alters the communications between two parties who believe that they are directly communicating with each other.</a:t>
            </a:r>
            <a:endParaRPr lang="en-SG" sz="1000" dirty="0"/>
          </a:p>
          <a:p>
            <a:endParaRPr lang="en-SG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B539D-E642-5CF6-6980-5D508130CDB6}"/>
              </a:ext>
            </a:extLst>
          </p:cNvPr>
          <p:cNvSpPr txBox="1"/>
          <p:nvPr/>
        </p:nvSpPr>
        <p:spPr>
          <a:xfrm>
            <a:off x="3377185" y="590528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Signature</a:t>
            </a:r>
          </a:p>
          <a:p>
            <a:r>
              <a:rPr lang="en-US" sz="1000" dirty="0"/>
              <a:t>Generated using asymmetric cryptography, gives a recipient very strong reason to believe that the message was created by a known sender, and that the message was not altered in transit.</a:t>
            </a:r>
          </a:p>
          <a:p>
            <a:endParaRPr lang="en-SG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E3D74-B109-E75B-97F8-C47B394F456A}"/>
              </a:ext>
            </a:extLst>
          </p:cNvPr>
          <p:cNvSpPr txBox="1"/>
          <p:nvPr/>
        </p:nvSpPr>
        <p:spPr>
          <a:xfrm>
            <a:off x="3377185" y="1354447"/>
            <a:ext cx="342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Confusion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interceptor should not be able to predict what will happen to the ciphertext by changing one character in the plaintext</a:t>
            </a:r>
          </a:p>
          <a:p>
            <a:pPr algn="l"/>
            <a:r>
              <a:rPr lang="en-SG" sz="1000" b="0" i="0" u="none" strike="noStrike" baseline="0" dirty="0">
                <a:solidFill>
                  <a:srgbClr val="333333"/>
                </a:solidFill>
              </a:rPr>
              <a:t>- Substitution achieves confusion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Diffusion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changes in the plaintext affect many parts of the ciphertext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- Good diffusion means that the interceptor needs access to much of the ciphertext to be able 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to infer the algorithm</a:t>
            </a:r>
          </a:p>
          <a:p>
            <a:pPr algn="l"/>
            <a:r>
              <a:rPr lang="en-SG" sz="1000" b="0" i="0" u="none" strike="noStrike" baseline="0" dirty="0">
                <a:solidFill>
                  <a:srgbClr val="333333"/>
                </a:solidFill>
              </a:rPr>
              <a:t>- Transposition achieves diffusion</a:t>
            </a:r>
            <a:endParaRPr lang="en-SG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A82F6-CA01-79B9-69CD-F187938E5606}"/>
              </a:ext>
            </a:extLst>
          </p:cNvPr>
          <p:cNvSpPr txBox="1"/>
          <p:nvPr/>
        </p:nvSpPr>
        <p:spPr>
          <a:xfrm>
            <a:off x="3377185" y="2765129"/>
            <a:ext cx="32879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Password Entropy</a:t>
            </a:r>
          </a:p>
          <a:p>
            <a:pPr marL="171450" indent="-171450">
              <a:buFontTx/>
              <a:buChar char="-"/>
            </a:pPr>
            <a:r>
              <a:rPr lang="en-US" sz="1000" b="0" i="0" dirty="0">
                <a:effectLst/>
              </a:rPr>
              <a:t>Online: 29 bits to be secure against online attacks, Recommends at least 49 bits for “higher security”</a:t>
            </a:r>
          </a:p>
          <a:p>
            <a:pPr marL="171450" indent="-171450">
              <a:buFontTx/>
              <a:buChar char="-"/>
            </a:pPr>
            <a:r>
              <a:rPr lang="en-US" sz="1000" b="0" i="0" dirty="0">
                <a:effectLst/>
              </a:rPr>
              <a:t>Offline: NIST recommends 128 bits </a:t>
            </a:r>
          </a:p>
          <a:p>
            <a:pPr marL="171450" indent="-171450">
              <a:buFontTx/>
              <a:buChar char="-"/>
            </a:pPr>
            <a:r>
              <a:rPr lang="en-SG" sz="1000" b="0" i="0" dirty="0">
                <a:effectLst/>
              </a:rPr>
              <a:t>E = log2 (RL) </a:t>
            </a:r>
          </a:p>
          <a:p>
            <a:pPr algn="l"/>
            <a:r>
              <a:rPr lang="en-US" sz="1000" b="0" i="0" dirty="0">
                <a:effectLst/>
              </a:rPr>
              <a:t>       R - range of characters.</a:t>
            </a:r>
          </a:p>
          <a:p>
            <a:pPr algn="l"/>
            <a:r>
              <a:rPr lang="en-US" sz="1000" b="0" i="0" dirty="0">
                <a:effectLst/>
              </a:rPr>
              <a:t>       L - number of characters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F9209-2BD8-ABDA-E627-D158D834F1E9}"/>
              </a:ext>
            </a:extLst>
          </p:cNvPr>
          <p:cNvSpPr txBox="1"/>
          <p:nvPr/>
        </p:nvSpPr>
        <p:spPr>
          <a:xfrm>
            <a:off x="3377185" y="3848100"/>
            <a:ext cx="33771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MAC (Message Authentication Code)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When a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shared symmetric key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is used as part of the digest generation: H(m, K)</a:t>
            </a:r>
          </a:p>
          <a:p>
            <a:pPr algn="l"/>
            <a:r>
              <a:rPr lang="en-US" sz="1000" b="1" i="0" u="none" strike="noStrike" baseline="0" dirty="0">
                <a:solidFill>
                  <a:srgbClr val="000000"/>
                </a:solidFill>
              </a:rPr>
              <a:t>Repudiable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: cannot prove to a third party exactly who produced the MAC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Can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detect accidental/intentional changes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to message and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affirm message's origin for </a:t>
            </a:r>
            <a:r>
              <a:rPr lang="en-SG" sz="1000" b="1" i="0" u="none" strike="noStrike" baseline="0" dirty="0">
                <a:solidFill>
                  <a:srgbClr val="000000"/>
                </a:solidFill>
              </a:rPr>
              <a:t>receiver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Guarantees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integrity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to everybody, but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authenticity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only to receiver (since it is repudiable)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Sender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can deny previously sent message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by claiming that the receiver spoofed it and sent it to </a:t>
            </a:r>
            <a:r>
              <a:rPr lang="en-SG" sz="1000" b="0" i="0" u="none" strike="noStrike" baseline="0" dirty="0">
                <a:solidFill>
                  <a:srgbClr val="333333"/>
                </a:solidFill>
              </a:rPr>
              <a:t>himself</a:t>
            </a:r>
          </a:p>
          <a:p>
            <a:pPr algn="l"/>
            <a:r>
              <a:rPr lang="en-SG" sz="1000" b="0" i="0" u="none" strike="noStrike" baseline="0" dirty="0">
                <a:solidFill>
                  <a:srgbClr val="333333"/>
                </a:solidFill>
              </a:rPr>
              <a:t>Sending example: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1. Sender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hashes the message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and the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key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to form the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MAC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(aka </a:t>
            </a:r>
            <a:r>
              <a:rPr lang="en-US" sz="1000" b="1" i="0" u="none" strike="noStrike" baseline="0" dirty="0">
                <a:solidFill>
                  <a:srgbClr val="000000"/>
                </a:solidFill>
              </a:rPr>
              <a:t>Authentication Tag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): H(m, K)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2. Append H(m, K)  to  m, making (</a:t>
            </a:r>
            <a:r>
              <a:rPr lang="en-US" sz="1000" dirty="0">
                <a:solidFill>
                  <a:srgbClr val="333333"/>
                </a:solidFill>
              </a:rPr>
              <a:t>m, H(m, K)) -&gt; </a:t>
            </a:r>
            <a:r>
              <a:rPr lang="en-US" sz="1000" b="0" i="0" u="none" strike="noStrike" baseline="0" dirty="0">
                <a:solidFill>
                  <a:srgbClr val="333333"/>
                </a:solidFill>
              </a:rPr>
              <a:t>send this to receiver</a:t>
            </a:r>
          </a:p>
          <a:p>
            <a:pPr algn="l"/>
            <a:r>
              <a:rPr lang="en-US" sz="1000" b="0" i="0" u="none" strike="noStrike" baseline="0" dirty="0">
                <a:solidFill>
                  <a:srgbClr val="333333"/>
                </a:solidFill>
              </a:rPr>
              <a:t>3. Receiver can calculate his own H(m, K) to check if either m or K has been altered</a:t>
            </a:r>
            <a:endParaRPr lang="en-SG" sz="1000" dirty="0"/>
          </a:p>
          <a:p>
            <a:endParaRPr lang="en-SG" sz="1000" dirty="0"/>
          </a:p>
        </p:txBody>
      </p:sp>
      <p:pic>
        <p:nvPicPr>
          <p:cNvPr id="1026" name="Picture 2" descr="The difference in five modes in the AES encryption algorithm - Highgo  Software Inc.">
            <a:extLst>
              <a:ext uri="{FF2B5EF4-FFF2-40B4-BE49-F238E27FC236}">
                <a16:creationId xmlns:a16="http://schemas.microsoft.com/office/drawing/2014/main" id="{0873F7BB-96B4-0F6D-DB45-8E35BD06A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85" y="8597377"/>
            <a:ext cx="3260238" cy="13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D3F2BE-C775-8DE6-8083-6932AF84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00" y="6777885"/>
            <a:ext cx="3088510" cy="1773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8FEDAB-6C58-17E1-85B9-52C5989BB3C7}"/>
              </a:ext>
            </a:extLst>
          </p:cNvPr>
          <p:cNvSpPr txBox="1"/>
          <p:nvPr/>
        </p:nvSpPr>
        <p:spPr>
          <a:xfrm>
            <a:off x="3377185" y="6603222"/>
            <a:ext cx="21419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AES CBC Encryption &amp; Decryption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CF1E3-4AEF-F081-67EA-EADB5D70601C}"/>
              </a:ext>
            </a:extLst>
          </p:cNvPr>
          <p:cNvSpPr txBox="1"/>
          <p:nvPr/>
        </p:nvSpPr>
        <p:spPr>
          <a:xfrm>
            <a:off x="-7669" y="9652275"/>
            <a:ext cx="3541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Zero-day</a:t>
            </a:r>
            <a:r>
              <a:rPr lang="en-SG" sz="1000" dirty="0"/>
              <a:t>: vuln that </a:t>
            </a:r>
            <a:r>
              <a:rPr lang="en-SG" sz="1000" dirty="0" err="1"/>
              <a:t>devs</a:t>
            </a:r>
            <a:r>
              <a:rPr lang="en-SG" sz="1000" dirty="0"/>
              <a:t> were unaware of/no time to address</a:t>
            </a:r>
          </a:p>
        </p:txBody>
      </p:sp>
    </p:spTree>
    <p:extLst>
      <p:ext uri="{BB962C8B-B14F-4D97-AF65-F5344CB8AC3E}">
        <p14:creationId xmlns:p14="http://schemas.microsoft.com/office/powerpoint/2010/main" val="9315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2889</TotalTime>
  <Words>1266</Words>
  <Application>Microsoft Office PowerPoint</Application>
  <PresentationFormat>A4 Paper (210x297 mm)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Qiao Yi</dc:creator>
  <cp:lastModifiedBy>Lim Qiao Yi</cp:lastModifiedBy>
  <cp:revision>13</cp:revision>
  <dcterms:created xsi:type="dcterms:W3CDTF">2024-09-28T15:07:08Z</dcterms:created>
  <dcterms:modified xsi:type="dcterms:W3CDTF">2024-10-09T16:17:43Z</dcterms:modified>
</cp:coreProperties>
</file>