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26"/>
  </p:notesMasterIdLst>
  <p:sldIdLst>
    <p:sldId id="318" r:id="rId2"/>
    <p:sldId id="319" r:id="rId3"/>
    <p:sldId id="350" r:id="rId4"/>
    <p:sldId id="354" r:id="rId5"/>
    <p:sldId id="351" r:id="rId6"/>
    <p:sldId id="355" r:id="rId7"/>
    <p:sldId id="356" r:id="rId8"/>
    <p:sldId id="322" r:id="rId9"/>
    <p:sldId id="336" r:id="rId10"/>
    <p:sldId id="343" r:id="rId11"/>
    <p:sldId id="344" r:id="rId12"/>
    <p:sldId id="303" r:id="rId13"/>
    <p:sldId id="304" r:id="rId14"/>
    <p:sldId id="296" r:id="rId15"/>
    <p:sldId id="307" r:id="rId16"/>
    <p:sldId id="298" r:id="rId17"/>
    <p:sldId id="328" r:id="rId18"/>
    <p:sldId id="341" r:id="rId19"/>
    <p:sldId id="299" r:id="rId20"/>
    <p:sldId id="339" r:id="rId21"/>
    <p:sldId id="340" r:id="rId22"/>
    <p:sldId id="342" r:id="rId23"/>
    <p:sldId id="321" r:id="rId24"/>
    <p:sldId id="357" r:id="rId25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1658" autoAdjust="0"/>
  </p:normalViewPr>
  <p:slideViewPr>
    <p:cSldViewPr>
      <p:cViewPr varScale="1">
        <p:scale>
          <a:sx n="72" d="100"/>
          <a:sy n="72" d="100"/>
        </p:scale>
        <p:origin x="165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704" y="-9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1A683-C76F-704D-9D74-E344CC31C19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393EEA-9F13-4A49-99EA-CD64AA9B220B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lines of attack: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4825F1-4630-4C45-BFBA-56610836BEE1}" type="parTrans" cxnId="{1784A961-40B2-3941-A989-F1C797EA9D1F}">
      <dgm:prSet/>
      <dgm:spPr/>
      <dgm:t>
        <a:bodyPr/>
        <a:lstStyle/>
        <a:p>
          <a:endParaRPr lang="en-US"/>
        </a:p>
      </dgm:t>
    </dgm:pt>
    <dgm:pt modelId="{C52AC6E2-8EA9-AC47-BE7C-8D3BE26B1BA4}" type="sibTrans" cxnId="{1784A961-40B2-3941-A989-F1C797EA9D1F}">
      <dgm:prSet/>
      <dgm:spPr/>
      <dgm:t>
        <a:bodyPr/>
        <a:lstStyle/>
        <a:p>
          <a:endParaRPr lang="en-US"/>
        </a:p>
      </dgm:t>
    </dgm:pt>
    <dgm:pt modelId="{5F2E5BEB-23DF-D748-85E5-305EAB34E0C9}">
      <dgm:prSet/>
      <dgm:spPr/>
      <dgm:t>
        <a:bodyPr/>
        <a:lstStyle/>
        <a:p>
          <a:r>
            <a:rPr lang="en-US" dirty="0" smtClean="0"/>
            <a:t>Attack the key space</a:t>
          </a:r>
        </a:p>
      </dgm:t>
    </dgm:pt>
    <dgm:pt modelId="{70472AD4-D62C-1349-B504-CBAB3AB0B362}" type="parTrans" cxnId="{0D6A7100-23FB-9048-AD2A-56CC2F7E93AD}">
      <dgm:prSet/>
      <dgm:spPr/>
      <dgm:t>
        <a:bodyPr/>
        <a:lstStyle/>
        <a:p>
          <a:endParaRPr lang="en-US"/>
        </a:p>
      </dgm:t>
    </dgm:pt>
    <dgm:pt modelId="{13AD9DA9-25A8-174C-B386-5B6349C5CA7D}" type="sibTrans" cxnId="{0D6A7100-23FB-9048-AD2A-56CC2F7E93AD}">
      <dgm:prSet/>
      <dgm:spPr/>
      <dgm:t>
        <a:bodyPr/>
        <a:lstStyle/>
        <a:p>
          <a:endParaRPr lang="en-US"/>
        </a:p>
      </dgm:t>
    </dgm:pt>
    <dgm:pt modelId="{61887180-40B5-FA4B-9572-9642BA17A657}">
      <dgm:prSet/>
      <dgm:spPr/>
      <dgm:t>
        <a:bodyPr/>
        <a:lstStyle/>
        <a:p>
          <a:r>
            <a:rPr lang="en-US" dirty="0" smtClean="0"/>
            <a:t>If an attacker can determine the MAC key then it is possible to generate a valid MAC value for any input </a:t>
          </a:r>
          <a:r>
            <a:rPr lang="en-US" i="1" dirty="0" smtClean="0"/>
            <a:t>x</a:t>
          </a:r>
          <a:endParaRPr lang="en-US" dirty="0" smtClean="0"/>
        </a:p>
      </dgm:t>
    </dgm:pt>
    <dgm:pt modelId="{E73617C7-FCD6-0E4A-813C-7EF1C902D6E1}" type="parTrans" cxnId="{D3DDD90A-5420-F544-9F70-62EED2A0CAA1}">
      <dgm:prSet/>
      <dgm:spPr/>
      <dgm:t>
        <a:bodyPr/>
        <a:lstStyle/>
        <a:p>
          <a:endParaRPr lang="en-US"/>
        </a:p>
      </dgm:t>
    </dgm:pt>
    <dgm:pt modelId="{8FC7E0A3-C899-334B-B445-DF783FF9D11D}" type="sibTrans" cxnId="{D3DDD90A-5420-F544-9F70-62EED2A0CAA1}">
      <dgm:prSet/>
      <dgm:spPr/>
      <dgm:t>
        <a:bodyPr/>
        <a:lstStyle/>
        <a:p>
          <a:endParaRPr lang="en-US"/>
        </a:p>
      </dgm:t>
    </dgm:pt>
    <dgm:pt modelId="{B411E2EB-8F5B-094A-856D-8DDB595B5D51}">
      <dgm:prSet/>
      <dgm:spPr/>
      <dgm:t>
        <a:bodyPr/>
        <a:lstStyle/>
        <a:p>
          <a:r>
            <a:rPr lang="en-US" dirty="0" smtClean="0"/>
            <a:t>Attack the MAC value</a:t>
          </a:r>
        </a:p>
      </dgm:t>
    </dgm:pt>
    <dgm:pt modelId="{7716700B-E215-B443-A9BD-46120C2EEB9E}" type="parTrans" cxnId="{0E9DA170-4143-CB43-BA82-C4DCC65DA0B1}">
      <dgm:prSet/>
      <dgm:spPr/>
      <dgm:t>
        <a:bodyPr/>
        <a:lstStyle/>
        <a:p>
          <a:endParaRPr lang="en-US"/>
        </a:p>
      </dgm:t>
    </dgm:pt>
    <dgm:pt modelId="{9A86E25E-6D5F-2D4D-840E-0B69254F5409}" type="sibTrans" cxnId="{0E9DA170-4143-CB43-BA82-C4DCC65DA0B1}">
      <dgm:prSet/>
      <dgm:spPr/>
      <dgm:t>
        <a:bodyPr/>
        <a:lstStyle/>
        <a:p>
          <a:endParaRPr lang="en-US"/>
        </a:p>
      </dgm:t>
    </dgm:pt>
    <dgm:pt modelId="{424D0F57-C852-2345-B6A1-A007F50013F8}">
      <dgm:prSet/>
      <dgm:spPr/>
      <dgm:t>
        <a:bodyPr/>
        <a:lstStyle/>
        <a:p>
          <a:r>
            <a:rPr lang="en-US" dirty="0" smtClean="0"/>
            <a:t>Objective is to generate a valid tag for a given message or to find a message that matches a given tag</a:t>
          </a:r>
        </a:p>
      </dgm:t>
    </dgm:pt>
    <dgm:pt modelId="{C47C2AEF-9B60-B445-BC9C-8400EFE2D382}" type="parTrans" cxnId="{58B2AB23-F943-3343-8B36-EC5617DB77AE}">
      <dgm:prSet/>
      <dgm:spPr/>
      <dgm:t>
        <a:bodyPr/>
        <a:lstStyle/>
        <a:p>
          <a:endParaRPr lang="en-US"/>
        </a:p>
      </dgm:t>
    </dgm:pt>
    <dgm:pt modelId="{7D88E974-1797-694E-9BCF-4F598C1F6943}" type="sibTrans" cxnId="{58B2AB23-F943-3343-8B36-EC5617DB77AE}">
      <dgm:prSet/>
      <dgm:spPr/>
      <dgm:t>
        <a:bodyPr/>
        <a:lstStyle/>
        <a:p>
          <a:endParaRPr lang="en-US"/>
        </a:p>
      </dgm:t>
    </dgm:pt>
    <dgm:pt modelId="{24A8D4AD-C69F-ED4A-9928-4DCF52D3349F}" type="pres">
      <dgm:prSet presAssocID="{4AE1A683-C76F-704D-9D74-E344CC31C19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6606F7-135E-134C-B693-7F78F68BD153}" type="pres">
      <dgm:prSet presAssocID="{BB393EEA-9F13-4A49-99EA-CD64AA9B220B}" presName="parentLin" presStyleCnt="0"/>
      <dgm:spPr/>
    </dgm:pt>
    <dgm:pt modelId="{71DE5AED-1534-0345-BEB9-A1B28CC987BF}" type="pres">
      <dgm:prSet presAssocID="{BB393EEA-9F13-4A49-99EA-CD64AA9B220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152F7F99-21E6-FA41-9A9B-75F753A7D577}" type="pres">
      <dgm:prSet presAssocID="{BB393EEA-9F13-4A49-99EA-CD64AA9B220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5ADE1-9A13-4C49-9ADE-41CA06C67FE4}" type="pres">
      <dgm:prSet presAssocID="{BB393EEA-9F13-4A49-99EA-CD64AA9B220B}" presName="negativeSpace" presStyleCnt="0"/>
      <dgm:spPr/>
    </dgm:pt>
    <dgm:pt modelId="{D6CF82A7-2676-8E4E-8979-085535B19D56}" type="pres">
      <dgm:prSet presAssocID="{BB393EEA-9F13-4A49-99EA-CD64AA9B220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9DA170-4143-CB43-BA82-C4DCC65DA0B1}" srcId="{BB393EEA-9F13-4A49-99EA-CD64AA9B220B}" destId="{B411E2EB-8F5B-094A-856D-8DDB595B5D51}" srcOrd="1" destOrd="0" parTransId="{7716700B-E215-B443-A9BD-46120C2EEB9E}" sibTransId="{9A86E25E-6D5F-2D4D-840E-0B69254F5409}"/>
    <dgm:cxn modelId="{E1F29592-D23C-0A4B-90E1-8DFBBC4268B5}" type="presOf" srcId="{BB393EEA-9F13-4A49-99EA-CD64AA9B220B}" destId="{71DE5AED-1534-0345-BEB9-A1B28CC987BF}" srcOrd="0" destOrd="0" presId="urn:microsoft.com/office/officeart/2005/8/layout/list1"/>
    <dgm:cxn modelId="{002FAB08-1304-2645-BDFB-2F48BAD6BE45}" type="presOf" srcId="{4AE1A683-C76F-704D-9D74-E344CC31C19D}" destId="{24A8D4AD-C69F-ED4A-9928-4DCF52D3349F}" srcOrd="0" destOrd="0" presId="urn:microsoft.com/office/officeart/2005/8/layout/list1"/>
    <dgm:cxn modelId="{9BFD1455-B533-CB4E-AF97-CC5E405BB029}" type="presOf" srcId="{5F2E5BEB-23DF-D748-85E5-305EAB34E0C9}" destId="{D6CF82A7-2676-8E4E-8979-085535B19D56}" srcOrd="0" destOrd="0" presId="urn:microsoft.com/office/officeart/2005/8/layout/list1"/>
    <dgm:cxn modelId="{86BDD6B1-1D78-AA46-82E2-61347261B3EF}" type="presOf" srcId="{BB393EEA-9F13-4A49-99EA-CD64AA9B220B}" destId="{152F7F99-21E6-FA41-9A9B-75F753A7D577}" srcOrd="1" destOrd="0" presId="urn:microsoft.com/office/officeart/2005/8/layout/list1"/>
    <dgm:cxn modelId="{D2BF3E8B-759F-CA4C-A33D-31EB7DAFF701}" type="presOf" srcId="{B411E2EB-8F5B-094A-856D-8DDB595B5D51}" destId="{D6CF82A7-2676-8E4E-8979-085535B19D56}" srcOrd="0" destOrd="2" presId="urn:microsoft.com/office/officeart/2005/8/layout/list1"/>
    <dgm:cxn modelId="{7E373E3D-8099-D34C-999A-E09F582D30FA}" type="presOf" srcId="{61887180-40B5-FA4B-9572-9642BA17A657}" destId="{D6CF82A7-2676-8E4E-8979-085535B19D56}" srcOrd="0" destOrd="1" presId="urn:microsoft.com/office/officeart/2005/8/layout/list1"/>
    <dgm:cxn modelId="{58B2AB23-F943-3343-8B36-EC5617DB77AE}" srcId="{B411E2EB-8F5B-094A-856D-8DDB595B5D51}" destId="{424D0F57-C852-2345-B6A1-A007F50013F8}" srcOrd="0" destOrd="0" parTransId="{C47C2AEF-9B60-B445-BC9C-8400EFE2D382}" sibTransId="{7D88E974-1797-694E-9BCF-4F598C1F6943}"/>
    <dgm:cxn modelId="{0D6A7100-23FB-9048-AD2A-56CC2F7E93AD}" srcId="{BB393EEA-9F13-4A49-99EA-CD64AA9B220B}" destId="{5F2E5BEB-23DF-D748-85E5-305EAB34E0C9}" srcOrd="0" destOrd="0" parTransId="{70472AD4-D62C-1349-B504-CBAB3AB0B362}" sibTransId="{13AD9DA9-25A8-174C-B386-5B6349C5CA7D}"/>
    <dgm:cxn modelId="{1784A961-40B2-3941-A989-F1C797EA9D1F}" srcId="{4AE1A683-C76F-704D-9D74-E344CC31C19D}" destId="{BB393EEA-9F13-4A49-99EA-CD64AA9B220B}" srcOrd="0" destOrd="0" parTransId="{574825F1-4630-4C45-BFBA-56610836BEE1}" sibTransId="{C52AC6E2-8EA9-AC47-BE7C-8D3BE26B1BA4}"/>
    <dgm:cxn modelId="{35FF34F7-6FCA-7248-9E0E-FA7BFE7D2773}" type="presOf" srcId="{424D0F57-C852-2345-B6A1-A007F50013F8}" destId="{D6CF82A7-2676-8E4E-8979-085535B19D56}" srcOrd="0" destOrd="3" presId="urn:microsoft.com/office/officeart/2005/8/layout/list1"/>
    <dgm:cxn modelId="{D3DDD90A-5420-F544-9F70-62EED2A0CAA1}" srcId="{5F2E5BEB-23DF-D748-85E5-305EAB34E0C9}" destId="{61887180-40B5-FA4B-9572-9642BA17A657}" srcOrd="0" destOrd="0" parTransId="{E73617C7-FCD6-0E4A-813C-7EF1C902D6E1}" sibTransId="{8FC7E0A3-C899-334B-B445-DF783FF9D11D}"/>
    <dgm:cxn modelId="{564AFABB-C66E-3A48-87B6-1D2D936E0423}" type="presParOf" srcId="{24A8D4AD-C69F-ED4A-9928-4DCF52D3349F}" destId="{066606F7-135E-134C-B693-7F78F68BD153}" srcOrd="0" destOrd="0" presId="urn:microsoft.com/office/officeart/2005/8/layout/list1"/>
    <dgm:cxn modelId="{9ECF51A0-2397-A74D-87C0-CA8648556068}" type="presParOf" srcId="{066606F7-135E-134C-B693-7F78F68BD153}" destId="{71DE5AED-1534-0345-BEB9-A1B28CC987BF}" srcOrd="0" destOrd="0" presId="urn:microsoft.com/office/officeart/2005/8/layout/list1"/>
    <dgm:cxn modelId="{07A6290F-27E7-C849-81BA-ED53EDFE4DFB}" type="presParOf" srcId="{066606F7-135E-134C-B693-7F78F68BD153}" destId="{152F7F99-21E6-FA41-9A9B-75F753A7D577}" srcOrd="1" destOrd="0" presId="urn:microsoft.com/office/officeart/2005/8/layout/list1"/>
    <dgm:cxn modelId="{006355B4-9BCD-6B4B-93C2-B54EA0D1D358}" type="presParOf" srcId="{24A8D4AD-C69F-ED4A-9928-4DCF52D3349F}" destId="{BB55ADE1-9A13-4C49-9ADE-41CA06C67FE4}" srcOrd="1" destOrd="0" presId="urn:microsoft.com/office/officeart/2005/8/layout/list1"/>
    <dgm:cxn modelId="{50A650F8-57BE-EB43-AFC9-02BB9CB60C70}" type="presParOf" srcId="{24A8D4AD-C69F-ED4A-9928-4DCF52D3349F}" destId="{D6CF82A7-2676-8E4E-8979-085535B19D5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F82A7-2676-8E4E-8979-085535B19D56}">
      <dsp:nvSpPr>
        <dsp:cNvPr id="0" name=""/>
        <dsp:cNvSpPr/>
      </dsp:nvSpPr>
      <dsp:spPr>
        <a:xfrm>
          <a:off x="0" y="301809"/>
          <a:ext cx="7924800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354076" rIns="61505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Attack the key space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If an attacker can determine the MAC key then it is possible to generate a valid MAC value for any input </a:t>
          </a:r>
          <a:r>
            <a:rPr lang="en-US" sz="1700" i="1" kern="1200" dirty="0" smtClean="0"/>
            <a:t>x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Attack the MAC value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Objective is to generate a valid tag for a given message or to find a message that matches a given tag</a:t>
          </a:r>
        </a:p>
      </dsp:txBody>
      <dsp:txXfrm>
        <a:off x="0" y="301809"/>
        <a:ext cx="7924800" cy="2034900"/>
      </dsp:txXfrm>
    </dsp:sp>
    <dsp:sp modelId="{152F7F99-21E6-FA41-9A9B-75F753A7D577}">
      <dsp:nvSpPr>
        <dsp:cNvPr id="0" name=""/>
        <dsp:cNvSpPr/>
      </dsp:nvSpPr>
      <dsp:spPr>
        <a:xfrm>
          <a:off x="396240" y="50889"/>
          <a:ext cx="5547360" cy="501840"/>
        </a:xfrm>
        <a:prstGeom prst="round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lines of attack: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0738" y="75387"/>
        <a:ext cx="549836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8E01877B-E5FC-4F44-9FC7-4B20506F310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9210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838C5-D210-634D-AD54-173CE2131589}" type="slidenum">
              <a:rPr lang="en-AU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6/e, by William Stallings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Chapter 12 – “</a:t>
            </a:r>
            <a:r>
              <a:rPr lang="en-AU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Message Authentication Codes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”.</a:t>
            </a:r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AU" dirty="0" smtClean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7617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79EF42-2981-6B41-AD79-4DFB7116F037}" type="slidenum">
              <a:rPr lang="en-AU">
                <a:latin typeface="Arial" pitchFamily="-84" charset="0"/>
              </a:rPr>
              <a:pPr/>
              <a:t>18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security of any MAC function based on an embedded hash function depends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some way on the cryptographic strength of the underlying hash function.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appeal of HMAC is that its designers have been able to prove an exact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between the strength of the embedded hash function and the strength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HMAC.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security of a MAC function is generally expressed in terms of the probability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successful forgery with a given amount of time spent by the forger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given number of message-tag pairs created with the same key. In essence,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proved in [BELL96a] that for a given level of effort (time, message–tag pairs)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messages generated by a legitimate user and seen by the attacker, the probability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successful attack on HMAC is equivalent to one of the following attacks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embedded hash function.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The attacker is able to compute an output of the compression function 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an IV  that is random, secret, and unknown to the attacker.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The attacker finds collisions in the hash function even when the IV  is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secret.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0824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79EF42-2981-6B41-AD79-4DFB7116F037}" type="slidenum">
              <a:rPr lang="en-AU">
                <a:latin typeface="Arial" pitchFamily="-84" charset="0"/>
              </a:rPr>
              <a:pPr/>
              <a:t>19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security of any MAC function based on an embedded hash function depends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some way on the cryptographic strength of the underlying hash function.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appeal of HMAC is that its designers have been able to prove an exact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between the strength of the embedded hash function and the strength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HMAC.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security of a MAC function is generally expressed in terms of the probability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successful forgery with a given amount of time spent by the forger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given number of message-tag pairs created with the same key. In essence,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proved in [BELL96a] that for a given level of effort (time, message–tag pairs)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messages generated by a legitimate user and seen by the attacker, the probability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successful attack on HMAC is equivalent to one of the following attacks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embedded hash function.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The attacker is able to compute an output of the compression function 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an IV  that is random, secret, and unknown to the attacker.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The attacker finds collisions in the hash function even when the IV  is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secret.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6172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F3BD3-6F3C-694C-8E1B-CF3CF7A9ECD3}" type="slidenum">
              <a:rPr lang="en-AU">
                <a:latin typeface="Arial" pitchFamily="-84" charset="0"/>
              </a:rPr>
              <a:pPr/>
              <a:t>23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12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323693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This chapter begins with an introduction to the requirements for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digital signature and the types of attacks to be countered. Then the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approaches are surveyed. The remainder of the chapter deals with the fundamental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 to message authentication known as the message authentication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(MAC). Following an overview of this topic, the chapter looks at security considerations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MACs. This is followed by a discussion of specific MACs in two 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those built from cryptographic hash functions and those built using a block cipher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mode of operation. Next, we look at a relatively recent approach known as authenticated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encryption. Finally, we look at the use of cryptographic hash functions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MACs for pseudorandom number generation.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10E2E4-7EF1-9740-B874-0923C8317D3F}" type="slidenum">
              <a:rPr lang="en-AU" smtClean="0">
                <a:latin typeface="Arial" pitchFamily="-84" charset="0"/>
              </a:rPr>
              <a:pPr/>
              <a:t>2</a:t>
            </a:fld>
            <a:endParaRPr lang="en-AU" dirty="0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816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Any message authentication or digital signature mechanism has two levels of functionality.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 the lower level, there must be some sort of function that produces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authenticator: a value to be used to authenticate a message. This lower-level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function is then used as a primitive in a higher-level authentication protocol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enables a receiver to verify the authenticity of a message.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section is concerned with the types of functions that may be used to produce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authenticator. These may be grouped into three classes.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Hash function:  A function that maps a message of any length into a fixed-length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value, which serves as the authenticator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Message encryption:  The ciphertext of the entire message serves as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Message authentication code (MAC):  A function of the message and a secret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that produces a fixed-length value that serves as the authenticator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functions, and how they may serve for message authentication, are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Chapter 11. The remainder of this section briefly examines the remaining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two topics. The remainder of the chapter elaborates on the topic of MACs.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9103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AF2D4-5370-B24A-AC0D-F2C5C66B543D}" type="slidenum">
              <a:rPr lang="en-AU">
                <a:latin typeface="Arial" pitchFamily="-84" charset="0"/>
              </a:rPr>
              <a:pPr/>
              <a:t>12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brute-force attack on a MAC is a more difficult undertaking than a brute-force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 on a hash function because it requires known message-tag pairs. Let us see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why this is so. To attack a hash code, we can proceed in the following way. Given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fixed message x  with n -bit hash code h =  H(x ), a brute-force method of finding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collision is to pick a random bit string y  and check if H(y ) =  H(x ). The attacker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do this repeatedly off line. Whether an off-line attack can be used on a MAC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 depends on the relative size of the key and the tag.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attacker would like to come up with the valid MAC code for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given message x . There are two lines of attack possible: attack the key space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 the MAC value. We examine each of these in turn.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an attacker can determine the MAC key, then it is possible to generate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valid MAC value for any input x . Suppose the key size is k  bits and that the attacker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 one known text-tag pair. Then the attacker can compute the n -bit tag on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known text for all possible keys. At least one key is guaranteed to produce the correct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tag, namely, the valid key that was initially used to produce the known text-tag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pair. This phase of the attack takes a level of effort proportional to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(that is, one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operation for each of the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possible key values). However, as was described earlier,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because the MAC is a many-to-one mapping, there may be other keys that produce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correct value. Thus, if more than one key is found to produce the correct value,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additional text-tag pairs must be tested. It can be shown that the level of effort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drops off rapidly with each additional text-MAC pair and that the overall level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effort is roughly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[MENE97].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attacker can also work on the tag without attempting to recover the key.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Here, the objective is to generate a valid tag for a given message or to find a message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that matches a given tag. In either case, the level of effort is comparable to that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attacking the one-way or weak collision-resistant property of a hash code, or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case of the MAC, the attack cannot be conducted off line without further input;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attacker will require chosen text-tag pairs or knowledge of the key.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summarize, the level of effort for brute-force attack on a MAC algorithm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be expressed as min(2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). The assessment of strength is similar to that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symmetric encryption algorithms. It would appear reasonable to require that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length and tag length satisfy a relationship such as min(k , n) ≥ N , where N 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perhaps in the range of 128 bits.</a:t>
            </a:r>
            <a:endParaRPr lang="en-US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9085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1AD91-72C6-C84D-A61C-8779468DBB18}" type="slidenum">
              <a:rPr lang="en-AU">
                <a:latin typeface="Arial" pitchFamily="-84" charset="0"/>
              </a:rPr>
              <a:pPr/>
              <a:t>13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As with encryption algorithms and hash functions, cryptanalytic attacks on MAC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algorithms seek to exploit some property of the algorithm to perform some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other than an exhaustive search. The way to measure the resistance of a MAC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cryptanalysis is to compare its strength to the effort required for a brute-force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attack. That is, an ideal MAC algorithm will require a cryptanalytic effort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greater than or equal to the brute-force effort.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is much more variety in the structure of MACs than in hash functions,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 it is difficult to generalize about the cryptanalysis of MACs. Furthermore, far 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work has been done on developing such attacks. A useful survey of some methods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specific MACs is [PREN96].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473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B6E51D-BAAB-B244-A5B7-11D0FCFC0872}" type="slidenum">
              <a:rPr lang="en-AU">
                <a:latin typeface="Arial" pitchFamily="-84" charset="0"/>
              </a:rPr>
              <a:pPr/>
              <a:t>14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Later in this chapter, we look at examples of a MAC based on the use of a symmetric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cipher. This has traditionally been the most common approach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constructing a MAC. In recent years, there has been increased interest in developing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MAC derived from a cryptographic hash function. The motivations for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interest are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Cryptographic hash functions such as MD5 and SHA generally execute faster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software than symmetric block ciphers such as DES.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Library code for cryptographic hash functions is widely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the development of AES and the more widespread availability of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encryption algorithms, these considerations are less significant, but hash-based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MACs continue to be widely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hash function such as SHA was not designed for use as a MAC and cannot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used directly for that purpose, because it does not rely on a secret key.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have been a number of proposals for the incorporation of a secret key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existing hash algorithm. The approach that has received the most support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HMAC [BELL96a, BELL96b]. HMAC has been issued as RFC 2104,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chosen as the mandatory-to-implement MAC for IP security, and is used in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Internet protocols, such as SSL. HMAC has also been issued as a NIST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(FIPS 198).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5566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RFC 2104 lists the following design objectives for HMAC:  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use, without modifications, available hash functions. In particular, hash functions that perform well in software, and for which code is freely and widely available. 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allow for easy replaceability of the embedded hash function in case faster or more secure hash functions are found or required.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preserve the original performance of the hash function without incurring a significant degradation.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use and handle keys in a simple way. 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have a well understood cryptographic analysis of the strength of the authentication mechanism based on reasonable assumptions about the embedded hash function. 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first two objectives are important to the acceptability of HMAC. HMAC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treats the hash function as a “black box.” This has two benefits. First, an existing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implementation of a hash function can be used as a module in implementing HMAC.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this way, the bulk of the HMAC code is prepackaged and ready to use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modification. Second, if it is ever desired to replace a given hash function in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HMAC implementation, all that is required is to remove the existing hash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module and drop in the new module. This could be done if a faster hash function were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desired. More important, if the security of the embedded hash function were compromised,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security of HMAC could be retained simply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by replacing the embedded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function with a more secure one (e.g., replacing SHA- 2 with SHA-3).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last design objective in the preceding list is, in fact, the main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HMAC over other proposed hash-based schemes. HMAC can be proven secure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provided that the embedded hash function has some reasonable cryptographic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strengths. We return to this point later in this section, but first we examine the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HMAC.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5FEDC-4976-554C-9DD6-D5B564CC70AD}" type="slidenum">
              <a:rPr lang="en-AU" smtClean="0">
                <a:latin typeface="Arial" pitchFamily="-84" charset="0"/>
              </a:rPr>
              <a:pPr/>
              <a:t>15</a:t>
            </a:fld>
            <a:endParaRPr lang="en-AU" dirty="0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18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C37A4-4843-BD44-B333-0F6B06EFC964}" type="slidenum">
              <a:rPr lang="en-AU">
                <a:latin typeface="Arial" pitchFamily="-84" charset="0"/>
              </a:rPr>
              <a:pPr/>
              <a:t>16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58674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12.5 illustrates the overall operation of HMAC.</a:t>
            </a:r>
            <a:endParaRPr lang="en-US" dirty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95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more efficient implementation is possible, as shown in Figure 12.6.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678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A2C889-37FC-C046-918F-581C92FAC5CF}" type="datetime1">
              <a:rPr lang="en-US"/>
              <a:pPr>
                <a:defRPr/>
              </a:pPr>
              <a:t>9/28/2017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89D08-05CB-8041-A6F5-8B39A2358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28D79-964E-A448-8064-06DBA4282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93134-7B2A-5144-91AA-8D21FF7C1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47C69-A4E4-6642-9B2D-EA3DE70B39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48F9B-91BA-5241-927F-DFD69C82FC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99E5C9-CB98-D348-A8A0-BFEA260A0170}" type="datetime1">
              <a:rPr lang="en-US"/>
              <a:pPr>
                <a:defRPr/>
              </a:pPr>
              <a:t>9/28/2017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F0E40-9566-FF47-84D5-E4C9DFD1FA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0B399-20FE-C646-851D-65041BC80C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6906F-F82C-C24B-ADFB-A876A59C3E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8C610-EA48-3F45-BACD-67F8C6BE9B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671E9-418D-2440-8FFC-982A85567C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8CA6F8B6-D79F-7D42-8296-26A8574CEF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FD05123F-ECCC-3744-8046-0E4114F7D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sage_authentication_code" TargetMode="External"/><Relationship Id="rId2" Type="http://schemas.openxmlformats.org/officeDocument/2006/relationships/hyperlink" Target="https://en.wikipedia.org/wiki/Cryptograph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lock_cipher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pPr>
              <a:buFont typeface="Wingdings" pitchFamily="-84" charset="2"/>
              <a:buNone/>
            </a:pPr>
            <a:r>
              <a:rPr lang="en-US" dirty="0" smtClean="0"/>
              <a:t>Seventh Edition</a:t>
            </a:r>
          </a:p>
          <a:p>
            <a:pPr>
              <a:buFont typeface="Wingdings" pitchFamily="-84" charset="2"/>
              <a:buNone/>
            </a:pPr>
            <a:r>
              <a:rPr lang="en-US" dirty="0" smtClean="0"/>
              <a:t>by William Stallings	</a:t>
            </a:r>
          </a:p>
          <a:p>
            <a:pPr>
              <a:buFont typeface="Wingdings" pitchFamily="-84" charset="2"/>
              <a:buNone/>
            </a:pPr>
            <a:endParaRPr lang="en-US" dirty="0" smtClean="0"/>
          </a:p>
        </p:txBody>
      </p:sp>
      <p:pic>
        <p:nvPicPr>
          <p:cNvPr id="14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CIA Triad</a:t>
            </a:r>
            <a:endParaRPr lang="en-US" dirty="0"/>
          </a:p>
        </p:txBody>
      </p:sp>
      <p:pic>
        <p:nvPicPr>
          <p:cNvPr id="2050" name="Picture 2" descr="http://4.bp.blogspot.com/-jCoXn10hsQQ/VGsP7IGKMqI/AAAAAAAAAWk/chZChdB7y8Y/s1600/c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71" y="1772816"/>
            <a:ext cx="5712569" cy="479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7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9001000" cy="4824536"/>
          </a:xfrm>
        </p:spPr>
        <p:txBody>
          <a:bodyPr/>
          <a:lstStyle/>
          <a:p>
            <a:r>
              <a:rPr lang="en-US" dirty="0" smtClean="0"/>
              <a:t>MAC has other meanings in computer networking?</a:t>
            </a:r>
          </a:p>
          <a:p>
            <a:r>
              <a:rPr lang="en-US" dirty="0" smtClean="0"/>
              <a:t>Among confidentiality, integrity, and availability, which one message authentication code is protecting?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3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Brute-Force Attack</a:t>
            </a:r>
            <a:endParaRPr lang="en-AU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16668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Requires known message-tag pairs</a:t>
            </a:r>
          </a:p>
          <a:p>
            <a:pPr lvl="1"/>
            <a:r>
              <a:rPr lang="en-US" dirty="0" smtClean="0"/>
              <a:t>A brute-force method of finding a </a:t>
            </a:r>
            <a:r>
              <a:rPr lang="en-US" b="1" dirty="0" smtClean="0">
                <a:solidFill>
                  <a:srgbClr val="FF0000"/>
                </a:solidFill>
              </a:rPr>
              <a:t>collision</a:t>
            </a:r>
            <a:r>
              <a:rPr lang="en-US" dirty="0" smtClean="0"/>
              <a:t> is to pick a random bit string </a:t>
            </a:r>
            <a:r>
              <a:rPr lang="en-US" i="1" dirty="0" smtClean="0"/>
              <a:t>y </a:t>
            </a:r>
            <a:r>
              <a:rPr lang="en-US" dirty="0" smtClean="0"/>
              <a:t>and check if H(</a:t>
            </a:r>
            <a:r>
              <a:rPr lang="en-US" i="1" dirty="0" smtClean="0"/>
              <a:t>y</a:t>
            </a:r>
            <a:r>
              <a:rPr lang="en-US" dirty="0" smtClean="0"/>
              <a:t>) = H(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 lvl="2"/>
            <a:endParaRPr lang="en-AU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762000" y="3657600"/>
          <a:ext cx="79248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AU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Cryptanalytic attacks seek to exploit some property of the algorithm to perform some attack other than an exhaustive search</a:t>
            </a:r>
          </a:p>
          <a:p>
            <a:r>
              <a:rPr lang="en-AU" dirty="0" smtClean="0"/>
              <a:t>An ideal MAC algorithm will require a cryptanalytic effort greater than or equal to the brute-force effort</a:t>
            </a:r>
          </a:p>
          <a:p>
            <a:r>
              <a:rPr lang="en-AU" dirty="0" smtClean="0"/>
              <a:t>There is much more variety in the structure of MACs than in hash functions, so it is difficult to generalize about the cryptanalysis of MACs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MACs Based on Hash Functions: HMAC</a:t>
            </a:r>
            <a:endParaRPr lang="en-AU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has been increased interest in developing a MAC derived from a cryptographic hash function</a:t>
            </a:r>
          </a:p>
          <a:p>
            <a:r>
              <a:rPr lang="en-US" dirty="0" smtClean="0"/>
              <a:t>Motivations:</a:t>
            </a:r>
          </a:p>
          <a:p>
            <a:pPr lvl="1"/>
            <a:r>
              <a:rPr lang="en-US" dirty="0" smtClean="0"/>
              <a:t>Cryptographic hash functions such as MD5 and SHA generally execute faster in software than symmetric block ciphers such as DES</a:t>
            </a:r>
          </a:p>
          <a:p>
            <a:pPr lvl="1"/>
            <a:r>
              <a:rPr lang="en-US" dirty="0" smtClean="0"/>
              <a:t>Library code for cryptographic hash functions is widely available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11" dirty="0" smtClean="0">
                <a:cs typeface="ＭＳ Ｐゴシック" pitchFamily="-84" charset="-128"/>
              </a:rPr>
              <a:t>HMAC has been chosen as the mandatory-to-implement MAC for IP security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11" dirty="0" smtClean="0">
                <a:cs typeface="ＭＳ Ｐゴシック" pitchFamily="-84" charset="-128"/>
              </a:rPr>
              <a:t>Has also been issued as a NIST standard (FIPS 198)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 Design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RFC 2104 lists the following objectives for HMAC:</a:t>
            </a:r>
          </a:p>
          <a:p>
            <a:pPr lvl="1"/>
            <a:r>
              <a:rPr lang="en-US" dirty="0" smtClean="0"/>
              <a:t>To use, without modifications, available hash functions</a:t>
            </a:r>
          </a:p>
          <a:p>
            <a:pPr lvl="1"/>
            <a:r>
              <a:rPr lang="en-US" dirty="0" smtClean="0"/>
              <a:t>To allow for easy replaceability of the embedded hash function in case faster or more secure hash functions are found or required</a:t>
            </a:r>
          </a:p>
          <a:p>
            <a:pPr lvl="1"/>
            <a:r>
              <a:rPr lang="en-US" dirty="0" smtClean="0"/>
              <a:t>To preserve the original performance of the hash function without incurring a significant degradation</a:t>
            </a:r>
          </a:p>
          <a:p>
            <a:pPr lvl="1"/>
            <a:r>
              <a:rPr lang="en-US" dirty="0" smtClean="0"/>
              <a:t>To use and handle keys in a simple way</a:t>
            </a:r>
          </a:p>
          <a:p>
            <a:pPr lvl="1"/>
            <a:r>
              <a:rPr lang="en-US" dirty="0" smtClean="0"/>
              <a:t>To have a well understood cryptographic analysis of the strength of the authentication mechanism based on reasonable assumptions about the embedded hash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3276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HMAC</a:t>
            </a:r>
            <a:r>
              <a:rPr lang="en-US" dirty="0" smtClean="0">
                <a:ea typeface="ＭＳ Ｐゴシック" pitchFamily="-107" charset="-128"/>
                <a:cs typeface="ＭＳ Ｐゴシック" pitchFamily="-107" charset="-128"/>
              </a:rPr>
              <a:t> Structure</a:t>
            </a:r>
            <a:endParaRPr lang="en-AU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288" y="116631"/>
            <a:ext cx="5887712" cy="6840961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16632"/>
            <a:ext cx="5616624" cy="6565913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of HMAC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924944"/>
            <a:ext cx="8875951" cy="1893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" y="1916832"/>
            <a:ext cx="9133515" cy="8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HMAC</a:t>
            </a:r>
            <a:endParaRPr lang="en-AU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Depends in some way on the cryptographic strength of the underlying hash function</a:t>
            </a:r>
          </a:p>
          <a:p>
            <a:r>
              <a:rPr lang="en-US" dirty="0" smtClean="0"/>
              <a:t>Appeal of HMAC is that its designers have been able to prove an exact relationship between the strength of the embedded hash function and the strength of HMAC</a:t>
            </a:r>
          </a:p>
          <a:p>
            <a:r>
              <a:rPr lang="en-US" dirty="0" smtClean="0"/>
              <a:t>Generally expressed in terms of the probability of successful forgery with a given amount of time spent by the forger and a given number of message-tag pairs created with the same key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7906">
            <a:off x="6994965" y="387885"/>
            <a:ext cx="1922509" cy="1444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12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0723" name="Subtitle 13"/>
          <p:cNvSpPr>
            <a:spLocks noGrp="1"/>
          </p:cNvSpPr>
          <p:nvPr>
            <p:ph type="subTitle" idx="1"/>
          </p:nvPr>
        </p:nvSpPr>
        <p:spPr>
          <a:xfrm>
            <a:off x="1524000" y="5334000"/>
            <a:ext cx="6096000" cy="852488"/>
          </a:xfrm>
        </p:spPr>
        <p:txBody>
          <a:bodyPr>
            <a:normAutofit fontScale="92500"/>
          </a:bodyPr>
          <a:lstStyle/>
          <a:p>
            <a:r>
              <a:rPr lang="en-AU" sz="3600" dirty="0" smtClean="0"/>
              <a:t>Message Authentication Codes</a:t>
            </a:r>
            <a:endParaRPr lang="en-US" sz="3600" dirty="0" smtClean="0"/>
          </a:p>
        </p:txBody>
      </p:sp>
      <p:pic>
        <p:nvPicPr>
          <p:cNvPr id="6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CBC-MAC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 </a:t>
            </a:r>
            <a:r>
              <a:rPr lang="en-US" dirty="0">
                <a:solidFill>
                  <a:schemeClr val="tx1"/>
                </a:solidFill>
                <a:hlinkClick r:id="rId2" tooltip="Cryptography"/>
              </a:rPr>
              <a:t>cryptography</a:t>
            </a:r>
            <a:r>
              <a:rPr lang="en-US" dirty="0">
                <a:solidFill>
                  <a:schemeClr val="tx1"/>
                </a:solidFill>
              </a:rPr>
              <a:t>, a cipher block chaining message authentication code (CBC-MAC) is a technique for constructing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  <a:hlinkClick r:id="rId3" tooltip="Message authentication code"/>
              </a:rPr>
              <a:t>message </a:t>
            </a:r>
            <a:r>
              <a:rPr lang="en-US" dirty="0">
                <a:solidFill>
                  <a:schemeClr val="tx1"/>
                </a:solidFill>
                <a:hlinkClick r:id="rId3" tooltip="Message authentication code"/>
              </a:rPr>
              <a:t>authentication code</a:t>
            </a:r>
            <a:r>
              <a:rPr lang="en-US" dirty="0">
                <a:solidFill>
                  <a:schemeClr val="tx1"/>
                </a:solidFill>
              </a:rPr>
              <a:t> from a </a:t>
            </a:r>
            <a:r>
              <a:rPr lang="en-US" dirty="0">
                <a:solidFill>
                  <a:schemeClr val="tx1"/>
                </a:solidFill>
                <a:hlinkClick r:id="rId4" tooltip="Block cipher"/>
              </a:rPr>
              <a:t>block cipher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27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CBC-MAC</a:t>
            </a:r>
            <a:endParaRPr lang="en-US" dirty="0"/>
          </a:p>
        </p:txBody>
      </p:sp>
      <p:pic>
        <p:nvPicPr>
          <p:cNvPr id="3074" name="Picture 2" descr="CBC-MAC structure (en)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59980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0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of CBC-MAC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8" y="1628800"/>
            <a:ext cx="8346696" cy="2092669"/>
          </a:xfrm>
          <a:prstGeom prst="rect">
            <a:avLst/>
          </a:prstGeom>
        </p:spPr>
      </p:pic>
      <p:pic>
        <p:nvPicPr>
          <p:cNvPr id="6" name="Picture 2" descr="http://images.clipartpanda.com/exercise-clip-art-exercise-with-dumbbells-symbol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95" y="-11618"/>
            <a:ext cx="1536105" cy="146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8" y="3721469"/>
            <a:ext cx="80391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AU" dirty="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524000"/>
            <a:ext cx="3565525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message authentication code? </a:t>
            </a:r>
          </a:p>
          <a:p>
            <a:r>
              <a:rPr lang="en-US" dirty="0" smtClean="0"/>
              <a:t>Security of MACs</a:t>
            </a:r>
          </a:p>
          <a:p>
            <a:pPr lvl="1"/>
            <a:r>
              <a:rPr lang="en-US" dirty="0" smtClean="0"/>
              <a:t>Brute-force attacks </a:t>
            </a:r>
          </a:p>
          <a:p>
            <a:pPr lvl="1"/>
            <a:r>
              <a:rPr lang="en-US" dirty="0" smtClean="0"/>
              <a:t>Cryptanalysis</a:t>
            </a:r>
          </a:p>
          <a:p>
            <a:pPr lvl="1"/>
            <a:endParaRPr lang="en-AU" dirty="0" smtClean="0"/>
          </a:p>
        </p:txBody>
      </p:sp>
      <p:sp>
        <p:nvSpPr>
          <p:cNvPr id="76804" name="Content Placeholder 11"/>
          <p:cNvSpPr>
            <a:spLocks noGrp="1"/>
          </p:cNvSpPr>
          <p:nvPr>
            <p:ph sz="half" idx="2"/>
          </p:nvPr>
        </p:nvSpPr>
        <p:spPr>
          <a:xfrm>
            <a:off x="5578475" y="1524000"/>
            <a:ext cx="3565525" cy="510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MACs based on hash functions: (HMAC)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HMAC design objectives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HMAC algorithm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Security of HMAC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Introduction to CBC-MAC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 smtClean="0">
              <a:ea typeface="+mn-ea"/>
            </a:endParaRPr>
          </a:p>
        </p:txBody>
      </p:sp>
      <p:pic>
        <p:nvPicPr>
          <p:cNvPr id="5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30480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496944" cy="3123822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Lab #1 report is due October 3rd before class begins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Class roster</a:t>
            </a:r>
          </a:p>
        </p:txBody>
      </p:sp>
    </p:spTree>
    <p:extLst>
      <p:ext uri="{BB962C8B-B14F-4D97-AF65-F5344CB8AC3E}">
        <p14:creationId xmlns:p14="http://schemas.microsoft.com/office/powerpoint/2010/main" val="41897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0127"/>
            <a:ext cx="8784976" cy="4903209"/>
          </a:xfrm>
        </p:spPr>
        <p:txBody>
          <a:bodyPr/>
          <a:lstStyle/>
          <a:p>
            <a:r>
              <a:rPr lang="en-US" dirty="0" smtClean="0"/>
              <a:t>October 18, 7:30am ~ 9:00am, ISACA breakfast in DSAC</a:t>
            </a:r>
          </a:p>
          <a:p>
            <a:r>
              <a:rPr lang="en-US" dirty="0" smtClean="0"/>
              <a:t>October 23, Lewis Room, 7pm, Meet the Geeks</a:t>
            </a:r>
          </a:p>
          <a:p>
            <a:r>
              <a:rPr lang="en-US" dirty="0" smtClean="0"/>
              <a:t>Nov 2: 3-5pm Spectrum is on campus for recruiting</a:t>
            </a:r>
          </a:p>
          <a:p>
            <a:r>
              <a:rPr lang="en-US" dirty="0" smtClean="0"/>
              <a:t>Nov 6: 11-12, Internship boot camp event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If you attend three out of four and submit one page summary about three events on what you learned from them, you can get extra credits from my class.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Up Arrow 3"/>
          <p:cNvSpPr/>
          <p:nvPr/>
        </p:nvSpPr>
        <p:spPr>
          <a:xfrm rot="13584432">
            <a:off x="5988015" y="928426"/>
            <a:ext cx="374073" cy="6902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11638" y="555937"/>
            <a:ext cx="26276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Extra credits!!!</a:t>
            </a:r>
          </a:p>
        </p:txBody>
      </p:sp>
    </p:spTree>
    <p:extLst>
      <p:ext uri="{BB962C8B-B14F-4D97-AF65-F5344CB8AC3E}">
        <p14:creationId xmlns:p14="http://schemas.microsoft.com/office/powerpoint/2010/main" val="418582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News Sharing and Discussions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[</a:t>
            </a:r>
            <a:fld id="{906B54D8-A681-43A5-A7F1-9F382AA1339C}" type="slidenum">
              <a:rPr lang="en-US" smtClean="0"/>
              <a:pPr/>
              <a:t>5</a:t>
            </a:fld>
            <a:r>
              <a:rPr lang="en-US" smtClean="0"/>
              <a:t>]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496944" cy="3123822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By Ryan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Who will be next to share on Tuesday?</a:t>
            </a:r>
          </a:p>
        </p:txBody>
      </p:sp>
    </p:spTree>
    <p:extLst>
      <p:ext uri="{BB962C8B-B14F-4D97-AF65-F5344CB8AC3E}">
        <p14:creationId xmlns:p14="http://schemas.microsoft.com/office/powerpoint/2010/main" val="27101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2816"/>
            <a:ext cx="9144000" cy="5472608"/>
          </a:xfrm>
        </p:spPr>
        <p:txBody>
          <a:bodyPr/>
          <a:lstStyle/>
          <a:p>
            <a:pPr>
              <a:lnSpc>
                <a:spcPts val="1500"/>
              </a:lnSpc>
            </a:pPr>
            <a:r>
              <a:rPr lang="en-US" dirty="0" smtClean="0"/>
              <a:t>Sept. 26: Public-Key Crypto (Chapter 9)</a:t>
            </a:r>
          </a:p>
          <a:p>
            <a:pPr>
              <a:lnSpc>
                <a:spcPts val="1500"/>
              </a:lnSpc>
            </a:pPr>
            <a:r>
              <a:rPr lang="en-US" dirty="0" smtClean="0"/>
              <a:t>Sept. 28: </a:t>
            </a:r>
            <a:r>
              <a:rPr lang="en-US" dirty="0"/>
              <a:t>Message Authentication Code (Chapter 12)</a:t>
            </a:r>
          </a:p>
          <a:p>
            <a:pPr>
              <a:lnSpc>
                <a:spcPts val="1500"/>
              </a:lnSpc>
            </a:pPr>
            <a:r>
              <a:rPr lang="en-US" dirty="0" smtClean="0"/>
              <a:t>October 3</a:t>
            </a:r>
            <a:r>
              <a:rPr lang="en-US" baseline="30000" dirty="0" smtClean="0"/>
              <a:t>rd</a:t>
            </a:r>
            <a:r>
              <a:rPr lang="en-US" dirty="0" smtClean="0"/>
              <a:t>: </a:t>
            </a:r>
            <a:r>
              <a:rPr lang="en-US" dirty="0"/>
              <a:t>Final course project kick-off presentation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dirty="0"/>
              <a:t>                   </a:t>
            </a:r>
            <a:r>
              <a:rPr lang="en-US" dirty="0" smtClean="0"/>
              <a:t>      11 </a:t>
            </a:r>
            <a:r>
              <a:rPr lang="en-US" dirty="0"/>
              <a:t>groups: each group 5 minutes+1 minute </a:t>
            </a:r>
            <a:r>
              <a:rPr lang="en-US" dirty="0" smtClean="0"/>
              <a:t>Q&amp;A</a:t>
            </a:r>
          </a:p>
          <a:p>
            <a:pPr marL="0" indent="0">
              <a:lnSpc>
                <a:spcPts val="1500"/>
              </a:lnSpc>
              <a:buNone/>
            </a:pPr>
            <a:endParaRPr lang="en-US" dirty="0"/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dirty="0" smtClean="0"/>
              <a:t>October 5</a:t>
            </a:r>
            <a:r>
              <a:rPr lang="en-US" baseline="30000" dirty="0" smtClean="0"/>
              <a:t>th</a:t>
            </a:r>
            <a:r>
              <a:rPr lang="en-US" dirty="0"/>
              <a:t>: Network access control and cloud security             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dirty="0"/>
              <a:t>                               </a:t>
            </a:r>
            <a:endParaRPr lang="en-US" dirty="0" smtClean="0"/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(</a:t>
            </a:r>
            <a:r>
              <a:rPr lang="en-US" dirty="0"/>
              <a:t>Chapter 16th</a:t>
            </a:r>
            <a:r>
              <a:rPr lang="en-US" dirty="0" smtClean="0"/>
              <a:t>)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dirty="0" smtClean="0"/>
              <a:t>October 10</a:t>
            </a:r>
            <a:r>
              <a:rPr lang="en-US" baseline="30000" dirty="0" smtClean="0"/>
              <a:t>th</a:t>
            </a:r>
            <a:r>
              <a:rPr lang="en-US" dirty="0" smtClean="0"/>
              <a:t>: Transport layer security (Chapter 17)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dirty="0" smtClean="0"/>
              <a:t>October 12</a:t>
            </a:r>
            <a:r>
              <a:rPr lang="en-US" baseline="30000" dirty="0" smtClean="0"/>
              <a:t>th</a:t>
            </a:r>
            <a:r>
              <a:rPr lang="en-US" dirty="0" smtClean="0"/>
              <a:t>: midterm exam review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dirty="0" smtClean="0"/>
              <a:t>October 17</a:t>
            </a:r>
            <a:r>
              <a:rPr lang="en-US" baseline="30000" dirty="0" smtClean="0"/>
              <a:t>th</a:t>
            </a:r>
            <a:r>
              <a:rPr lang="en-US" dirty="0" smtClean="0"/>
              <a:t>: Fall break. No class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dirty="0" smtClean="0"/>
              <a:t>October 19</a:t>
            </a:r>
            <a:r>
              <a:rPr lang="en-US" baseline="30000" dirty="0" smtClean="0"/>
              <a:t>th</a:t>
            </a:r>
            <a:r>
              <a:rPr lang="en-US" dirty="0" smtClean="0"/>
              <a:t>: midterm exam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dirty="0" smtClean="0"/>
              <a:t>October 24</a:t>
            </a:r>
            <a:r>
              <a:rPr lang="en-US" baseline="30000" dirty="0" smtClean="0"/>
              <a:t>th</a:t>
            </a:r>
            <a:r>
              <a:rPr lang="en-US" dirty="0" smtClean="0"/>
              <a:t>: midterm mandatory group meetings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Course Project </a:t>
            </a:r>
            <a:br>
              <a:rPr lang="en-US" dirty="0" smtClean="0"/>
            </a:br>
            <a:r>
              <a:rPr lang="en-US" dirty="0" smtClean="0"/>
              <a:t>Kick-Off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084" y="1340768"/>
            <a:ext cx="8496944" cy="5517232"/>
          </a:xfrm>
        </p:spPr>
        <p:txBody>
          <a:bodyPr/>
          <a:lstStyle/>
          <a:p>
            <a:r>
              <a:rPr lang="en-US" dirty="0" smtClean="0"/>
              <a:t>Each group have 5 minutes presentation + 1 minute Q&amp;A</a:t>
            </a:r>
          </a:p>
          <a:p>
            <a:r>
              <a:rPr lang="en-US" dirty="0" smtClean="0"/>
              <a:t>Please prepare 5~6 slides and each group member should present 1~2 slides.</a:t>
            </a:r>
          </a:p>
          <a:p>
            <a:r>
              <a:rPr lang="en-US" dirty="0" smtClean="0"/>
              <a:t>Example of contents:</a:t>
            </a:r>
          </a:p>
          <a:p>
            <a:pPr lvl="1">
              <a:buFontTx/>
              <a:buChar char="-"/>
            </a:pPr>
            <a:r>
              <a:rPr lang="en-US" dirty="0" smtClean="0"/>
              <a:t>Final course project topic description</a:t>
            </a:r>
          </a:p>
          <a:p>
            <a:pPr lvl="1">
              <a:buFontTx/>
              <a:buChar char="-"/>
            </a:pPr>
            <a:r>
              <a:rPr lang="en-US" dirty="0" smtClean="0"/>
              <a:t>Goals that your group want to achieve</a:t>
            </a:r>
          </a:p>
          <a:p>
            <a:pPr lvl="1">
              <a:buFontTx/>
              <a:buChar char="-"/>
            </a:pPr>
            <a:r>
              <a:rPr lang="en-US" dirty="0" smtClean="0"/>
              <a:t>Group member introduction</a:t>
            </a:r>
          </a:p>
          <a:p>
            <a:pPr lvl="1">
              <a:buFontTx/>
              <a:buChar char="-"/>
            </a:pPr>
            <a:r>
              <a:rPr lang="en-US" dirty="0" smtClean="0"/>
              <a:t>Task assignment</a:t>
            </a:r>
          </a:p>
          <a:p>
            <a:pPr lvl="1">
              <a:buFontTx/>
              <a:buChar char="-"/>
            </a:pPr>
            <a:r>
              <a:rPr lang="en-US" dirty="0" smtClean="0"/>
              <a:t>Timeline</a:t>
            </a:r>
          </a:p>
          <a:p>
            <a:pPr lvl="1">
              <a:buFontTx/>
              <a:buChar char="-"/>
            </a:pPr>
            <a:r>
              <a:rPr lang="en-US" dirty="0" smtClean="0"/>
              <a:t>Reference/resources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2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Authentication Functions or Algorithms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725490" y="1628801"/>
            <a:ext cx="7950966" cy="4752528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3" dirty="0" smtClean="0">
                <a:cs typeface="ＭＳ Ｐゴシック" pitchFamily="-84" charset="-128"/>
              </a:rPr>
              <a:t>Hash function</a:t>
            </a:r>
          </a:p>
          <a:p>
            <a:pPr lvl="1"/>
            <a:r>
              <a:rPr lang="en-US" sz="2235" dirty="0" smtClean="0"/>
              <a:t>A function that maps a message of any length into a fixed-length hash value which serves as the authenticator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3" dirty="0" smtClean="0">
                <a:cs typeface="ＭＳ Ｐゴシック" pitchFamily="-84" charset="-128"/>
              </a:rPr>
              <a:t>Message encryption</a:t>
            </a:r>
          </a:p>
          <a:p>
            <a:pPr lvl="1"/>
            <a:r>
              <a:rPr lang="en-US" sz="2235" dirty="0" smtClean="0"/>
              <a:t>The ciphertext of the entire message serves as its authenticator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3" dirty="0" smtClean="0">
                <a:cs typeface="ＭＳ Ｐゴシック" pitchFamily="-84" charset="-128"/>
              </a:rPr>
              <a:t>Message authentication code (MAC)</a:t>
            </a:r>
          </a:p>
          <a:p>
            <a:pPr lvl="1"/>
            <a:r>
              <a:rPr lang="en-US" sz="2235" dirty="0" smtClean="0"/>
              <a:t>A function of the message and a secret key that produces a fixed-length value that serves as the authenticator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036495" cy="1412875"/>
          </a:xfrm>
        </p:spPr>
        <p:txBody>
          <a:bodyPr/>
          <a:lstStyle/>
          <a:p>
            <a:r>
              <a:rPr lang="en-US" dirty="0" smtClean="0"/>
              <a:t>Message Authentication Code</a:t>
            </a:r>
            <a:endParaRPr lang="en-US" dirty="0"/>
          </a:p>
        </p:txBody>
      </p:sp>
      <p:pic>
        <p:nvPicPr>
          <p:cNvPr id="1026" name="Picture 2" descr="https://upload.wikimedia.org/wikipedia/commons/thumb/0/08/MAC.svg/661px-MAC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10" y="1772816"/>
            <a:ext cx="791348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3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HD:Users:lpb:admin:consult:Prentice-Hall:Slides:ch01.ppt</Template>
  <TotalTime>8394</TotalTime>
  <Words>2826</Words>
  <Application>Microsoft Office PowerPoint</Application>
  <PresentationFormat>On-screen Show (4:3)</PresentationFormat>
  <Paragraphs>293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Calibri</vt:lpstr>
      <vt:lpstr>Candara</vt:lpstr>
      <vt:lpstr>Mistral</vt:lpstr>
      <vt:lpstr>Times New Roman</vt:lpstr>
      <vt:lpstr>Wingdings</vt:lpstr>
      <vt:lpstr>Infusion</vt:lpstr>
      <vt:lpstr>Cryptography and Network Security</vt:lpstr>
      <vt:lpstr>Chapter 12</vt:lpstr>
      <vt:lpstr>Announcement</vt:lpstr>
      <vt:lpstr>Announcement</vt:lpstr>
      <vt:lpstr>Cyber News Sharing and Discussions</vt:lpstr>
      <vt:lpstr>Tentative Agenda</vt:lpstr>
      <vt:lpstr>Final Course Project  Kick-Off Presentations</vt:lpstr>
      <vt:lpstr>Message Authentication Functions or Algorithms</vt:lpstr>
      <vt:lpstr>Message Authentication Code</vt:lpstr>
      <vt:lpstr>CIA Triad</vt:lpstr>
      <vt:lpstr>Questions</vt:lpstr>
      <vt:lpstr>Brute-Force Attack</vt:lpstr>
      <vt:lpstr>Cryptanalysis</vt:lpstr>
      <vt:lpstr>MACs Based on Hash Functions: HMAC</vt:lpstr>
      <vt:lpstr>HMAC Design Objectives</vt:lpstr>
      <vt:lpstr>HMAC Structure</vt:lpstr>
      <vt:lpstr>PowerPoint Presentation</vt:lpstr>
      <vt:lpstr>Exercise of HMAC</vt:lpstr>
      <vt:lpstr>Security of HMAC</vt:lpstr>
      <vt:lpstr>CBC-MAC</vt:lpstr>
      <vt:lpstr>CBC-MAC</vt:lpstr>
      <vt:lpstr>Exercise of CBC-MAC</vt:lpstr>
      <vt:lpstr>Summary</vt:lpstr>
      <vt:lpstr>Any Questions?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12</dc:subject>
  <dc:creator>Dr Lawrie Brown</dc:creator>
  <cp:keywords/>
  <dc:description/>
  <cp:lastModifiedBy>Yang, Yi</cp:lastModifiedBy>
  <cp:revision>109</cp:revision>
  <dcterms:created xsi:type="dcterms:W3CDTF">2013-02-16T03:31:38Z</dcterms:created>
  <dcterms:modified xsi:type="dcterms:W3CDTF">2017-09-28T18:10:39Z</dcterms:modified>
  <cp:category/>
</cp:coreProperties>
</file>