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58" r:id="rId7"/>
    <p:sldId id="261" r:id="rId8"/>
    <p:sldId id="283" r:id="rId9"/>
    <p:sldId id="264" r:id="rId10"/>
    <p:sldId id="266" r:id="rId11"/>
    <p:sldId id="284" r:id="rId12"/>
    <p:sldId id="285" r:id="rId13"/>
    <p:sldId id="269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01/06/2021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01/06/2021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4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27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e libre : Forme 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7" name="Triangle rectangle 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8" name="Triangle droit 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9" name="Triangle droit 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  <p:sp>
          <p:nvSpPr>
            <p:cNvPr id="9" name="Forme libre : Form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: Form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4" name="Forme libre : Form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é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ec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numéro de diapositive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+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Forme libre : Form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e libre : Form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: Forme 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 : Coin rogné 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7" name="Rectangle : Coin rogné 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8" name="Forme libre : Form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918952"/>
            <a:ext cx="8095402" cy="1720360"/>
          </a:xfrm>
        </p:spPr>
        <p:txBody>
          <a:bodyPr rtlCol="0"/>
          <a:lstStyle/>
          <a:p>
            <a:pPr algn="ctr" rtl="0"/>
            <a:r>
              <a:rPr lang="fr-FR" sz="5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</a:t>
            </a:r>
            <a:r>
              <a:rPr lang="fr-FR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fr-FR" sz="5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Management System</a:t>
            </a:r>
            <a:endParaRPr lang="fr-FR" sz="5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0461" y="4417454"/>
            <a:ext cx="7077456" cy="579549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fr-F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Kays Meayan</a:t>
            </a:r>
            <a:endParaRPr lang="fr-FR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4776764" cy="1243584"/>
          </a:xfrm>
        </p:spPr>
        <p:txBody>
          <a:bodyPr rtlCol="0"/>
          <a:lstStyle/>
          <a:p>
            <a:pPr rtl="0"/>
            <a:r>
              <a:rPr lang="fr-FR" sz="6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fr-FR" sz="6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You!</a:t>
            </a:r>
            <a:endParaRPr lang="fr-FR" sz="6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47541"/>
            <a:ext cx="7781544" cy="859055"/>
          </a:xfrm>
        </p:spPr>
        <p:txBody>
          <a:bodyPr rtlCol="0"/>
          <a:lstStyle/>
          <a:p>
            <a:pPr rtl="0"/>
            <a:r>
              <a:rPr lang="fr-FR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fr-FR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4443"/>
            <a:ext cx="6803136" cy="365760"/>
          </a:xfrm>
        </p:spPr>
        <p:txBody>
          <a:bodyPr rtlCol="0">
            <a:noAutofit/>
          </a:bodyPr>
          <a:lstStyle/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00B0F0"/>
                </a:solidFill>
                <a:latin typeface="+mj-lt"/>
                <a:cs typeface="Andalus" panose="02020603050405020304" pitchFamily="18" charset="-78"/>
              </a:rPr>
              <a:t> </a:t>
            </a:r>
            <a:r>
              <a:rPr lang="fr-FR" sz="2800" b="1" dirty="0" err="1" smtClean="0">
                <a:solidFill>
                  <a:srgbClr val="00B0F0"/>
                </a:solidFill>
                <a:latin typeface="+mj-lt"/>
                <a:cs typeface="Andalus" panose="02020603050405020304" pitchFamily="18" charset="-78"/>
              </a:rPr>
              <a:t>What</a:t>
            </a:r>
            <a:r>
              <a:rPr lang="fr-FR" sz="2800" b="1" dirty="0" smtClean="0">
                <a:solidFill>
                  <a:srgbClr val="00B0F0"/>
                </a:solidFill>
                <a:latin typeface="+mj-lt"/>
                <a:cs typeface="Andalus" panose="02020603050405020304" pitchFamily="18" charset="-78"/>
              </a:rPr>
              <a:t> </a:t>
            </a:r>
            <a:r>
              <a:rPr lang="fr-FR" sz="2800" b="1" dirty="0" err="1" smtClean="0">
                <a:solidFill>
                  <a:srgbClr val="00B0F0"/>
                </a:solidFill>
                <a:latin typeface="+mj-lt"/>
                <a:cs typeface="Andalus" panose="02020603050405020304" pitchFamily="18" charset="-78"/>
              </a:rPr>
              <a:t>is</a:t>
            </a:r>
            <a:r>
              <a:rPr lang="fr-FR" sz="2800" b="1" dirty="0" smtClean="0">
                <a:solidFill>
                  <a:srgbClr val="00B0F0"/>
                </a:solidFill>
                <a:latin typeface="+mj-lt"/>
                <a:cs typeface="Andalus" panose="02020603050405020304" pitchFamily="18" charset="-78"/>
              </a:rPr>
              <a:t> RDBMS?</a:t>
            </a:r>
            <a:endParaRPr lang="fr-FR" sz="2800" b="1" dirty="0">
              <a:solidFill>
                <a:srgbClr val="00B0F0"/>
              </a:solidFill>
              <a:latin typeface="+mj-lt"/>
              <a:cs typeface="Andalus" panose="02020603050405020304" pitchFamily="18" charset="-7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831850" y="2606819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00B0F0"/>
                </a:solidFill>
                <a:latin typeface="+mj-lt"/>
              </a:rPr>
              <a:t> MySQL</a:t>
            </a:r>
            <a:endParaRPr lang="fr-FR" sz="28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831850" y="4746083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fr-FR" sz="2800" b="1" dirty="0" err="1" smtClean="0">
                <a:solidFill>
                  <a:srgbClr val="00B0F0"/>
                </a:solidFill>
                <a:latin typeface="+mj-lt"/>
              </a:rPr>
              <a:t>Comparison</a:t>
            </a:r>
            <a:r>
              <a:rPr lang="fr-FR" sz="2800" b="1" dirty="0" smtClean="0">
                <a:solidFill>
                  <a:srgbClr val="00B0F0"/>
                </a:solidFill>
                <a:latin typeface="+mj-lt"/>
              </a:rPr>
              <a:t>  </a:t>
            </a:r>
            <a:endParaRPr lang="fr-FR" sz="28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831850" y="3319907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00B0F0"/>
                </a:solidFill>
                <a:latin typeface="+mj-lt"/>
              </a:rPr>
              <a:t> PostgreSQL</a:t>
            </a:r>
            <a:endParaRPr lang="fr-FR" sz="28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831850" y="4032995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00B0F0"/>
                </a:solidFill>
                <a:latin typeface="+mj-lt"/>
              </a:rPr>
              <a:t> SQL SERVER</a:t>
            </a:r>
            <a:endParaRPr lang="fr-FR" sz="2800" b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74745"/>
            <a:ext cx="11214100" cy="590931"/>
          </a:xfrm>
        </p:spPr>
        <p:txBody>
          <a:bodyPr rtlCol="0"/>
          <a:lstStyle/>
          <a:p>
            <a:pPr rtl="0"/>
            <a:r>
              <a:rPr lang="fr-FR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</a:t>
            </a:r>
            <a:r>
              <a:rPr lang="fr-FR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</a:t>
            </a:r>
            <a:r>
              <a:rPr lang="fr-FR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RDBMS?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256450"/>
            <a:ext cx="8866926" cy="2985251"/>
          </a:xfrm>
        </p:spPr>
        <p:txBody>
          <a:bodyPr rtlCol="0"/>
          <a:lstStyle/>
          <a:p>
            <a:pPr rtl="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Garamond" panose="02020404030301010803" pitchFamily="18" charset="0"/>
              </a:rPr>
              <a:t> </a:t>
            </a:r>
            <a:r>
              <a:rPr lang="fr-FR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RDBSM stands for </a:t>
            </a:r>
            <a:r>
              <a:rPr lang="fr-FR" sz="24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sz="24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elational</a:t>
            </a:r>
            <a:r>
              <a:rPr lang="fr-FR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4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D</a:t>
            </a:r>
            <a:r>
              <a:rPr lang="fr-FR" sz="24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atabase</a:t>
            </a:r>
            <a:r>
              <a:rPr lang="fr-FR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4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anagement </a:t>
            </a:r>
            <a:r>
              <a:rPr lang="fr-FR" sz="24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</a:t>
            </a:r>
            <a:r>
              <a:rPr lang="fr-FR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ystem.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A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relational database management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system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is a program that allows you to create, update, and administer a relational database. Most relational database management systems use the SQL language to access the database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most famous RDBMS are MySQL, PostgreSQL, SQL SERVER, Oracle …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15124" y="1549915"/>
            <a:ext cx="10843475" cy="835181"/>
          </a:xfrm>
        </p:spPr>
        <p:txBody>
          <a:bodyPr rtlCol="0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b="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MySQL </a:t>
            </a:r>
            <a:r>
              <a:rPr lang="fr-FR" b="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is</a:t>
            </a:r>
            <a:r>
              <a:rPr lang="fr-FR" b="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an open source </a:t>
            </a:r>
            <a:r>
              <a:rPr lang="fr-FR" b="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relational</a:t>
            </a:r>
            <a:r>
              <a:rPr lang="fr-FR" b="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b="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database</a:t>
            </a:r>
            <a:r>
              <a:rPr lang="fr-FR" b="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management system.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b="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MySQL </a:t>
            </a:r>
            <a:r>
              <a:rPr lang="fr-FR" b="0" dirty="0" err="1">
                <a:latin typeface="Andalus" panose="02020603050405020304" pitchFamily="18" charset="-78"/>
                <a:cs typeface="Andalus" panose="02020603050405020304" pitchFamily="18" charset="-78"/>
              </a:rPr>
              <a:t>is</a:t>
            </a:r>
            <a:r>
              <a:rPr lang="fr-FR" b="0" dirty="0">
                <a:latin typeface="Andalus" panose="02020603050405020304" pitchFamily="18" charset="-78"/>
                <a:cs typeface="Andalus" panose="02020603050405020304" pitchFamily="18" charset="-78"/>
              </a:rPr>
              <a:t> the </a:t>
            </a:r>
            <a:r>
              <a:rPr lang="fr-FR" b="0" dirty="0" err="1">
                <a:latin typeface="Andalus" panose="02020603050405020304" pitchFamily="18" charset="-78"/>
                <a:cs typeface="Andalus" panose="02020603050405020304" pitchFamily="18" charset="-78"/>
              </a:rPr>
              <a:t>most</a:t>
            </a:r>
            <a:r>
              <a:rPr lang="fr-FR" b="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b="0" dirty="0" err="1">
                <a:latin typeface="Andalus" panose="02020603050405020304" pitchFamily="18" charset="-78"/>
                <a:cs typeface="Andalus" panose="02020603050405020304" pitchFamily="18" charset="-78"/>
              </a:rPr>
              <a:t>popular</a:t>
            </a:r>
            <a:r>
              <a:rPr lang="fr-FR" b="0" dirty="0">
                <a:latin typeface="Andalus" panose="02020603050405020304" pitchFamily="18" charset="-78"/>
                <a:cs typeface="Andalus" panose="02020603050405020304" pitchFamily="18" charset="-78"/>
              </a:rPr>
              <a:t> SQL </a:t>
            </a:r>
            <a:r>
              <a:rPr lang="fr-FR" b="0" dirty="0" err="1">
                <a:latin typeface="Andalus" panose="02020603050405020304" pitchFamily="18" charset="-78"/>
                <a:cs typeface="Andalus" panose="02020603050405020304" pitchFamily="18" charset="-78"/>
              </a:rPr>
              <a:t>Database</a:t>
            </a:r>
            <a:r>
              <a:rPr lang="fr-FR" b="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342900" indent="-342900" algn="l" rtl="0">
              <a:buFont typeface="Wingdings" panose="05000000000000000000" pitchFamily="2" charset="2"/>
              <a:buChar char="v"/>
            </a:pPr>
            <a:endParaRPr lang="fr-FR" sz="2200" b="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76210" y="3297292"/>
            <a:ext cx="10475985" cy="460116"/>
          </a:xfrm>
        </p:spPr>
        <p:txBody>
          <a:bodyPr rtlCol="0"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It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is compatible with almost all platforms including Linux,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Mac and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Windows.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776211" y="3837708"/>
            <a:ext cx="10235226" cy="702657"/>
          </a:xfrm>
        </p:spPr>
        <p:txBody>
          <a:bodyPr rtlCol="0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MySQL allows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data to be stored and accessed on multiple storage engines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including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InnoDB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, CSV, and NDB.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 txBox="1">
            <a:spLocks/>
          </p:cNvSpPr>
          <p:nvPr/>
        </p:nvSpPr>
        <p:spPr>
          <a:xfrm>
            <a:off x="779344" y="2492972"/>
            <a:ext cx="10232093" cy="696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0" dirty="0">
                <a:latin typeface="Andalus" panose="02020603050405020304" pitchFamily="18" charset="-78"/>
                <a:cs typeface="Andalus" panose="02020603050405020304" pitchFamily="18" charset="-78"/>
              </a:rPr>
              <a:t>Used for all kinds of applications, it is most often associated with web </a:t>
            </a:r>
            <a:r>
              <a:rPr lang="en-US" b="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applications and </a:t>
            </a:r>
            <a:r>
              <a:rPr lang="en-US" b="0" dirty="0">
                <a:latin typeface="Andalus" panose="02020603050405020304" pitchFamily="18" charset="-78"/>
                <a:cs typeface="Andalus" panose="02020603050405020304" pitchFamily="18" charset="-78"/>
              </a:rPr>
              <a:t>online content publishing.</a:t>
            </a:r>
            <a:endParaRPr lang="fr-FR" b="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 txBox="1">
            <a:spLocks/>
          </p:cNvSpPr>
          <p:nvPr/>
        </p:nvSpPr>
        <p:spPr>
          <a:xfrm>
            <a:off x="776210" y="4635864"/>
            <a:ext cx="10235227" cy="70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For security, MySQL uses a system of access privilege and encrypted passwords for checking hosts.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 txBox="1">
            <a:spLocks/>
          </p:cNvSpPr>
          <p:nvPr/>
        </p:nvSpPr>
        <p:spPr>
          <a:xfrm>
            <a:off x="815125" y="5356004"/>
            <a:ext cx="10196312" cy="70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MySQL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is considered one of the very fast database languages, backed by a large number of the benchmark test.</a:t>
            </a:r>
          </a:p>
          <a:p>
            <a:pPr marL="0" indent="0">
              <a:buNone/>
            </a:pPr>
            <a:endParaRPr lang="fr-FR" sz="2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PostgreSQL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6763" y="1522652"/>
            <a:ext cx="10188118" cy="924334"/>
          </a:xfrm>
        </p:spPr>
        <p:txBody>
          <a:bodyPr rtlCol="0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PostgreSQL is a powerful, open source object-relational database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management system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that uses and extends the SQL language combined with many features that safely store and scale the most complicated data workloads.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xmlns="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6763" y="2586261"/>
            <a:ext cx="10188118" cy="304921"/>
          </a:xfrm>
        </p:spPr>
        <p:txBody>
          <a:bodyPr rtlCol="0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PostgreSQL runs on 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all major operating systems : Windows, Linux, Mac OS, FreeBSD …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96762" y="3043864"/>
            <a:ext cx="10255437" cy="652901"/>
          </a:xfrm>
        </p:spPr>
        <p:txBody>
          <a:bodyPr rtlCol="0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PostgreSQL has earned a strong reputation for its proven architecture, reliability, data integrity, robust feature set, extensibility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 txBox="1">
            <a:spLocks/>
          </p:cNvSpPr>
          <p:nvPr/>
        </p:nvSpPr>
        <p:spPr>
          <a:xfrm>
            <a:off x="996762" y="3833913"/>
            <a:ext cx="10255437" cy="3517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PostgreSQL support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most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popular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programming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languages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: JavaScript, C, C#, JAVA, Python…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fr-FR" sz="2000" dirty="0"/>
              <a:t/>
            </a:r>
            <a:br>
              <a:rPr lang="fr-FR" sz="2000" dirty="0"/>
            </a:b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Espace réservé du texte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 txBox="1">
            <a:spLocks/>
          </p:cNvSpPr>
          <p:nvPr/>
        </p:nvSpPr>
        <p:spPr>
          <a:xfrm>
            <a:off x="996762" y="4236532"/>
            <a:ext cx="10255437" cy="620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PostgreSQL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is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compatible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with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multiple Data Types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like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Structured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types(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A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rray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, Date,…),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Premitive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types(String,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Integer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,…), Document types(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Json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, XML,…)</a:t>
            </a:r>
            <a:r>
              <a:rPr lang="fr-FR" sz="2000" dirty="0"/>
              <a:t/>
            </a:r>
            <a:br>
              <a:rPr lang="fr-FR" sz="2000" dirty="0"/>
            </a:b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Espace réservé du texte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 txBox="1">
            <a:spLocks/>
          </p:cNvSpPr>
          <p:nvPr/>
        </p:nvSpPr>
        <p:spPr>
          <a:xfrm>
            <a:off x="963103" y="4965774"/>
            <a:ext cx="10255437" cy="620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PostgreSQL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is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compatible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with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Data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Integerity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wich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include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: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Primary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K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eys,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Foreign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Keys, Exclusion </a:t>
            </a:r>
            <a:r>
              <a:rPr lang="fr-FR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Constraints</a:t>
            </a:r>
            <a:r>
              <a:rPr lang="fr-FR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, …..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Espace réservé du texte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 txBox="1">
            <a:spLocks/>
          </p:cNvSpPr>
          <p:nvPr/>
        </p:nvSpPr>
        <p:spPr>
          <a:xfrm>
            <a:off x="996762" y="5715341"/>
            <a:ext cx="10255437" cy="4102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It is safe because it follows several security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aspects.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SQL SERVER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4665" y="1592357"/>
            <a:ext cx="9673769" cy="661446"/>
          </a:xfrm>
        </p:spPr>
        <p:txBody>
          <a:bodyPr rtlCol="0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SQL Server also known as Microsoft SQL Server is a relational database management system developed by </a:t>
            </a:r>
            <a:r>
              <a:rPr lang="en-US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Microsoft.</a:t>
            </a:r>
            <a:endParaRPr lang="fr-FR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7" name="Espace réservé du texte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 txBox="1">
            <a:spLocks/>
          </p:cNvSpPr>
          <p:nvPr/>
        </p:nvSpPr>
        <p:spPr>
          <a:xfrm>
            <a:off x="1214664" y="2346829"/>
            <a:ext cx="9673769" cy="6614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SQL Server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store and retrieve data for the same or other applications. We can run these applications on the same computer or a different one.</a:t>
            </a:r>
            <a:endParaRPr lang="fr-FR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Espace réservé du texte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 txBox="1">
            <a:spLocks/>
          </p:cNvSpPr>
          <p:nvPr/>
        </p:nvSpPr>
        <p:spPr>
          <a:xfrm>
            <a:off x="1214663" y="3101301"/>
            <a:ext cx="9673769" cy="420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SQL Server is easy to install and configure</a:t>
            </a:r>
            <a:endParaRPr lang="fr-FR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 txBox="1">
            <a:spLocks/>
          </p:cNvSpPr>
          <p:nvPr/>
        </p:nvSpPr>
        <p:spPr>
          <a:xfrm>
            <a:off x="1214663" y="3587184"/>
            <a:ext cx="9673769" cy="537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SQL Server comes in several editions to cater to the needs of corporate enterprises and domestic and remote users.</a:t>
            </a:r>
            <a:endParaRPr lang="fr-FR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Espace réservé du texte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 txBox="1">
            <a:spLocks/>
          </p:cNvSpPr>
          <p:nvPr/>
        </p:nvSpPr>
        <p:spPr>
          <a:xfrm>
            <a:off x="1214662" y="4276648"/>
            <a:ext cx="9673769" cy="398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SQL Server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have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Excellent Data Restoration and Recovery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Mechanism.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fr-FR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 txBox="1">
            <a:spLocks/>
          </p:cNvSpPr>
          <p:nvPr/>
        </p:nvSpPr>
        <p:spPr>
          <a:xfrm>
            <a:off x="1214662" y="4767129"/>
            <a:ext cx="9673769" cy="6509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 SQL Server database is highly secure and uses sophisticated encryption algorithms making it virtually impossible to break the security layers.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 txBox="1">
            <a:spLocks/>
          </p:cNvSpPr>
          <p:nvPr/>
        </p:nvSpPr>
        <p:spPr>
          <a:xfrm>
            <a:off x="1214662" y="5504425"/>
            <a:ext cx="9673769" cy="6509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SQL server includes effective data management and data mining tools along with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disk partitioning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fr-FR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Comparison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1589398"/>
            <a:ext cx="5338115" cy="4489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981" y="1589398"/>
            <a:ext cx="5667054" cy="44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Comparison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1" y="1913758"/>
            <a:ext cx="5571429" cy="39523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90" y="1913758"/>
            <a:ext cx="5584586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Compariso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835" y="1644060"/>
            <a:ext cx="5571429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5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98_TF66687569" id="{787900FF-6872-4441-B598-37355B1445EE}" vid="{F772BB80-56EE-4656-A7E3-611E117A18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bleue moderne</Template>
  <TotalTime>0</TotalTime>
  <Words>471</Words>
  <Application>Microsoft Office PowerPoint</Application>
  <PresentationFormat>Grand écran</PresentationFormat>
  <Paragraphs>58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Andalus</vt:lpstr>
      <vt:lpstr>Arial</vt:lpstr>
      <vt:lpstr>Calibri</vt:lpstr>
      <vt:lpstr>Garamond</vt:lpstr>
      <vt:lpstr>Tahoma</vt:lpstr>
      <vt:lpstr>Trade Gothic LT Pro</vt:lpstr>
      <vt:lpstr>Trebuchet MS</vt:lpstr>
      <vt:lpstr>Wingdings</vt:lpstr>
      <vt:lpstr>Thème Office</vt:lpstr>
      <vt:lpstr>Relational Database Management System</vt:lpstr>
      <vt:lpstr>Plan</vt:lpstr>
      <vt:lpstr>What is RDBMS?</vt:lpstr>
      <vt:lpstr>MySQL</vt:lpstr>
      <vt:lpstr>PostgreSQL</vt:lpstr>
      <vt:lpstr>SQL SERVER</vt:lpstr>
      <vt:lpstr>Comparison</vt:lpstr>
      <vt:lpstr>Comparison</vt:lpstr>
      <vt:lpstr>Comparison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2021-06-01T15:15:43Z</dcterms:created>
  <dcterms:modified xsi:type="dcterms:W3CDTF">2021-06-01T21:48:00Z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