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3" r:id="rId11"/>
    <p:sldId id="264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3" autoAdjust="0"/>
  </p:normalViewPr>
  <p:slideViewPr>
    <p:cSldViewPr snapToGrid="0" showGuides="1">
      <p:cViewPr varScale="1">
        <p:scale>
          <a:sx n="108" d="100"/>
          <a:sy n="108" d="100"/>
        </p:scale>
        <p:origin x="1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EA-4E72-B529-78AF0EDF2B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EA-4E72-B529-78AF0EDF2B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EA-4E72-B529-78AF0EDF2B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实验</c:v>
                </c:pt>
                <c:pt idx="1">
                  <c:v>报告</c:v>
                </c:pt>
                <c:pt idx="2">
                  <c:v>平时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5-40E3-A903-07D5A3B568C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A43DC-5876-47EE-8B5D-35D63F86E6E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5F233-F0EE-4E8C-B88A-66E08322F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5F233-F0EE-4E8C-B88A-66E08322FA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9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3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3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2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2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9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2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2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55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0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BC5C-B4F2-443D-9C91-947FC6627DB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B6FC-CD4E-46BC-8EC5-6D298E39C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0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41F352-B77A-4349-9ACC-662E44FF24B6}"/>
              </a:ext>
            </a:extLst>
          </p:cNvPr>
          <p:cNvSpPr txBox="1"/>
          <p:nvPr/>
        </p:nvSpPr>
        <p:spPr>
          <a:xfrm>
            <a:off x="6770701" y="4367814"/>
            <a:ext cx="3277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刘俸宇</a:t>
            </a:r>
            <a:endParaRPr lang="en-US" altLang="zh-CN" sz="2400" dirty="0"/>
          </a:p>
          <a:p>
            <a:r>
              <a:rPr lang="en-US" altLang="zh-CN" sz="2400" dirty="0"/>
              <a:t>624093599</a:t>
            </a:r>
          </a:p>
          <a:p>
            <a:r>
              <a:rPr lang="en-US" altLang="zh-CN" sz="2400" dirty="0"/>
              <a:t>liu-fengyu@outlook.com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F4F841-FDA4-4308-AC6A-BE8647D2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73" y="1162049"/>
            <a:ext cx="3819327" cy="44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6913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1A32F5-C7D2-42B4-8A49-45815E239758}"/>
              </a:ext>
            </a:extLst>
          </p:cNvPr>
          <p:cNvSpPr txBox="1"/>
          <p:nvPr/>
        </p:nvSpPr>
        <p:spPr>
          <a:xfrm>
            <a:off x="5355251" y="935362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实验</a:t>
            </a:r>
            <a:r>
              <a:rPr lang="en-US" altLang="zh-CN" sz="4000" dirty="0"/>
              <a:t>2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993145-E7CC-40C4-8902-A4068A3D7C84}"/>
              </a:ext>
            </a:extLst>
          </p:cNvPr>
          <p:cNvSpPr txBox="1"/>
          <p:nvPr/>
        </p:nvSpPr>
        <p:spPr>
          <a:xfrm>
            <a:off x="2377308" y="2193665"/>
            <a:ext cx="7437385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400" dirty="0"/>
              <a:t>现有一批电话通信清单，记录了用户</a:t>
            </a:r>
            <a:r>
              <a:rPr lang="en-US" altLang="zh-CN" sz="2400" dirty="0"/>
              <a:t>A</a:t>
            </a:r>
            <a:r>
              <a:rPr lang="zh-CN" altLang="en-US" sz="2400" dirty="0"/>
              <a:t>拨打某些特殊号码（如</a:t>
            </a:r>
            <a:r>
              <a:rPr lang="en-US" altLang="zh-CN" sz="2400" dirty="0"/>
              <a:t>120</a:t>
            </a:r>
            <a:r>
              <a:rPr lang="zh-CN" altLang="en-US" sz="2400" dirty="0"/>
              <a:t>，</a:t>
            </a:r>
            <a:r>
              <a:rPr lang="en-US" altLang="zh-CN" sz="2400" dirty="0"/>
              <a:t>10086,13800138000</a:t>
            </a:r>
            <a:r>
              <a:rPr lang="zh-CN" altLang="en-US" sz="2400" dirty="0"/>
              <a:t>等）的记录。需要做一个统计结果，记录拨打给用户</a:t>
            </a:r>
            <a:r>
              <a:rPr lang="en-US" altLang="zh-CN" sz="2400" dirty="0"/>
              <a:t>B</a:t>
            </a:r>
            <a:r>
              <a:rPr lang="zh-CN" altLang="en-US" sz="2400" dirty="0"/>
              <a:t>的所有用户</a:t>
            </a:r>
            <a:r>
              <a:rPr lang="en-US" altLang="zh-CN" sz="2400" dirty="0"/>
              <a:t>A</a:t>
            </a:r>
            <a:r>
              <a:rPr lang="zh-CN" altLang="en-US" sz="2400" dirty="0"/>
              <a:t>。本程序旨在将数据进行处理，寻找出是谁拨打的特殊电话，通过特殊号码将其进行分类查看。</a:t>
            </a:r>
          </a:p>
        </p:txBody>
      </p:sp>
    </p:spTree>
    <p:extLst>
      <p:ext uri="{BB962C8B-B14F-4D97-AF65-F5344CB8AC3E}">
        <p14:creationId xmlns:p14="http://schemas.microsoft.com/office/powerpoint/2010/main" val="26484385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C38FE5-DE0D-4306-AA84-1584F9F503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13" y="604216"/>
            <a:ext cx="4558175" cy="28247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BCE5D6-5A22-4F7E-A9A6-F09890D2672E}"/>
              </a:ext>
            </a:extLst>
          </p:cNvPr>
          <p:cNvSpPr txBox="1"/>
          <p:nvPr/>
        </p:nvSpPr>
        <p:spPr>
          <a:xfrm>
            <a:off x="2478657" y="3739536"/>
            <a:ext cx="7234686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zh-CN" sz="2400" dirty="0"/>
              <a:t>输入样例中，左侧是拨打者电话号码，右侧是拨打的特殊号码。想要得到的输出结果是左侧是特殊号码，右侧是所有拨打此电话的号码，用“</a:t>
            </a:r>
            <a:r>
              <a:rPr lang="en-US" altLang="zh-CN" sz="2400" dirty="0"/>
              <a:t>|</a:t>
            </a:r>
            <a:r>
              <a:rPr lang="zh-CN" altLang="zh-CN" sz="2400" dirty="0"/>
              <a:t>”分割开。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52882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1A32F5-C7D2-42B4-8A49-45815E239758}"/>
              </a:ext>
            </a:extLst>
          </p:cNvPr>
          <p:cNvSpPr txBox="1"/>
          <p:nvPr/>
        </p:nvSpPr>
        <p:spPr>
          <a:xfrm>
            <a:off x="5355252" y="1896109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实验</a:t>
            </a:r>
            <a:r>
              <a:rPr lang="en-US" altLang="zh-CN" sz="4000" dirty="0"/>
              <a:t>3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993145-E7CC-40C4-8902-A4068A3D7C84}"/>
              </a:ext>
            </a:extLst>
          </p:cNvPr>
          <p:cNvSpPr txBox="1"/>
          <p:nvPr/>
        </p:nvSpPr>
        <p:spPr>
          <a:xfrm>
            <a:off x="4414553" y="3405472"/>
            <a:ext cx="336289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HDFS</a:t>
            </a:r>
            <a:r>
              <a:rPr lang="zh-CN" altLang="en-US" sz="2400" dirty="0"/>
              <a:t>的增删改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、使用</a:t>
            </a:r>
            <a:r>
              <a:rPr lang="en-US" altLang="zh-CN" sz="2400" dirty="0"/>
              <a:t>shell</a:t>
            </a:r>
            <a:r>
              <a:rPr lang="zh-CN" altLang="en-US" sz="2400" dirty="0"/>
              <a:t>控制台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、使用</a:t>
            </a:r>
            <a:r>
              <a:rPr lang="en-US" altLang="zh-CN" sz="2400" dirty="0"/>
              <a:t>JAVA</a:t>
            </a:r>
            <a:r>
              <a:rPr lang="zh-CN" altLang="en-US" sz="2400" dirty="0"/>
              <a:t>接口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564671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1A32F5-C7D2-42B4-8A49-45815E239758}"/>
              </a:ext>
            </a:extLst>
          </p:cNvPr>
          <p:cNvSpPr txBox="1"/>
          <p:nvPr/>
        </p:nvSpPr>
        <p:spPr>
          <a:xfrm>
            <a:off x="1236013" y="79484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实验</a:t>
            </a:r>
            <a:r>
              <a:rPr lang="en-US" altLang="zh-CN" sz="4000" dirty="0"/>
              <a:t>4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993145-E7CC-40C4-8902-A4068A3D7C84}"/>
              </a:ext>
            </a:extLst>
          </p:cNvPr>
          <p:cNvSpPr txBox="1"/>
          <p:nvPr/>
        </p:nvSpPr>
        <p:spPr>
          <a:xfrm>
            <a:off x="7547762" y="0"/>
            <a:ext cx="4056570" cy="58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Partition</a:t>
            </a:r>
            <a:r>
              <a:rPr lang="zh-CN" altLang="en-US" sz="2400" dirty="0"/>
              <a:t>的排序</a:t>
            </a:r>
            <a:endParaRPr lang="en-US" altLang="zh-CN" sz="2400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AB2D7D-AF07-4E95-808F-7DE10274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383399-7580-47AE-A415-4A2F3F4EFB5B}"/>
              </a:ext>
            </a:extLst>
          </p:cNvPr>
          <p:cNvGrpSpPr/>
          <p:nvPr/>
        </p:nvGrpSpPr>
        <p:grpSpPr>
          <a:xfrm>
            <a:off x="3167450" y="1964482"/>
            <a:ext cx="5661789" cy="2476578"/>
            <a:chOff x="0" y="0"/>
            <a:chExt cx="3526072" cy="17145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97C4C90-D092-47AD-ABBC-F47654156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699" y="47708"/>
              <a:ext cx="495300" cy="6858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8413F8B-4C1D-4FDD-8EF6-BC2D14DD7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71525" cy="1714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DE734D3-7295-4947-B8CD-72F365FFA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72" y="95415"/>
              <a:ext cx="647700" cy="98107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224B822-E67F-4CC9-95AC-997589618BD8}"/>
              </a:ext>
            </a:extLst>
          </p:cNvPr>
          <p:cNvSpPr txBox="1"/>
          <p:nvPr/>
        </p:nvSpPr>
        <p:spPr>
          <a:xfrm>
            <a:off x="1591293" y="878044"/>
            <a:ext cx="8814103" cy="114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400" dirty="0"/>
              <a:t>这个案例实现了一个简单的数字排序应用，需要采用</a:t>
            </a:r>
            <a:r>
              <a:rPr lang="en-US" altLang="zh-CN" sz="2400" dirty="0"/>
              <a:t>partition</a:t>
            </a:r>
            <a:r>
              <a:rPr lang="zh-CN" altLang="en-US" sz="2400" dirty="0"/>
              <a:t>分片完成，输入样例如下所示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BFA225-0523-486F-9E4E-84EF79100A10}"/>
              </a:ext>
            </a:extLst>
          </p:cNvPr>
          <p:cNvSpPr txBox="1"/>
          <p:nvPr/>
        </p:nvSpPr>
        <p:spPr>
          <a:xfrm>
            <a:off x="429285" y="4441060"/>
            <a:ext cx="11665059" cy="232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spcBef>
                <a:spcPts val="600"/>
              </a:spcBef>
            </a:pPr>
            <a:r>
              <a:rPr lang="zh-CN" altLang="zh-CN" sz="2400" dirty="0"/>
              <a:t>输入样例中输入的都是原始需要查找的数据，所需输出结果所有数字从小到大排列并编号。</a:t>
            </a:r>
            <a:endParaRPr lang="en-US" altLang="zh-CN" sz="2400" dirty="0"/>
          </a:p>
          <a:p>
            <a:pPr indent="7200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本程序主要是由一个</a:t>
            </a:r>
            <a:r>
              <a:rPr lang="en-US" altLang="zh-CN" sz="2400" dirty="0"/>
              <a:t>map</a:t>
            </a:r>
            <a:r>
              <a:rPr lang="zh-CN" altLang="en-US" sz="2400" dirty="0"/>
              <a:t>方法、一个</a:t>
            </a:r>
            <a:r>
              <a:rPr lang="en-US" altLang="zh-CN" sz="2400" dirty="0"/>
              <a:t>reduce</a:t>
            </a:r>
            <a:r>
              <a:rPr lang="zh-CN" altLang="en-US" sz="2400" dirty="0"/>
              <a:t>方法和一个</a:t>
            </a:r>
            <a:r>
              <a:rPr lang="en-US" altLang="zh-CN" sz="2400" dirty="0" err="1"/>
              <a:t>getPartition</a:t>
            </a:r>
            <a:r>
              <a:rPr lang="zh-CN" altLang="en-US" sz="2400" dirty="0"/>
              <a:t>方法组成，其中通过</a:t>
            </a:r>
            <a:r>
              <a:rPr lang="en-US" altLang="zh-CN" sz="2400" dirty="0" err="1"/>
              <a:t>getPartition</a:t>
            </a:r>
            <a:r>
              <a:rPr lang="zh-CN" altLang="en-US" sz="2400" dirty="0"/>
              <a:t>方法进行</a:t>
            </a:r>
            <a:r>
              <a:rPr lang="en-US" altLang="zh-CN" sz="2400" dirty="0"/>
              <a:t>reduce</a:t>
            </a:r>
            <a:r>
              <a:rPr lang="zh-CN" altLang="en-US" sz="2400" dirty="0"/>
              <a:t>分片，每个方法包含在一个内部类中。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275151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1A32F5-C7D2-42B4-8A49-45815E239758}"/>
              </a:ext>
            </a:extLst>
          </p:cNvPr>
          <p:cNvSpPr txBox="1"/>
          <p:nvPr/>
        </p:nvSpPr>
        <p:spPr>
          <a:xfrm>
            <a:off x="1236013" y="79484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实验</a:t>
            </a:r>
            <a:r>
              <a:rPr lang="en-US" altLang="zh-CN" sz="4000" dirty="0"/>
              <a:t>4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993145-E7CC-40C4-8902-A4068A3D7C84}"/>
              </a:ext>
            </a:extLst>
          </p:cNvPr>
          <p:cNvSpPr txBox="1"/>
          <p:nvPr/>
        </p:nvSpPr>
        <p:spPr>
          <a:xfrm>
            <a:off x="7618783" y="92076"/>
            <a:ext cx="4056570" cy="58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Partition</a:t>
            </a:r>
            <a:r>
              <a:rPr lang="zh-CN" altLang="en-US" sz="2400" dirty="0"/>
              <a:t>的归档</a:t>
            </a:r>
            <a:endParaRPr lang="en-US" altLang="zh-CN" sz="2400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AB2D7D-AF07-4E95-808F-7DE10274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6E5175D-0688-4152-861E-35BA82FD67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" y="739112"/>
            <a:ext cx="2618913" cy="6118888"/>
          </a:xfrm>
          <a:prstGeom prst="rect">
            <a:avLst/>
          </a:prstGeom>
          <a:noFill/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0280E0-59B0-4F48-A7BA-3D0620403FCE}"/>
              </a:ext>
            </a:extLst>
          </p:cNvPr>
          <p:cNvSpPr txBox="1"/>
          <p:nvPr/>
        </p:nvSpPr>
        <p:spPr>
          <a:xfrm>
            <a:off x="3163248" y="1364419"/>
            <a:ext cx="8245775" cy="462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这个案例实现了一个年龄分段显示最大分数的应用，需要采用</a:t>
            </a:r>
            <a:r>
              <a:rPr lang="en-US" altLang="zh-CN" sz="2400" dirty="0"/>
              <a:t>partition</a:t>
            </a:r>
            <a:r>
              <a:rPr lang="zh-CN" altLang="en-US" sz="2400" dirty="0"/>
              <a:t>分片完成。</a:t>
            </a:r>
            <a:endParaRPr lang="en-US" altLang="zh-CN" sz="2400" dirty="0"/>
          </a:p>
          <a:p>
            <a:pPr indent="7200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输入样例中输入的都是原始需要查找的数据，所需输出结果是</a:t>
            </a:r>
            <a:r>
              <a:rPr lang="en-US" altLang="zh-CN" sz="2400" dirty="0"/>
              <a:t>20</a:t>
            </a:r>
            <a:r>
              <a:rPr lang="zh-CN" altLang="en-US" sz="2400" dirty="0"/>
              <a:t>以下，</a:t>
            </a:r>
            <a:r>
              <a:rPr lang="en-US" altLang="zh-CN" sz="2400" dirty="0"/>
              <a:t>20</a:t>
            </a:r>
            <a:r>
              <a:rPr lang="zh-CN" altLang="en-US" sz="2400" dirty="0"/>
              <a:t>到</a:t>
            </a:r>
            <a:r>
              <a:rPr lang="en-US" altLang="zh-CN" sz="2400" dirty="0"/>
              <a:t>50</a:t>
            </a:r>
            <a:r>
              <a:rPr lang="zh-CN" altLang="en-US" sz="2400" dirty="0"/>
              <a:t>，</a:t>
            </a:r>
            <a:r>
              <a:rPr lang="en-US" altLang="zh-CN" sz="2400" dirty="0"/>
              <a:t>50</a:t>
            </a:r>
            <a:r>
              <a:rPr lang="zh-CN" altLang="en-US" sz="2400" dirty="0"/>
              <a:t>以上不同年龄段里面分数最大的男女数据。</a:t>
            </a:r>
            <a:endParaRPr lang="en-US" altLang="zh-CN" sz="2400" dirty="0"/>
          </a:p>
          <a:p>
            <a:pPr indent="7200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本程序主要是由一个</a:t>
            </a:r>
            <a:r>
              <a:rPr lang="en-US" altLang="zh-CN" sz="2400" dirty="0"/>
              <a:t>map</a:t>
            </a:r>
            <a:r>
              <a:rPr lang="zh-CN" altLang="en-US" sz="2400" dirty="0"/>
              <a:t>方法、一个</a:t>
            </a:r>
            <a:r>
              <a:rPr lang="en-US" altLang="zh-CN" sz="2400" dirty="0"/>
              <a:t>reduce</a:t>
            </a:r>
            <a:r>
              <a:rPr lang="zh-CN" altLang="en-US" sz="2400" dirty="0"/>
              <a:t>方法和一个</a:t>
            </a:r>
            <a:r>
              <a:rPr lang="en-US" altLang="zh-CN" sz="2400" dirty="0" err="1"/>
              <a:t>getPartition</a:t>
            </a:r>
            <a:r>
              <a:rPr lang="zh-CN" altLang="en-US" sz="2400" dirty="0"/>
              <a:t>方法组成，其中通过</a:t>
            </a:r>
            <a:r>
              <a:rPr lang="en-US" altLang="zh-CN" sz="2400" dirty="0" err="1"/>
              <a:t>getPartition</a:t>
            </a:r>
            <a:r>
              <a:rPr lang="zh-CN" altLang="en-US" sz="2400" dirty="0"/>
              <a:t>方法进行</a:t>
            </a:r>
            <a:r>
              <a:rPr lang="en-US" altLang="zh-CN" sz="2400" dirty="0"/>
              <a:t>reduce</a:t>
            </a:r>
            <a:r>
              <a:rPr lang="zh-CN" altLang="en-US" sz="2400" dirty="0"/>
              <a:t>分片，每个方法包含在一个内部类中。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025213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1A32F5-C7D2-42B4-8A49-45815E239758}"/>
              </a:ext>
            </a:extLst>
          </p:cNvPr>
          <p:cNvSpPr txBox="1"/>
          <p:nvPr/>
        </p:nvSpPr>
        <p:spPr>
          <a:xfrm>
            <a:off x="1236013" y="79484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实验</a:t>
            </a:r>
            <a:r>
              <a:rPr lang="en-US" altLang="zh-CN" sz="4000" dirty="0"/>
              <a:t>5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993145-E7CC-40C4-8902-A4068A3D7C84}"/>
              </a:ext>
            </a:extLst>
          </p:cNvPr>
          <p:cNvSpPr txBox="1"/>
          <p:nvPr/>
        </p:nvSpPr>
        <p:spPr>
          <a:xfrm>
            <a:off x="7618783" y="92076"/>
            <a:ext cx="4056570" cy="58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单表关联寻找祖父母</a:t>
            </a:r>
            <a:endParaRPr lang="en-US" altLang="zh-CN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0280E0-59B0-4F48-A7BA-3D0620403FCE}"/>
              </a:ext>
            </a:extLst>
          </p:cNvPr>
          <p:cNvSpPr txBox="1"/>
          <p:nvPr/>
        </p:nvSpPr>
        <p:spPr>
          <a:xfrm>
            <a:off x="3252025" y="1826058"/>
            <a:ext cx="8245775" cy="351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这个案例实现了倒排序查找算法在</a:t>
            </a:r>
            <a:r>
              <a:rPr lang="en-US" altLang="zh-CN" sz="2400" dirty="0"/>
              <a:t>Hadoop</a:t>
            </a:r>
            <a:r>
              <a:rPr lang="zh-CN" altLang="en-US" sz="2400" dirty="0"/>
              <a:t>平台上的实现，输入样例如下所示</a:t>
            </a:r>
            <a:endParaRPr lang="en-US" altLang="zh-CN" sz="2400" dirty="0"/>
          </a:p>
          <a:p>
            <a:pPr indent="7200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样例中输入的都是原始需要查找的数据，所需输出结果孙子辈与祖父母辈的关系。</a:t>
            </a:r>
            <a:endParaRPr lang="en-US" altLang="zh-CN" sz="2400" dirty="0"/>
          </a:p>
          <a:p>
            <a:pPr indent="7200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本程序主要是由一个</a:t>
            </a:r>
            <a:r>
              <a:rPr lang="en-US" altLang="zh-CN" sz="2400" dirty="0"/>
              <a:t>map</a:t>
            </a:r>
            <a:r>
              <a:rPr lang="zh-CN" altLang="en-US" sz="2400" dirty="0"/>
              <a:t>方法和一个</a:t>
            </a:r>
            <a:r>
              <a:rPr lang="en-US" altLang="zh-CN" sz="2400" dirty="0"/>
              <a:t>reduce</a:t>
            </a:r>
            <a:r>
              <a:rPr lang="zh-CN" altLang="en-US" sz="2400" dirty="0"/>
              <a:t>方法组成，每个方法包含在一个内部类中。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D1B6DA-6936-41C2-88C5-7B0A3C0E1B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7" y="787370"/>
            <a:ext cx="2691670" cy="5782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9257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1A32F5-C7D2-42B4-8A49-45815E239758}"/>
              </a:ext>
            </a:extLst>
          </p:cNvPr>
          <p:cNvSpPr txBox="1"/>
          <p:nvPr/>
        </p:nvSpPr>
        <p:spPr>
          <a:xfrm>
            <a:off x="1236013" y="79484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实验</a:t>
            </a:r>
            <a:r>
              <a:rPr lang="en-US" altLang="zh-CN" sz="4000" dirty="0"/>
              <a:t>5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993145-E7CC-40C4-8902-A4068A3D7C84}"/>
              </a:ext>
            </a:extLst>
          </p:cNvPr>
          <p:cNvSpPr txBox="1"/>
          <p:nvPr/>
        </p:nvSpPr>
        <p:spPr>
          <a:xfrm>
            <a:off x="7618783" y="92076"/>
            <a:ext cx="4056570" cy="58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多表关联寻找工厂所在地</a:t>
            </a:r>
            <a:endParaRPr lang="en-US" altLang="zh-CN" sz="2400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AB2D7D-AF07-4E95-808F-7DE10274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0280E0-59B0-4F48-A7BA-3D0620403FCE}"/>
              </a:ext>
            </a:extLst>
          </p:cNvPr>
          <p:cNvSpPr txBox="1"/>
          <p:nvPr/>
        </p:nvSpPr>
        <p:spPr>
          <a:xfrm>
            <a:off x="579847" y="3429000"/>
            <a:ext cx="11333986" cy="295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这个案例实现了倒排序查找算法在</a:t>
            </a:r>
            <a:r>
              <a:rPr lang="en-US" altLang="zh-CN" sz="2400" dirty="0"/>
              <a:t>Hadoop</a:t>
            </a:r>
            <a:r>
              <a:rPr lang="zh-CN" altLang="en-US" sz="2400" dirty="0"/>
              <a:t>平台上的实现，输入样例有</a:t>
            </a:r>
            <a:r>
              <a:rPr lang="en-US" altLang="zh-CN" sz="2400" dirty="0"/>
              <a:t>2</a:t>
            </a:r>
            <a:r>
              <a:rPr lang="zh-CN" altLang="en-US" sz="2400" dirty="0"/>
              <a:t>个文件</a:t>
            </a:r>
            <a:endParaRPr lang="en-US" altLang="zh-CN" sz="2400" dirty="0"/>
          </a:p>
          <a:p>
            <a:pPr indent="7200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样例中输入的都是原始需要查找的数据，所需输出结果工厂名称，与对应的工厂地址。</a:t>
            </a:r>
            <a:endParaRPr lang="en-US" altLang="zh-CN" sz="2400" dirty="0"/>
          </a:p>
          <a:p>
            <a:pPr indent="7200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本程序主要是由一个</a:t>
            </a:r>
            <a:r>
              <a:rPr lang="en-US" altLang="zh-CN" sz="2400" dirty="0"/>
              <a:t>map</a:t>
            </a:r>
            <a:r>
              <a:rPr lang="zh-CN" altLang="en-US" sz="2400" dirty="0"/>
              <a:t>方法和一个</a:t>
            </a:r>
            <a:r>
              <a:rPr lang="en-US" altLang="zh-CN" sz="2400" dirty="0"/>
              <a:t>reduce</a:t>
            </a:r>
            <a:r>
              <a:rPr lang="zh-CN" altLang="en-US" sz="2400" dirty="0"/>
              <a:t>方法组成，每个方法包含在一个内部类中。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D1B6DA-6936-41C2-88C5-7B0A3C0E1B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05139" y="1028871"/>
            <a:ext cx="6581722" cy="240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2700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5BF49AB-76AC-4ACE-A2FB-54F4DC79A315}"/>
              </a:ext>
            </a:extLst>
          </p:cNvPr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上课时间</a:t>
            </a:r>
          </a:p>
        </p:txBody>
      </p:sp>
    </p:spTree>
    <p:extLst>
      <p:ext uri="{BB962C8B-B14F-4D97-AF65-F5344CB8AC3E}">
        <p14:creationId xmlns:p14="http://schemas.microsoft.com/office/powerpoint/2010/main" val="2337588633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5BF49AB-76AC-4ACE-A2FB-54F4DC79A315}"/>
              </a:ext>
            </a:extLst>
          </p:cNvPr>
          <p:cNvSpPr txBox="1"/>
          <p:nvPr/>
        </p:nvSpPr>
        <p:spPr>
          <a:xfrm>
            <a:off x="4977743" y="178779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上课时间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2A63F1-AA60-4829-895E-502650EA7B8F}"/>
              </a:ext>
            </a:extLst>
          </p:cNvPr>
          <p:cNvSpPr txBox="1"/>
          <p:nvPr/>
        </p:nvSpPr>
        <p:spPr>
          <a:xfrm>
            <a:off x="4399061" y="3266982"/>
            <a:ext cx="3393878" cy="672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/>
              <a:t>第</a:t>
            </a:r>
            <a:r>
              <a:rPr lang="en-US" altLang="zh-CN" sz="2800" dirty="0"/>
              <a:t>9</a:t>
            </a:r>
            <a:r>
              <a:rPr lang="zh-CN" altLang="en-US" sz="2800" dirty="0"/>
              <a:t>周 </a:t>
            </a:r>
            <a:r>
              <a:rPr lang="en-US" altLang="zh-CN" sz="2800" dirty="0"/>
              <a:t>– </a:t>
            </a:r>
            <a:r>
              <a:rPr lang="zh-CN" altLang="en-US" sz="2800" dirty="0"/>
              <a:t>第</a:t>
            </a:r>
            <a:r>
              <a:rPr lang="en-US" altLang="zh-CN" sz="2800" dirty="0"/>
              <a:t>16</a:t>
            </a:r>
            <a:r>
              <a:rPr lang="zh-CN" altLang="en-US" sz="2800" dirty="0"/>
              <a:t>周  周末</a:t>
            </a:r>
          </a:p>
        </p:txBody>
      </p:sp>
    </p:spTree>
    <p:extLst>
      <p:ext uri="{BB962C8B-B14F-4D97-AF65-F5344CB8AC3E}">
        <p14:creationId xmlns:p14="http://schemas.microsoft.com/office/powerpoint/2010/main" val="376827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FA16B2-9B28-48B9-A00F-1EB38BDF031C}"/>
              </a:ext>
            </a:extLst>
          </p:cNvPr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考核</a:t>
            </a:r>
          </a:p>
        </p:txBody>
      </p:sp>
    </p:spTree>
    <p:extLst>
      <p:ext uri="{BB962C8B-B14F-4D97-AF65-F5344CB8AC3E}">
        <p14:creationId xmlns:p14="http://schemas.microsoft.com/office/powerpoint/2010/main" val="171182116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6D6C97C-86E8-4EF5-8BA1-7C1265AB3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521894"/>
              </p:ext>
            </p:extLst>
          </p:nvPr>
        </p:nvGraphicFramePr>
        <p:xfrm>
          <a:off x="3048000" y="18053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13A687-727D-44B1-95C4-33D3ED579FB2}"/>
              </a:ext>
            </a:extLst>
          </p:cNvPr>
          <p:cNvSpPr txBox="1"/>
          <p:nvPr/>
        </p:nvSpPr>
        <p:spPr>
          <a:xfrm>
            <a:off x="8415419" y="32289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实验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FB8526-C595-4B31-9A1C-EF6A868F7C73}"/>
              </a:ext>
            </a:extLst>
          </p:cNvPr>
          <p:cNvSpPr txBox="1"/>
          <p:nvPr/>
        </p:nvSpPr>
        <p:spPr>
          <a:xfrm>
            <a:off x="5490706" y="63468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考核</a:t>
            </a:r>
          </a:p>
        </p:txBody>
      </p:sp>
    </p:spTree>
    <p:extLst>
      <p:ext uri="{BB962C8B-B14F-4D97-AF65-F5344CB8AC3E}">
        <p14:creationId xmlns:p14="http://schemas.microsoft.com/office/powerpoint/2010/main" val="137949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449C143-A7CC-41C4-B428-A13A7E12CFE6}"/>
              </a:ext>
            </a:extLst>
          </p:cNvPr>
          <p:cNvSpPr txBox="1"/>
          <p:nvPr/>
        </p:nvSpPr>
        <p:spPr>
          <a:xfrm>
            <a:off x="8415419" y="32289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实验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3066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1A32F5-C7D2-42B4-8A49-45815E239758}"/>
              </a:ext>
            </a:extLst>
          </p:cNvPr>
          <p:cNvSpPr txBox="1"/>
          <p:nvPr/>
        </p:nvSpPr>
        <p:spPr>
          <a:xfrm>
            <a:off x="5490706" y="5802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实验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993145-E7CC-40C4-8902-A4068A3D7C84}"/>
              </a:ext>
            </a:extLst>
          </p:cNvPr>
          <p:cNvSpPr txBox="1"/>
          <p:nvPr/>
        </p:nvSpPr>
        <p:spPr>
          <a:xfrm>
            <a:off x="3204824" y="1538767"/>
            <a:ext cx="5782352" cy="4449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1</a:t>
            </a:r>
            <a:r>
              <a:rPr lang="zh-CN" altLang="en-US" sz="3200" dirty="0"/>
              <a:t>、分布式</a:t>
            </a:r>
            <a:r>
              <a:rPr lang="en-US" altLang="zh-CN" sz="3200" dirty="0"/>
              <a:t>Hadoop</a:t>
            </a:r>
            <a:r>
              <a:rPr lang="zh-CN" altLang="en-US" sz="3200" dirty="0"/>
              <a:t>搭建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IDE</a:t>
            </a:r>
            <a:r>
              <a:rPr lang="zh-CN" altLang="en-US" sz="3200" dirty="0"/>
              <a:t>开发环境搭建，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      </a:t>
            </a:r>
            <a:r>
              <a:rPr lang="zh-CN" altLang="en-US" sz="3200" dirty="0"/>
              <a:t>并实现特殊号码拨打者统计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HDFS</a:t>
            </a:r>
            <a:r>
              <a:rPr lang="zh-CN" altLang="en-US" sz="3200" dirty="0"/>
              <a:t>的增删改查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4</a:t>
            </a:r>
            <a:r>
              <a:rPr lang="zh-CN" altLang="en-US" sz="3200" dirty="0"/>
              <a:t>、基于</a:t>
            </a:r>
            <a:r>
              <a:rPr lang="en-US" altLang="zh-CN" sz="3200" dirty="0"/>
              <a:t>Partition</a:t>
            </a:r>
            <a:r>
              <a:rPr lang="zh-CN" altLang="en-US" sz="3200" dirty="0"/>
              <a:t>的排序和归档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5</a:t>
            </a:r>
            <a:r>
              <a:rPr lang="zh-CN" altLang="en-US" sz="3200" dirty="0"/>
              <a:t>、单表关联和多表关联</a:t>
            </a:r>
          </a:p>
        </p:txBody>
      </p:sp>
    </p:spTree>
    <p:extLst>
      <p:ext uri="{BB962C8B-B14F-4D97-AF65-F5344CB8AC3E}">
        <p14:creationId xmlns:p14="http://schemas.microsoft.com/office/powerpoint/2010/main" val="261294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1A32F5-C7D2-42B4-8A49-45815E239758}"/>
              </a:ext>
            </a:extLst>
          </p:cNvPr>
          <p:cNvSpPr txBox="1"/>
          <p:nvPr/>
        </p:nvSpPr>
        <p:spPr>
          <a:xfrm>
            <a:off x="5355252" y="1769863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实验</a:t>
            </a:r>
            <a:r>
              <a:rPr lang="en-US" altLang="zh-CN" sz="4000" dirty="0"/>
              <a:t>1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993145-E7CC-40C4-8902-A4068A3D7C84}"/>
              </a:ext>
            </a:extLst>
          </p:cNvPr>
          <p:cNvSpPr txBox="1"/>
          <p:nvPr/>
        </p:nvSpPr>
        <p:spPr>
          <a:xfrm>
            <a:off x="2511525" y="3681098"/>
            <a:ext cx="7168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Hadoop</a:t>
            </a:r>
            <a:r>
              <a:rPr lang="zh-CN" altLang="en-US" sz="3200" dirty="0"/>
              <a:t>搭建，分布式的，</a:t>
            </a:r>
            <a:r>
              <a:rPr lang="en-US" altLang="zh-CN" sz="3200" dirty="0"/>
              <a:t>3</a:t>
            </a:r>
            <a:r>
              <a:rPr lang="zh-CN" altLang="en-US" sz="3200" dirty="0"/>
              <a:t>个节点以上</a:t>
            </a:r>
          </a:p>
        </p:txBody>
      </p:sp>
    </p:spTree>
    <p:extLst>
      <p:ext uri="{BB962C8B-B14F-4D97-AF65-F5344CB8AC3E}">
        <p14:creationId xmlns:p14="http://schemas.microsoft.com/office/powerpoint/2010/main" val="128630559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1A32F5-C7D2-42B4-8A49-45815E239758}"/>
              </a:ext>
            </a:extLst>
          </p:cNvPr>
          <p:cNvSpPr txBox="1"/>
          <p:nvPr/>
        </p:nvSpPr>
        <p:spPr>
          <a:xfrm>
            <a:off x="0" y="0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实验</a:t>
            </a:r>
            <a:r>
              <a:rPr lang="en-US" altLang="zh-CN" sz="4000" dirty="0"/>
              <a:t>2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993145-E7CC-40C4-8902-A4068A3D7C84}"/>
              </a:ext>
            </a:extLst>
          </p:cNvPr>
          <p:cNvSpPr txBox="1"/>
          <p:nvPr/>
        </p:nvSpPr>
        <p:spPr>
          <a:xfrm>
            <a:off x="874976" y="231170"/>
            <a:ext cx="10442047" cy="225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400" dirty="0"/>
              <a:t>现有一批电话通信清单，记录了用户</a:t>
            </a:r>
            <a:r>
              <a:rPr lang="en-US" altLang="zh-CN" sz="2400" dirty="0"/>
              <a:t>A</a:t>
            </a:r>
            <a:r>
              <a:rPr lang="zh-CN" altLang="en-US" sz="2400" dirty="0"/>
              <a:t>拨打某些特殊号码（如</a:t>
            </a:r>
            <a:r>
              <a:rPr lang="en-US" altLang="zh-CN" sz="2400" dirty="0"/>
              <a:t>120</a:t>
            </a:r>
            <a:r>
              <a:rPr lang="zh-CN" altLang="en-US" sz="2400" dirty="0"/>
              <a:t>，</a:t>
            </a:r>
            <a:r>
              <a:rPr lang="en-US" altLang="zh-CN" sz="2400" dirty="0"/>
              <a:t>10086,13800138000</a:t>
            </a:r>
            <a:r>
              <a:rPr lang="zh-CN" altLang="en-US" sz="2400" dirty="0"/>
              <a:t>等）的记录。需要做一个统计结果，记录拨打给用户</a:t>
            </a:r>
            <a:r>
              <a:rPr lang="en-US" altLang="zh-CN" sz="2400" dirty="0"/>
              <a:t>B</a:t>
            </a:r>
            <a:r>
              <a:rPr lang="zh-CN" altLang="en-US" sz="2400" dirty="0"/>
              <a:t>的所有用户</a:t>
            </a:r>
            <a:r>
              <a:rPr lang="en-US" altLang="zh-CN" sz="2400" dirty="0"/>
              <a:t>A</a:t>
            </a:r>
            <a:r>
              <a:rPr lang="zh-CN" altLang="en-US" sz="2400" dirty="0"/>
              <a:t>。本程序旨在将数据进行处理，寻找出是谁拨打的特殊电话，通过特殊号码将其进行分类查看。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DB006B-AF06-4CF7-8BA2-67903DB52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43" y="2104359"/>
            <a:ext cx="4558175" cy="28247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137EFFF-F14A-4E91-A9AF-37739F458374}"/>
              </a:ext>
            </a:extLst>
          </p:cNvPr>
          <p:cNvSpPr txBox="1"/>
          <p:nvPr/>
        </p:nvSpPr>
        <p:spPr>
          <a:xfrm>
            <a:off x="464012" y="5159963"/>
            <a:ext cx="11263976" cy="11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zh-CN" sz="2400" dirty="0"/>
              <a:t>输入样例中，左侧是拨打者电话号码，右侧是拨打的特殊号码。想要得到的输出结果是左侧是特殊号码，右侧是所有拨打此电话的号码，用“</a:t>
            </a:r>
            <a:r>
              <a:rPr lang="en-US" altLang="zh-CN" sz="2400" dirty="0"/>
              <a:t>|</a:t>
            </a:r>
            <a:r>
              <a:rPr lang="zh-CN" altLang="zh-CN" sz="2400" dirty="0"/>
              <a:t>”分割开。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23661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681</Words>
  <Application>Microsoft Office PowerPoint</Application>
  <PresentationFormat>宽屏</PresentationFormat>
  <Paragraphs>50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俸宇</dc:creator>
  <cp:lastModifiedBy>刘俸宇</cp:lastModifiedBy>
  <cp:revision>33</cp:revision>
  <dcterms:created xsi:type="dcterms:W3CDTF">2020-09-04T13:53:13Z</dcterms:created>
  <dcterms:modified xsi:type="dcterms:W3CDTF">2021-04-20T05:55:55Z</dcterms:modified>
</cp:coreProperties>
</file>