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979AC-F88A-46CF-B515-FB55932F2B33}">
          <p14:sldIdLst>
            <p14:sldId id="256"/>
            <p14:sldId id="257"/>
            <p14:sldId id="258"/>
            <p14:sldId id="259"/>
            <p14:sldId id="260"/>
            <p14:sldId id="261"/>
            <p14:sldId id="263"/>
            <p14:sldId id="264"/>
            <p14:sldId id="265"/>
            <p14:sldId id="266"/>
            <p14:sldId id="267"/>
            <p14:sldId id="262"/>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259" autoAdjust="0"/>
  </p:normalViewPr>
  <p:slideViewPr>
    <p:cSldViewPr snapToGrid="0">
      <p:cViewPr varScale="1">
        <p:scale>
          <a:sx n="51" d="100"/>
          <a:sy n="51" d="100"/>
        </p:scale>
        <p:origin x="14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CED74D-4469-444C-8E7B-A103ABAFAD86}"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BD5E6-3412-4D78-831B-57EFF0B6EBF8}" type="slidenum">
              <a:rPr lang="en-US" smtClean="0"/>
              <a:t>‹#›</a:t>
            </a:fld>
            <a:endParaRPr lang="en-US"/>
          </a:p>
        </p:txBody>
      </p:sp>
    </p:spTree>
    <p:extLst>
      <p:ext uri="{BB962C8B-B14F-4D97-AF65-F5344CB8AC3E}">
        <p14:creationId xmlns:p14="http://schemas.microsoft.com/office/powerpoint/2010/main" val="3450244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228600" indent="-228600">
              <a:buAutoNum type="arabicPeriod"/>
            </a:pPr>
            <a:r>
              <a:rPr lang="en-US" dirty="0"/>
              <a:t>This is an example of housing price analysis in Semi-urban region. </a:t>
            </a:r>
          </a:p>
          <a:p>
            <a:pPr marL="228600" indent="-228600">
              <a:buAutoNum type="arabicPeriod"/>
            </a:pPr>
            <a:r>
              <a:rPr lang="en-US" dirty="0"/>
              <a:t>The data is represented in the form of a graph.</a:t>
            </a:r>
          </a:p>
          <a:p>
            <a:pPr marL="228600" indent="-228600">
              <a:buAutoNum type="arabicPeriod"/>
            </a:pPr>
            <a:r>
              <a:rPr lang="en-US" dirty="0"/>
              <a:t>Explain one example of relationship of price and area.</a:t>
            </a:r>
          </a:p>
        </p:txBody>
      </p:sp>
      <p:sp>
        <p:nvSpPr>
          <p:cNvPr id="4" name="Slide Number Placeholder 3"/>
          <p:cNvSpPr>
            <a:spLocks noGrp="1"/>
          </p:cNvSpPr>
          <p:nvPr>
            <p:ph type="sldNum" sz="quarter" idx="5"/>
          </p:nvPr>
        </p:nvSpPr>
        <p:spPr/>
        <p:txBody>
          <a:bodyPr/>
          <a:lstStyle/>
          <a:p>
            <a:fld id="{C35BD5E6-3412-4D78-831B-57EFF0B6EBF8}" type="slidenum">
              <a:rPr lang="en-US" smtClean="0"/>
              <a:t>2</a:t>
            </a:fld>
            <a:endParaRPr lang="en-US"/>
          </a:p>
        </p:txBody>
      </p:sp>
    </p:spTree>
    <p:extLst>
      <p:ext uri="{BB962C8B-B14F-4D97-AF65-F5344CB8AC3E}">
        <p14:creationId xmlns:p14="http://schemas.microsoft.com/office/powerpoint/2010/main" val="3526622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t>
            </a:r>
          </a:p>
          <a:p>
            <a:r>
              <a:rPr lang="en-US" dirty="0"/>
              <a:t>Suppose your friend want to purchase/sell a house with 750 sq. ft. area. How we will predict the price of the house. </a:t>
            </a:r>
          </a:p>
          <a:p>
            <a:r>
              <a:rPr lang="en-US" dirty="0"/>
              <a:t>Here, learning is prediction of price of the house with given data.</a:t>
            </a:r>
          </a:p>
        </p:txBody>
      </p:sp>
      <p:sp>
        <p:nvSpPr>
          <p:cNvPr id="4" name="Slide Number Placeholder 3"/>
          <p:cNvSpPr>
            <a:spLocks noGrp="1"/>
          </p:cNvSpPr>
          <p:nvPr>
            <p:ph type="sldNum" sz="quarter" idx="5"/>
          </p:nvPr>
        </p:nvSpPr>
        <p:spPr/>
        <p:txBody>
          <a:bodyPr/>
          <a:lstStyle/>
          <a:p>
            <a:fld id="{C35BD5E6-3412-4D78-831B-57EFF0B6EBF8}" type="slidenum">
              <a:rPr lang="en-US" smtClean="0"/>
              <a:t>3</a:t>
            </a:fld>
            <a:endParaRPr lang="en-US"/>
          </a:p>
        </p:txBody>
      </p:sp>
    </p:spTree>
    <p:extLst>
      <p:ext uri="{BB962C8B-B14F-4D97-AF65-F5344CB8AC3E}">
        <p14:creationId xmlns:p14="http://schemas.microsoft.com/office/powerpoint/2010/main" val="426804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1. We can fit a straight line through the given data and try to accommodate all given possible points. Then we can calculate the estimate price of the house.</a:t>
            </a:r>
          </a:p>
        </p:txBody>
      </p:sp>
      <p:sp>
        <p:nvSpPr>
          <p:cNvPr id="4" name="Slide Number Placeholder 3"/>
          <p:cNvSpPr>
            <a:spLocks noGrp="1"/>
          </p:cNvSpPr>
          <p:nvPr>
            <p:ph type="sldNum" sz="quarter" idx="5"/>
          </p:nvPr>
        </p:nvSpPr>
        <p:spPr/>
        <p:txBody>
          <a:bodyPr/>
          <a:lstStyle/>
          <a:p>
            <a:fld id="{C35BD5E6-3412-4D78-831B-57EFF0B6EBF8}" type="slidenum">
              <a:rPr lang="en-US" smtClean="0"/>
              <a:t>4</a:t>
            </a:fld>
            <a:endParaRPr lang="en-US"/>
          </a:p>
        </p:txBody>
      </p:sp>
    </p:spTree>
    <p:extLst>
      <p:ext uri="{BB962C8B-B14F-4D97-AF65-F5344CB8AC3E}">
        <p14:creationId xmlns:p14="http://schemas.microsoft.com/office/powerpoint/2010/main" val="64777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228600" indent="-228600">
              <a:buAutoNum type="arabicPeriod"/>
            </a:pPr>
            <a:r>
              <a:rPr lang="en-US" dirty="0"/>
              <a:t>Straight line is not the only solution. </a:t>
            </a:r>
          </a:p>
          <a:p>
            <a:pPr marL="228600" indent="-228600">
              <a:buAutoNum type="arabicPeriod"/>
            </a:pPr>
            <a:r>
              <a:rPr lang="en-US" dirty="0"/>
              <a:t>Instead of fitting a straight line to the data, we might decide that it is better to fit a quadratic function, or second order polynomial into the data.</a:t>
            </a:r>
          </a:p>
          <a:p>
            <a:pPr marL="228600" indent="-228600">
              <a:buAutoNum type="arabicPeriod"/>
            </a:pPr>
            <a:r>
              <a:rPr lang="en-US" dirty="0"/>
              <a:t>Later on we will see weather we want to fit a straight line or quadratic function or something else.</a:t>
            </a:r>
          </a:p>
          <a:p>
            <a:endParaRPr lang="en-US" dirty="0"/>
          </a:p>
        </p:txBody>
      </p:sp>
      <p:sp>
        <p:nvSpPr>
          <p:cNvPr id="4" name="Slide Number Placeholder 3"/>
          <p:cNvSpPr>
            <a:spLocks noGrp="1"/>
          </p:cNvSpPr>
          <p:nvPr>
            <p:ph type="sldNum" sz="quarter" idx="5"/>
          </p:nvPr>
        </p:nvSpPr>
        <p:spPr/>
        <p:txBody>
          <a:bodyPr/>
          <a:lstStyle/>
          <a:p>
            <a:fld id="{C35BD5E6-3412-4D78-831B-57EFF0B6EBF8}" type="slidenum">
              <a:rPr lang="en-US" smtClean="0"/>
              <a:t>5</a:t>
            </a:fld>
            <a:endParaRPr lang="en-US"/>
          </a:p>
        </p:txBody>
      </p:sp>
    </p:spTree>
    <p:extLst>
      <p:ext uri="{BB962C8B-B14F-4D97-AF65-F5344CB8AC3E}">
        <p14:creationId xmlns:p14="http://schemas.microsoft.com/office/powerpoint/2010/main" val="351330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228600" indent="-228600">
              <a:buAutoNum type="arabicPeriod"/>
            </a:pPr>
            <a:r>
              <a:rPr lang="en-US" dirty="0"/>
              <a:t>This is example of supervised learning algorithm.</a:t>
            </a:r>
          </a:p>
          <a:p>
            <a:pPr marL="228600" indent="-228600">
              <a:buAutoNum type="arabicPeriod"/>
            </a:pPr>
            <a:r>
              <a:rPr lang="en-US" b="0" i="0" dirty="0">
                <a:effectLst/>
                <a:latin typeface="OpenSans"/>
              </a:rPr>
              <a:t>The term Supervised Learning refers to the fact that we gave the algorithm a data set in which the, called, "right answers" were given.  </a:t>
            </a:r>
          </a:p>
          <a:p>
            <a:pPr marL="228600" indent="-228600">
              <a:buAutoNum type="arabicPeriod"/>
            </a:pPr>
            <a:r>
              <a:rPr lang="en-US" b="0" i="0" dirty="0">
                <a:effectLst/>
                <a:latin typeface="OpenSans"/>
              </a:rPr>
              <a:t>We gave it a data set of houses in which for every example in this data set, we told it what is the right price. </a:t>
            </a:r>
          </a:p>
          <a:p>
            <a:pPr marL="228600" indent="-228600">
              <a:buAutoNum type="arabicPeriod"/>
            </a:pPr>
            <a:r>
              <a:rPr lang="en-US" b="0" i="0" dirty="0">
                <a:effectLst/>
                <a:latin typeface="OpenSans"/>
              </a:rPr>
              <a:t>This is a problem of “Regression”, predict a continuous valued output.</a:t>
            </a:r>
          </a:p>
          <a:p>
            <a:pPr marL="228600" indent="-228600">
              <a:buAutoNum type="arabicPeriod"/>
            </a:pPr>
            <a:endParaRPr lang="en-US" b="0" i="0" dirty="0">
              <a:effectLst/>
              <a:latin typeface="OpenSans"/>
            </a:endParaRPr>
          </a:p>
        </p:txBody>
      </p:sp>
      <p:sp>
        <p:nvSpPr>
          <p:cNvPr id="4" name="Slide Number Placeholder 3"/>
          <p:cNvSpPr>
            <a:spLocks noGrp="1"/>
          </p:cNvSpPr>
          <p:nvPr>
            <p:ph type="sldNum" sz="quarter" idx="5"/>
          </p:nvPr>
        </p:nvSpPr>
        <p:spPr/>
        <p:txBody>
          <a:bodyPr/>
          <a:lstStyle/>
          <a:p>
            <a:fld id="{C35BD5E6-3412-4D78-831B-57EFF0B6EBF8}" type="slidenum">
              <a:rPr lang="en-US" smtClean="0"/>
              <a:t>6</a:t>
            </a:fld>
            <a:endParaRPr lang="en-US"/>
          </a:p>
        </p:txBody>
      </p:sp>
    </p:spTree>
    <p:extLst>
      <p:ext uri="{BB962C8B-B14F-4D97-AF65-F5344CB8AC3E}">
        <p14:creationId xmlns:p14="http://schemas.microsoft.com/office/powerpoint/2010/main" val="7588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labels need to be explained</a:t>
            </a:r>
          </a:p>
        </p:txBody>
      </p:sp>
      <p:sp>
        <p:nvSpPr>
          <p:cNvPr id="4" name="Slide Number Placeholder 3"/>
          <p:cNvSpPr>
            <a:spLocks noGrp="1"/>
          </p:cNvSpPr>
          <p:nvPr>
            <p:ph type="sldNum" sz="quarter" idx="5"/>
          </p:nvPr>
        </p:nvSpPr>
        <p:spPr/>
        <p:txBody>
          <a:bodyPr/>
          <a:lstStyle/>
          <a:p>
            <a:fld id="{C35BD5E6-3412-4D78-831B-57EFF0B6EBF8}" type="slidenum">
              <a:rPr lang="en-US" smtClean="0"/>
              <a:t>14</a:t>
            </a:fld>
            <a:endParaRPr lang="en-US"/>
          </a:p>
        </p:txBody>
      </p:sp>
    </p:spTree>
    <p:extLst>
      <p:ext uri="{BB962C8B-B14F-4D97-AF65-F5344CB8AC3E}">
        <p14:creationId xmlns:p14="http://schemas.microsoft.com/office/powerpoint/2010/main" val="101508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labels are given or same labels are given.</a:t>
            </a:r>
          </a:p>
          <a:p>
            <a:r>
              <a:rPr lang="en-US" dirty="0"/>
              <a:t>Example of google news to be shared</a:t>
            </a:r>
          </a:p>
        </p:txBody>
      </p:sp>
      <p:sp>
        <p:nvSpPr>
          <p:cNvPr id="4" name="Slide Number Placeholder 3"/>
          <p:cNvSpPr>
            <a:spLocks noGrp="1"/>
          </p:cNvSpPr>
          <p:nvPr>
            <p:ph type="sldNum" sz="quarter" idx="5"/>
          </p:nvPr>
        </p:nvSpPr>
        <p:spPr/>
        <p:txBody>
          <a:bodyPr/>
          <a:lstStyle/>
          <a:p>
            <a:fld id="{C35BD5E6-3412-4D78-831B-57EFF0B6EBF8}" type="slidenum">
              <a:rPr lang="en-US" smtClean="0"/>
              <a:t>15</a:t>
            </a:fld>
            <a:endParaRPr lang="en-US"/>
          </a:p>
        </p:txBody>
      </p:sp>
    </p:spTree>
    <p:extLst>
      <p:ext uri="{BB962C8B-B14F-4D97-AF65-F5344CB8AC3E}">
        <p14:creationId xmlns:p14="http://schemas.microsoft.com/office/powerpoint/2010/main" val="23653027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1267D094-C38C-49D4-B87E-E9C9C949224E}" type="datetimeFigureOut">
              <a:rPr lang="en-US" smtClean="0"/>
              <a:t>8/12/2020</a:t>
            </a:fld>
            <a:endParaRPr lang="en-US"/>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22501E16-AD15-4D26-81F7-44D7DAFCC53D}" type="slidenum">
              <a:rPr lang="en-US" smtClean="0"/>
              <a:t>‹#›</a:t>
            </a:fld>
            <a:endParaRPr lang="en-US"/>
          </a:p>
        </p:txBody>
      </p:sp>
    </p:spTree>
    <p:extLst>
      <p:ext uri="{BB962C8B-B14F-4D97-AF65-F5344CB8AC3E}">
        <p14:creationId xmlns:p14="http://schemas.microsoft.com/office/powerpoint/2010/main" val="206159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1267D094-C38C-49D4-B87E-E9C9C949224E}"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01E16-AD15-4D26-81F7-44D7DAFCC53D}" type="slidenum">
              <a:rPr lang="en-US" smtClean="0"/>
              <a:t>‹#›</a:t>
            </a:fld>
            <a:endParaRPr lang="en-US"/>
          </a:p>
        </p:txBody>
      </p:sp>
    </p:spTree>
    <p:extLst>
      <p:ext uri="{BB962C8B-B14F-4D97-AF65-F5344CB8AC3E}">
        <p14:creationId xmlns:p14="http://schemas.microsoft.com/office/powerpoint/2010/main" val="315972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267D094-C38C-49D4-B87E-E9C9C949224E}"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01E16-AD15-4D26-81F7-44D7DAFCC53D}" type="slidenum">
              <a:rPr lang="en-US" smtClean="0"/>
              <a:t>‹#›</a:t>
            </a:fld>
            <a:endParaRPr lang="en-US"/>
          </a:p>
        </p:txBody>
      </p:sp>
    </p:spTree>
    <p:extLst>
      <p:ext uri="{BB962C8B-B14F-4D97-AF65-F5344CB8AC3E}">
        <p14:creationId xmlns:p14="http://schemas.microsoft.com/office/powerpoint/2010/main" val="298529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267D094-C38C-49D4-B87E-E9C9C949224E}"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01E16-AD15-4D26-81F7-44D7DAFCC53D}" type="slidenum">
              <a:rPr lang="en-US" smtClean="0"/>
              <a:t>‹#›</a:t>
            </a:fld>
            <a:endParaRPr lang="en-US"/>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100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267D094-C38C-49D4-B87E-E9C9C949224E}"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01E16-AD15-4D26-81F7-44D7DAFCC53D}" type="slidenum">
              <a:rPr lang="en-US" smtClean="0"/>
              <a:t>‹#›</a:t>
            </a:fld>
            <a:endParaRPr lang="en-US"/>
          </a:p>
        </p:txBody>
      </p:sp>
    </p:spTree>
    <p:extLst>
      <p:ext uri="{BB962C8B-B14F-4D97-AF65-F5344CB8AC3E}">
        <p14:creationId xmlns:p14="http://schemas.microsoft.com/office/powerpoint/2010/main" val="312350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87911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7D094-C38C-49D4-B87E-E9C9C949224E}"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01E16-AD15-4D26-81F7-44D7DAFCC53D}" type="slidenum">
              <a:rPr lang="en-US" smtClean="0"/>
              <a:t>‹#›</a:t>
            </a:fld>
            <a:endParaRPr lang="en-US"/>
          </a:p>
        </p:txBody>
      </p:sp>
    </p:spTree>
    <p:extLst>
      <p:ext uri="{BB962C8B-B14F-4D97-AF65-F5344CB8AC3E}">
        <p14:creationId xmlns:p14="http://schemas.microsoft.com/office/powerpoint/2010/main" val="403195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7D094-C38C-49D4-B87E-E9C9C949224E}"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01E16-AD15-4D26-81F7-44D7DAFCC53D}" type="slidenum">
              <a:rPr lang="en-US" smtClean="0"/>
              <a:t>‹#›</a:t>
            </a:fld>
            <a:endParaRPr lang="en-US"/>
          </a:p>
        </p:txBody>
      </p:sp>
    </p:spTree>
    <p:extLst>
      <p:ext uri="{BB962C8B-B14F-4D97-AF65-F5344CB8AC3E}">
        <p14:creationId xmlns:p14="http://schemas.microsoft.com/office/powerpoint/2010/main" val="344493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1267D094-C38C-49D4-B87E-E9C9C949224E}"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01E16-AD15-4D26-81F7-44D7DAFCC53D}" type="slidenum">
              <a:rPr lang="en-US" smtClean="0"/>
              <a:t>‹#›</a:t>
            </a:fld>
            <a:endParaRPr lang="en-US"/>
          </a:p>
        </p:txBody>
      </p:sp>
    </p:spTree>
    <p:extLst>
      <p:ext uri="{BB962C8B-B14F-4D97-AF65-F5344CB8AC3E}">
        <p14:creationId xmlns:p14="http://schemas.microsoft.com/office/powerpoint/2010/main" val="942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267D094-C38C-49D4-B87E-E9C9C949224E}"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501E16-AD15-4D26-81F7-44D7DAFCC53D}" type="slidenum">
              <a:rPr lang="en-US" smtClean="0"/>
              <a:t>‹#›</a:t>
            </a:fld>
            <a:endParaRPr lang="en-US"/>
          </a:p>
        </p:txBody>
      </p:sp>
    </p:spTree>
    <p:extLst>
      <p:ext uri="{BB962C8B-B14F-4D97-AF65-F5344CB8AC3E}">
        <p14:creationId xmlns:p14="http://schemas.microsoft.com/office/powerpoint/2010/main" val="106283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7D094-C38C-49D4-B87E-E9C9C949224E}"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501E16-AD15-4D26-81F7-44D7DAFCC53D}" type="slidenum">
              <a:rPr lang="en-US" smtClean="0"/>
              <a:t>‹#›</a:t>
            </a:fld>
            <a:endParaRPr lang="en-US"/>
          </a:p>
        </p:txBody>
      </p:sp>
    </p:spTree>
    <p:extLst>
      <p:ext uri="{BB962C8B-B14F-4D97-AF65-F5344CB8AC3E}">
        <p14:creationId xmlns:p14="http://schemas.microsoft.com/office/powerpoint/2010/main" val="274797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7D094-C38C-49D4-B87E-E9C9C949224E}"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01E16-AD15-4D26-81F7-44D7DAFCC53D}" type="slidenum">
              <a:rPr lang="en-US" smtClean="0"/>
              <a:t>‹#›</a:t>
            </a:fld>
            <a:endParaRPr lang="en-US"/>
          </a:p>
        </p:txBody>
      </p:sp>
    </p:spTree>
    <p:extLst>
      <p:ext uri="{BB962C8B-B14F-4D97-AF65-F5344CB8AC3E}">
        <p14:creationId xmlns:p14="http://schemas.microsoft.com/office/powerpoint/2010/main" val="427925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1267D094-C38C-49D4-B87E-E9C9C949224E}" type="datetimeFigureOut">
              <a:rPr lang="en-US" smtClean="0"/>
              <a:t>8/12/2020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22501E16-AD15-4D26-81F7-44D7DAFCC53D}" type="slidenum">
              <a:rPr lang="en-US" smtClean="0"/>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5330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2428FD-78ED-4F0D-859B-3C9B8F5955ED}"/>
              </a:ext>
            </a:extLst>
          </p:cNvPr>
          <p:cNvSpPr>
            <a:spLocks noGrp="1"/>
          </p:cNvSpPr>
          <p:nvPr>
            <p:ph type="ctrTitle"/>
          </p:nvPr>
        </p:nvSpPr>
        <p:spPr/>
        <p:txBody>
          <a:bodyPr>
            <a:normAutofit fontScale="90000"/>
          </a:bodyPr>
          <a:lstStyle/>
          <a:p>
            <a:r>
              <a:rPr lang="en-US" dirty="0"/>
              <a:t>Supervised Learning and Unsupervised Learning</a:t>
            </a:r>
          </a:p>
        </p:txBody>
      </p:sp>
      <p:sp>
        <p:nvSpPr>
          <p:cNvPr id="5" name="Subtitle 4">
            <a:extLst>
              <a:ext uri="{FF2B5EF4-FFF2-40B4-BE49-F238E27FC236}">
                <a16:creationId xmlns:a16="http://schemas.microsoft.com/office/drawing/2014/main" id="{A4B3282F-2471-4226-BD19-FDC00081E2CD}"/>
              </a:ext>
            </a:extLst>
          </p:cNvPr>
          <p:cNvSpPr>
            <a:spLocks noGrp="1"/>
          </p:cNvSpPr>
          <p:nvPr>
            <p:ph type="subTitle" idx="1"/>
          </p:nvPr>
        </p:nvSpPr>
        <p:spPr/>
        <p:txBody>
          <a:bodyPr/>
          <a:lstStyle/>
          <a:p>
            <a:r>
              <a:rPr lang="en-US" dirty="0"/>
              <a:t>Sukanta Ghosh</a:t>
            </a:r>
          </a:p>
        </p:txBody>
      </p:sp>
      <p:pic>
        <p:nvPicPr>
          <p:cNvPr id="14" name="Picture Placeholder 13">
            <a:extLst>
              <a:ext uri="{FF2B5EF4-FFF2-40B4-BE49-F238E27FC236}">
                <a16:creationId xmlns:a16="http://schemas.microsoft.com/office/drawing/2014/main" id="{CF329C29-05A8-429D-A9C2-830F10E288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613" b="9613"/>
          <a:stretch>
            <a:fillRect/>
          </a:stretch>
        </p:blipFill>
        <p:spPr>
          <a:xfrm>
            <a:off x="6838951" y="1258744"/>
            <a:ext cx="5353050" cy="4323381"/>
          </a:xfrm>
        </p:spPr>
      </p:pic>
    </p:spTree>
    <p:extLst>
      <p:ext uri="{BB962C8B-B14F-4D97-AF65-F5344CB8AC3E}">
        <p14:creationId xmlns:p14="http://schemas.microsoft.com/office/powerpoint/2010/main" val="327782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B36B-F050-4C57-89A8-0DD5987FB1DD}"/>
              </a:ext>
            </a:extLst>
          </p:cNvPr>
          <p:cNvSpPr>
            <a:spLocks noGrp="1"/>
          </p:cNvSpPr>
          <p:nvPr>
            <p:ph type="title"/>
          </p:nvPr>
        </p:nvSpPr>
        <p:spPr/>
        <p:txBody>
          <a:bodyPr/>
          <a:lstStyle/>
          <a:p>
            <a:r>
              <a:rPr lang="en-US" dirty="0"/>
              <a:t>Breast Cancer (malignant, benign)</a:t>
            </a:r>
          </a:p>
        </p:txBody>
      </p:sp>
      <p:pic>
        <p:nvPicPr>
          <p:cNvPr id="5" name="Content Placeholder 4">
            <a:extLst>
              <a:ext uri="{FF2B5EF4-FFF2-40B4-BE49-F238E27FC236}">
                <a16:creationId xmlns:a16="http://schemas.microsoft.com/office/drawing/2014/main" id="{7256037C-E3F4-4294-9EE5-01DDEC6D993F}"/>
              </a:ext>
            </a:extLst>
          </p:cNvPr>
          <p:cNvPicPr>
            <a:picLocks noGrp="1" noChangeAspect="1"/>
          </p:cNvPicPr>
          <p:nvPr>
            <p:ph idx="1"/>
          </p:nvPr>
        </p:nvPicPr>
        <p:blipFill rotWithShape="1">
          <a:blip r:embed="rId2"/>
          <a:srcRect l="23368" t="17280" r="40926" b="33948"/>
          <a:stretch/>
        </p:blipFill>
        <p:spPr>
          <a:xfrm>
            <a:off x="1104900" y="2165685"/>
            <a:ext cx="4429626" cy="3401756"/>
          </a:xfrm>
        </p:spPr>
      </p:pic>
      <p:sp>
        <p:nvSpPr>
          <p:cNvPr id="6" name="TextBox 5">
            <a:extLst>
              <a:ext uri="{FF2B5EF4-FFF2-40B4-BE49-F238E27FC236}">
                <a16:creationId xmlns:a16="http://schemas.microsoft.com/office/drawing/2014/main" id="{24F37068-0B0F-4DF8-86DF-FC6E3B8B2B7F}"/>
              </a:ext>
            </a:extLst>
          </p:cNvPr>
          <p:cNvSpPr txBox="1"/>
          <p:nvPr/>
        </p:nvSpPr>
        <p:spPr>
          <a:xfrm>
            <a:off x="4844719" y="2605022"/>
            <a:ext cx="385010" cy="369332"/>
          </a:xfrm>
          <a:prstGeom prst="rect">
            <a:avLst/>
          </a:prstGeom>
          <a:noFill/>
        </p:spPr>
        <p:txBody>
          <a:bodyPr wrap="square" rtlCol="0">
            <a:spAutoFit/>
          </a:bodyPr>
          <a:lstStyle/>
          <a:p>
            <a:r>
              <a:rPr lang="en-US" b="1" dirty="0">
                <a:solidFill>
                  <a:srgbClr val="FF0000"/>
                </a:solidFill>
              </a:rPr>
              <a:t>X</a:t>
            </a:r>
          </a:p>
        </p:txBody>
      </p:sp>
      <p:sp>
        <p:nvSpPr>
          <p:cNvPr id="8" name="TextBox 7">
            <a:extLst>
              <a:ext uri="{FF2B5EF4-FFF2-40B4-BE49-F238E27FC236}">
                <a16:creationId xmlns:a16="http://schemas.microsoft.com/office/drawing/2014/main" id="{2A52245F-1A2D-4BE6-9AF8-4E94E1093CE2}"/>
              </a:ext>
            </a:extLst>
          </p:cNvPr>
          <p:cNvSpPr txBox="1"/>
          <p:nvPr/>
        </p:nvSpPr>
        <p:spPr>
          <a:xfrm>
            <a:off x="4235119" y="2912554"/>
            <a:ext cx="385010" cy="369332"/>
          </a:xfrm>
          <a:prstGeom prst="rect">
            <a:avLst/>
          </a:prstGeom>
          <a:noFill/>
        </p:spPr>
        <p:txBody>
          <a:bodyPr wrap="square" rtlCol="0">
            <a:spAutoFit/>
          </a:bodyPr>
          <a:lstStyle/>
          <a:p>
            <a:r>
              <a:rPr lang="en-US" b="1" dirty="0">
                <a:solidFill>
                  <a:srgbClr val="FF0000"/>
                </a:solidFill>
              </a:rPr>
              <a:t>X</a:t>
            </a:r>
          </a:p>
        </p:txBody>
      </p:sp>
      <p:sp>
        <p:nvSpPr>
          <p:cNvPr id="10" name="TextBox 9">
            <a:extLst>
              <a:ext uri="{FF2B5EF4-FFF2-40B4-BE49-F238E27FC236}">
                <a16:creationId xmlns:a16="http://schemas.microsoft.com/office/drawing/2014/main" id="{48ACD8B9-50FD-44C4-9508-C1779B124929}"/>
              </a:ext>
            </a:extLst>
          </p:cNvPr>
          <p:cNvSpPr txBox="1"/>
          <p:nvPr/>
        </p:nvSpPr>
        <p:spPr>
          <a:xfrm>
            <a:off x="3176342" y="3846822"/>
            <a:ext cx="385010" cy="369332"/>
          </a:xfrm>
          <a:prstGeom prst="rect">
            <a:avLst/>
          </a:prstGeom>
          <a:noFill/>
        </p:spPr>
        <p:txBody>
          <a:bodyPr wrap="square" rtlCol="0">
            <a:spAutoFit/>
          </a:bodyPr>
          <a:lstStyle/>
          <a:p>
            <a:r>
              <a:rPr lang="en-US" b="1" dirty="0">
                <a:solidFill>
                  <a:srgbClr val="FF0000"/>
                </a:solidFill>
              </a:rPr>
              <a:t>X</a:t>
            </a:r>
          </a:p>
        </p:txBody>
      </p:sp>
      <p:sp>
        <p:nvSpPr>
          <p:cNvPr id="12" name="TextBox 11">
            <a:extLst>
              <a:ext uri="{FF2B5EF4-FFF2-40B4-BE49-F238E27FC236}">
                <a16:creationId xmlns:a16="http://schemas.microsoft.com/office/drawing/2014/main" id="{849DB5BA-E9A8-4E9F-AD83-2CA8B603B4CA}"/>
              </a:ext>
            </a:extLst>
          </p:cNvPr>
          <p:cNvSpPr txBox="1"/>
          <p:nvPr/>
        </p:nvSpPr>
        <p:spPr>
          <a:xfrm>
            <a:off x="3850109" y="3012454"/>
            <a:ext cx="385010" cy="369332"/>
          </a:xfrm>
          <a:prstGeom prst="rect">
            <a:avLst/>
          </a:prstGeom>
          <a:noFill/>
        </p:spPr>
        <p:txBody>
          <a:bodyPr wrap="square" rtlCol="0">
            <a:spAutoFit/>
          </a:bodyPr>
          <a:lstStyle/>
          <a:p>
            <a:r>
              <a:rPr lang="en-US" b="1" dirty="0">
                <a:solidFill>
                  <a:srgbClr val="FF0000"/>
                </a:solidFill>
              </a:rPr>
              <a:t>X</a:t>
            </a:r>
          </a:p>
        </p:txBody>
      </p:sp>
      <p:sp>
        <p:nvSpPr>
          <p:cNvPr id="14" name="TextBox 13">
            <a:extLst>
              <a:ext uri="{FF2B5EF4-FFF2-40B4-BE49-F238E27FC236}">
                <a16:creationId xmlns:a16="http://schemas.microsoft.com/office/drawing/2014/main" id="{9B7100CC-219F-4E69-991B-BBF6F87955D0}"/>
              </a:ext>
            </a:extLst>
          </p:cNvPr>
          <p:cNvSpPr txBox="1"/>
          <p:nvPr/>
        </p:nvSpPr>
        <p:spPr>
          <a:xfrm>
            <a:off x="4122824" y="2273790"/>
            <a:ext cx="385010" cy="369332"/>
          </a:xfrm>
          <a:prstGeom prst="rect">
            <a:avLst/>
          </a:prstGeom>
          <a:noFill/>
        </p:spPr>
        <p:txBody>
          <a:bodyPr wrap="square" rtlCol="0">
            <a:spAutoFit/>
          </a:bodyPr>
          <a:lstStyle/>
          <a:p>
            <a:r>
              <a:rPr lang="en-US" b="1" dirty="0">
                <a:solidFill>
                  <a:srgbClr val="FF0000"/>
                </a:solidFill>
              </a:rPr>
              <a:t>X</a:t>
            </a:r>
          </a:p>
        </p:txBody>
      </p:sp>
      <p:sp>
        <p:nvSpPr>
          <p:cNvPr id="16" name="TextBox 15">
            <a:extLst>
              <a:ext uri="{FF2B5EF4-FFF2-40B4-BE49-F238E27FC236}">
                <a16:creationId xmlns:a16="http://schemas.microsoft.com/office/drawing/2014/main" id="{BDC51FA1-A816-45A3-9C66-8917C201A2E6}"/>
              </a:ext>
            </a:extLst>
          </p:cNvPr>
          <p:cNvSpPr txBox="1"/>
          <p:nvPr/>
        </p:nvSpPr>
        <p:spPr>
          <a:xfrm>
            <a:off x="4387519" y="2382256"/>
            <a:ext cx="385010" cy="369332"/>
          </a:xfrm>
          <a:prstGeom prst="rect">
            <a:avLst/>
          </a:prstGeom>
          <a:noFill/>
        </p:spPr>
        <p:txBody>
          <a:bodyPr wrap="square" rtlCol="0">
            <a:spAutoFit/>
          </a:bodyPr>
          <a:lstStyle/>
          <a:p>
            <a:r>
              <a:rPr lang="en-US" b="1" dirty="0">
                <a:solidFill>
                  <a:srgbClr val="FF0000"/>
                </a:solidFill>
              </a:rPr>
              <a:t>X</a:t>
            </a:r>
          </a:p>
        </p:txBody>
      </p:sp>
      <p:sp>
        <p:nvSpPr>
          <p:cNvPr id="18" name="TextBox 17">
            <a:extLst>
              <a:ext uri="{FF2B5EF4-FFF2-40B4-BE49-F238E27FC236}">
                <a16:creationId xmlns:a16="http://schemas.microsoft.com/office/drawing/2014/main" id="{90C78614-4B34-470B-BBCF-8BF95AC746FA}"/>
              </a:ext>
            </a:extLst>
          </p:cNvPr>
          <p:cNvSpPr txBox="1"/>
          <p:nvPr/>
        </p:nvSpPr>
        <p:spPr>
          <a:xfrm>
            <a:off x="4580024" y="3197120"/>
            <a:ext cx="385010" cy="369332"/>
          </a:xfrm>
          <a:prstGeom prst="rect">
            <a:avLst/>
          </a:prstGeom>
          <a:noFill/>
        </p:spPr>
        <p:txBody>
          <a:bodyPr wrap="square" rtlCol="0">
            <a:spAutoFit/>
          </a:bodyPr>
          <a:lstStyle/>
          <a:p>
            <a:r>
              <a:rPr lang="en-US" b="1" dirty="0">
                <a:solidFill>
                  <a:srgbClr val="FF0000"/>
                </a:solidFill>
              </a:rPr>
              <a:t>X</a:t>
            </a:r>
          </a:p>
        </p:txBody>
      </p:sp>
      <p:sp>
        <p:nvSpPr>
          <p:cNvPr id="20" name="TextBox 19">
            <a:extLst>
              <a:ext uri="{FF2B5EF4-FFF2-40B4-BE49-F238E27FC236}">
                <a16:creationId xmlns:a16="http://schemas.microsoft.com/office/drawing/2014/main" id="{E4614E88-48BF-443A-A4A9-D1BE2E91DA60}"/>
              </a:ext>
            </a:extLst>
          </p:cNvPr>
          <p:cNvSpPr txBox="1"/>
          <p:nvPr/>
        </p:nvSpPr>
        <p:spPr>
          <a:xfrm>
            <a:off x="3505204" y="3079543"/>
            <a:ext cx="385010" cy="369332"/>
          </a:xfrm>
          <a:prstGeom prst="rect">
            <a:avLst/>
          </a:prstGeom>
          <a:noFill/>
        </p:spPr>
        <p:txBody>
          <a:bodyPr wrap="square" rtlCol="0">
            <a:spAutoFit/>
          </a:bodyPr>
          <a:lstStyle/>
          <a:p>
            <a:r>
              <a:rPr lang="en-US" b="1" dirty="0">
                <a:solidFill>
                  <a:srgbClr val="FF0000"/>
                </a:solidFill>
              </a:rPr>
              <a:t>X</a:t>
            </a:r>
          </a:p>
        </p:txBody>
      </p:sp>
      <p:sp>
        <p:nvSpPr>
          <p:cNvPr id="22" name="TextBox 21">
            <a:extLst>
              <a:ext uri="{FF2B5EF4-FFF2-40B4-BE49-F238E27FC236}">
                <a16:creationId xmlns:a16="http://schemas.microsoft.com/office/drawing/2014/main" id="{392F2F99-0732-42D8-BB4C-F4A0557E3A45}"/>
              </a:ext>
            </a:extLst>
          </p:cNvPr>
          <p:cNvSpPr txBox="1"/>
          <p:nvPr/>
        </p:nvSpPr>
        <p:spPr>
          <a:xfrm>
            <a:off x="2302046" y="3376860"/>
            <a:ext cx="385010" cy="369332"/>
          </a:xfrm>
          <a:prstGeom prst="rect">
            <a:avLst/>
          </a:prstGeom>
          <a:noFill/>
        </p:spPr>
        <p:txBody>
          <a:bodyPr wrap="square" rtlCol="0">
            <a:spAutoFit/>
          </a:bodyPr>
          <a:lstStyle/>
          <a:p>
            <a:r>
              <a:rPr lang="en-US" b="1" dirty="0">
                <a:solidFill>
                  <a:srgbClr val="00B050"/>
                </a:solidFill>
              </a:rPr>
              <a:t>O</a:t>
            </a:r>
          </a:p>
        </p:txBody>
      </p:sp>
      <p:sp>
        <p:nvSpPr>
          <p:cNvPr id="24" name="TextBox 23">
            <a:extLst>
              <a:ext uri="{FF2B5EF4-FFF2-40B4-BE49-F238E27FC236}">
                <a16:creationId xmlns:a16="http://schemas.microsoft.com/office/drawing/2014/main" id="{01DA4852-5A08-4555-8122-F458E6E7FEA2}"/>
              </a:ext>
            </a:extLst>
          </p:cNvPr>
          <p:cNvSpPr txBox="1"/>
          <p:nvPr/>
        </p:nvSpPr>
        <p:spPr>
          <a:xfrm>
            <a:off x="2799351" y="4059558"/>
            <a:ext cx="385010" cy="369332"/>
          </a:xfrm>
          <a:prstGeom prst="rect">
            <a:avLst/>
          </a:prstGeom>
          <a:noFill/>
        </p:spPr>
        <p:txBody>
          <a:bodyPr wrap="square" rtlCol="0">
            <a:spAutoFit/>
          </a:bodyPr>
          <a:lstStyle/>
          <a:p>
            <a:r>
              <a:rPr lang="en-US" b="1" dirty="0">
                <a:solidFill>
                  <a:srgbClr val="00B050"/>
                </a:solidFill>
              </a:rPr>
              <a:t>O</a:t>
            </a:r>
          </a:p>
        </p:txBody>
      </p:sp>
      <p:sp>
        <p:nvSpPr>
          <p:cNvPr id="26" name="TextBox 25">
            <a:extLst>
              <a:ext uri="{FF2B5EF4-FFF2-40B4-BE49-F238E27FC236}">
                <a16:creationId xmlns:a16="http://schemas.microsoft.com/office/drawing/2014/main" id="{BAC22C63-818A-48DB-BB86-142A541C8B8E}"/>
              </a:ext>
            </a:extLst>
          </p:cNvPr>
          <p:cNvSpPr txBox="1"/>
          <p:nvPr/>
        </p:nvSpPr>
        <p:spPr>
          <a:xfrm>
            <a:off x="2606846" y="3681660"/>
            <a:ext cx="385010" cy="369332"/>
          </a:xfrm>
          <a:prstGeom prst="rect">
            <a:avLst/>
          </a:prstGeom>
          <a:noFill/>
        </p:spPr>
        <p:txBody>
          <a:bodyPr wrap="square" rtlCol="0">
            <a:spAutoFit/>
          </a:bodyPr>
          <a:lstStyle/>
          <a:p>
            <a:r>
              <a:rPr lang="en-US" b="1" dirty="0">
                <a:solidFill>
                  <a:srgbClr val="00B050"/>
                </a:solidFill>
              </a:rPr>
              <a:t>O</a:t>
            </a:r>
          </a:p>
        </p:txBody>
      </p:sp>
      <p:sp>
        <p:nvSpPr>
          <p:cNvPr id="28" name="TextBox 27">
            <a:extLst>
              <a:ext uri="{FF2B5EF4-FFF2-40B4-BE49-F238E27FC236}">
                <a16:creationId xmlns:a16="http://schemas.microsoft.com/office/drawing/2014/main" id="{2DCDB884-7FF1-4502-ABA1-8A5893C6753E}"/>
              </a:ext>
            </a:extLst>
          </p:cNvPr>
          <p:cNvSpPr txBox="1"/>
          <p:nvPr/>
        </p:nvSpPr>
        <p:spPr>
          <a:xfrm>
            <a:off x="2414341" y="4159458"/>
            <a:ext cx="385010" cy="369332"/>
          </a:xfrm>
          <a:prstGeom prst="rect">
            <a:avLst/>
          </a:prstGeom>
          <a:noFill/>
        </p:spPr>
        <p:txBody>
          <a:bodyPr wrap="square" rtlCol="0">
            <a:spAutoFit/>
          </a:bodyPr>
          <a:lstStyle/>
          <a:p>
            <a:r>
              <a:rPr lang="en-US" b="1" dirty="0">
                <a:solidFill>
                  <a:srgbClr val="00B050"/>
                </a:solidFill>
              </a:rPr>
              <a:t>O</a:t>
            </a:r>
          </a:p>
        </p:txBody>
      </p:sp>
      <p:sp>
        <p:nvSpPr>
          <p:cNvPr id="30" name="TextBox 29">
            <a:extLst>
              <a:ext uri="{FF2B5EF4-FFF2-40B4-BE49-F238E27FC236}">
                <a16:creationId xmlns:a16="http://schemas.microsoft.com/office/drawing/2014/main" id="{0CD1B078-DC27-4D70-8B60-E87C2DE45A64}"/>
              </a:ext>
            </a:extLst>
          </p:cNvPr>
          <p:cNvSpPr txBox="1"/>
          <p:nvPr/>
        </p:nvSpPr>
        <p:spPr>
          <a:xfrm>
            <a:off x="2687056" y="3420794"/>
            <a:ext cx="385010" cy="369332"/>
          </a:xfrm>
          <a:prstGeom prst="rect">
            <a:avLst/>
          </a:prstGeom>
          <a:noFill/>
        </p:spPr>
        <p:txBody>
          <a:bodyPr wrap="square" rtlCol="0">
            <a:spAutoFit/>
          </a:bodyPr>
          <a:lstStyle/>
          <a:p>
            <a:r>
              <a:rPr lang="en-US" b="1" dirty="0">
                <a:solidFill>
                  <a:srgbClr val="00B050"/>
                </a:solidFill>
              </a:rPr>
              <a:t>O</a:t>
            </a:r>
          </a:p>
        </p:txBody>
      </p:sp>
      <p:sp>
        <p:nvSpPr>
          <p:cNvPr id="32" name="TextBox 31">
            <a:extLst>
              <a:ext uri="{FF2B5EF4-FFF2-40B4-BE49-F238E27FC236}">
                <a16:creationId xmlns:a16="http://schemas.microsoft.com/office/drawing/2014/main" id="{872150E2-41A8-44AA-9BD6-881D80E3229F}"/>
              </a:ext>
            </a:extLst>
          </p:cNvPr>
          <p:cNvSpPr txBox="1"/>
          <p:nvPr/>
        </p:nvSpPr>
        <p:spPr>
          <a:xfrm>
            <a:off x="2951751" y="3529260"/>
            <a:ext cx="385010" cy="369332"/>
          </a:xfrm>
          <a:prstGeom prst="rect">
            <a:avLst/>
          </a:prstGeom>
          <a:noFill/>
        </p:spPr>
        <p:txBody>
          <a:bodyPr wrap="square" rtlCol="0">
            <a:spAutoFit/>
          </a:bodyPr>
          <a:lstStyle/>
          <a:p>
            <a:r>
              <a:rPr lang="en-US" b="1" dirty="0">
                <a:solidFill>
                  <a:srgbClr val="00B050"/>
                </a:solidFill>
              </a:rPr>
              <a:t>O</a:t>
            </a:r>
          </a:p>
        </p:txBody>
      </p:sp>
      <p:sp>
        <p:nvSpPr>
          <p:cNvPr id="34" name="TextBox 33">
            <a:extLst>
              <a:ext uri="{FF2B5EF4-FFF2-40B4-BE49-F238E27FC236}">
                <a16:creationId xmlns:a16="http://schemas.microsoft.com/office/drawing/2014/main" id="{897BAD5C-5AFD-4BA7-B065-54916A09DF27}"/>
              </a:ext>
            </a:extLst>
          </p:cNvPr>
          <p:cNvSpPr txBox="1"/>
          <p:nvPr/>
        </p:nvSpPr>
        <p:spPr>
          <a:xfrm>
            <a:off x="3144256" y="4344124"/>
            <a:ext cx="385010" cy="369332"/>
          </a:xfrm>
          <a:prstGeom prst="rect">
            <a:avLst/>
          </a:prstGeom>
          <a:noFill/>
        </p:spPr>
        <p:txBody>
          <a:bodyPr wrap="square" rtlCol="0">
            <a:spAutoFit/>
          </a:bodyPr>
          <a:lstStyle/>
          <a:p>
            <a:r>
              <a:rPr lang="en-US" b="1" dirty="0">
                <a:solidFill>
                  <a:srgbClr val="00B050"/>
                </a:solidFill>
              </a:rPr>
              <a:t>O</a:t>
            </a:r>
          </a:p>
        </p:txBody>
      </p:sp>
      <p:sp>
        <p:nvSpPr>
          <p:cNvPr id="36" name="TextBox 35">
            <a:extLst>
              <a:ext uri="{FF2B5EF4-FFF2-40B4-BE49-F238E27FC236}">
                <a16:creationId xmlns:a16="http://schemas.microsoft.com/office/drawing/2014/main" id="{A7F09B51-705B-48FC-9EC5-722BF4F0CF75}"/>
              </a:ext>
            </a:extLst>
          </p:cNvPr>
          <p:cNvSpPr txBox="1"/>
          <p:nvPr/>
        </p:nvSpPr>
        <p:spPr>
          <a:xfrm>
            <a:off x="2069436" y="4226547"/>
            <a:ext cx="385010" cy="369332"/>
          </a:xfrm>
          <a:prstGeom prst="rect">
            <a:avLst/>
          </a:prstGeom>
          <a:noFill/>
        </p:spPr>
        <p:txBody>
          <a:bodyPr wrap="square" rtlCol="0">
            <a:spAutoFit/>
          </a:bodyPr>
          <a:lstStyle/>
          <a:p>
            <a:r>
              <a:rPr lang="en-US" b="1" dirty="0">
                <a:solidFill>
                  <a:srgbClr val="00B050"/>
                </a:solidFill>
              </a:rPr>
              <a:t>O</a:t>
            </a:r>
          </a:p>
        </p:txBody>
      </p:sp>
      <p:sp>
        <p:nvSpPr>
          <p:cNvPr id="38" name="TextBox 37">
            <a:extLst>
              <a:ext uri="{FF2B5EF4-FFF2-40B4-BE49-F238E27FC236}">
                <a16:creationId xmlns:a16="http://schemas.microsoft.com/office/drawing/2014/main" id="{F5E533DD-9764-488C-9BFF-BDB35C65B554}"/>
              </a:ext>
            </a:extLst>
          </p:cNvPr>
          <p:cNvSpPr txBox="1"/>
          <p:nvPr/>
        </p:nvSpPr>
        <p:spPr>
          <a:xfrm>
            <a:off x="4531902" y="2777838"/>
            <a:ext cx="385010" cy="369332"/>
          </a:xfrm>
          <a:prstGeom prst="rect">
            <a:avLst/>
          </a:prstGeom>
          <a:noFill/>
        </p:spPr>
        <p:txBody>
          <a:bodyPr wrap="square" rtlCol="0">
            <a:spAutoFit/>
          </a:bodyPr>
          <a:lstStyle/>
          <a:p>
            <a:r>
              <a:rPr lang="en-US" b="1" dirty="0">
                <a:solidFill>
                  <a:srgbClr val="00B050"/>
                </a:solidFill>
              </a:rPr>
              <a:t>O</a:t>
            </a:r>
          </a:p>
        </p:txBody>
      </p:sp>
      <p:cxnSp>
        <p:nvCxnSpPr>
          <p:cNvPr id="39" name="Straight Connector 38">
            <a:extLst>
              <a:ext uri="{FF2B5EF4-FFF2-40B4-BE49-F238E27FC236}">
                <a16:creationId xmlns:a16="http://schemas.microsoft.com/office/drawing/2014/main" id="{DCBE407E-847F-42FE-9E94-3B0BACD693A3}"/>
              </a:ext>
            </a:extLst>
          </p:cNvPr>
          <p:cNvCxnSpPr/>
          <p:nvPr/>
        </p:nvCxnSpPr>
        <p:spPr>
          <a:xfrm>
            <a:off x="2414341" y="2458456"/>
            <a:ext cx="2622883" cy="2255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21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B36B-F050-4C57-89A8-0DD5987FB1DD}"/>
              </a:ext>
            </a:extLst>
          </p:cNvPr>
          <p:cNvSpPr>
            <a:spLocks noGrp="1"/>
          </p:cNvSpPr>
          <p:nvPr>
            <p:ph type="title"/>
          </p:nvPr>
        </p:nvSpPr>
        <p:spPr/>
        <p:txBody>
          <a:bodyPr/>
          <a:lstStyle/>
          <a:p>
            <a:r>
              <a:rPr lang="en-US" dirty="0"/>
              <a:t>Breast Cancer (malignant, benign)</a:t>
            </a:r>
          </a:p>
        </p:txBody>
      </p:sp>
      <p:pic>
        <p:nvPicPr>
          <p:cNvPr id="5" name="Content Placeholder 4">
            <a:extLst>
              <a:ext uri="{FF2B5EF4-FFF2-40B4-BE49-F238E27FC236}">
                <a16:creationId xmlns:a16="http://schemas.microsoft.com/office/drawing/2014/main" id="{7256037C-E3F4-4294-9EE5-01DDEC6D993F}"/>
              </a:ext>
            </a:extLst>
          </p:cNvPr>
          <p:cNvPicPr>
            <a:picLocks noGrp="1" noChangeAspect="1"/>
          </p:cNvPicPr>
          <p:nvPr>
            <p:ph idx="1"/>
          </p:nvPr>
        </p:nvPicPr>
        <p:blipFill rotWithShape="1">
          <a:blip r:embed="rId2"/>
          <a:srcRect l="23368" t="17280" r="40926" b="33948"/>
          <a:stretch/>
        </p:blipFill>
        <p:spPr>
          <a:xfrm>
            <a:off x="1104900" y="2165685"/>
            <a:ext cx="4429626" cy="3401756"/>
          </a:xfrm>
        </p:spPr>
      </p:pic>
      <p:sp>
        <p:nvSpPr>
          <p:cNvPr id="6" name="TextBox 5">
            <a:extLst>
              <a:ext uri="{FF2B5EF4-FFF2-40B4-BE49-F238E27FC236}">
                <a16:creationId xmlns:a16="http://schemas.microsoft.com/office/drawing/2014/main" id="{24F37068-0B0F-4DF8-86DF-FC6E3B8B2B7F}"/>
              </a:ext>
            </a:extLst>
          </p:cNvPr>
          <p:cNvSpPr txBox="1"/>
          <p:nvPr/>
        </p:nvSpPr>
        <p:spPr>
          <a:xfrm>
            <a:off x="4844719" y="2605022"/>
            <a:ext cx="385010" cy="369332"/>
          </a:xfrm>
          <a:prstGeom prst="rect">
            <a:avLst/>
          </a:prstGeom>
          <a:noFill/>
        </p:spPr>
        <p:txBody>
          <a:bodyPr wrap="square" rtlCol="0">
            <a:spAutoFit/>
          </a:bodyPr>
          <a:lstStyle/>
          <a:p>
            <a:r>
              <a:rPr lang="en-US" b="1" dirty="0">
                <a:solidFill>
                  <a:srgbClr val="FF0000"/>
                </a:solidFill>
              </a:rPr>
              <a:t>X</a:t>
            </a:r>
          </a:p>
        </p:txBody>
      </p:sp>
      <p:sp>
        <p:nvSpPr>
          <p:cNvPr id="8" name="TextBox 7">
            <a:extLst>
              <a:ext uri="{FF2B5EF4-FFF2-40B4-BE49-F238E27FC236}">
                <a16:creationId xmlns:a16="http://schemas.microsoft.com/office/drawing/2014/main" id="{2A52245F-1A2D-4BE6-9AF8-4E94E1093CE2}"/>
              </a:ext>
            </a:extLst>
          </p:cNvPr>
          <p:cNvSpPr txBox="1"/>
          <p:nvPr/>
        </p:nvSpPr>
        <p:spPr>
          <a:xfrm>
            <a:off x="4235119" y="2912554"/>
            <a:ext cx="385010" cy="369332"/>
          </a:xfrm>
          <a:prstGeom prst="rect">
            <a:avLst/>
          </a:prstGeom>
          <a:noFill/>
        </p:spPr>
        <p:txBody>
          <a:bodyPr wrap="square" rtlCol="0">
            <a:spAutoFit/>
          </a:bodyPr>
          <a:lstStyle/>
          <a:p>
            <a:r>
              <a:rPr lang="en-US" b="1" dirty="0">
                <a:solidFill>
                  <a:srgbClr val="FF0000"/>
                </a:solidFill>
              </a:rPr>
              <a:t>X</a:t>
            </a:r>
          </a:p>
        </p:txBody>
      </p:sp>
      <p:sp>
        <p:nvSpPr>
          <p:cNvPr id="10" name="TextBox 9">
            <a:extLst>
              <a:ext uri="{FF2B5EF4-FFF2-40B4-BE49-F238E27FC236}">
                <a16:creationId xmlns:a16="http://schemas.microsoft.com/office/drawing/2014/main" id="{48ACD8B9-50FD-44C4-9508-C1779B124929}"/>
              </a:ext>
            </a:extLst>
          </p:cNvPr>
          <p:cNvSpPr txBox="1"/>
          <p:nvPr/>
        </p:nvSpPr>
        <p:spPr>
          <a:xfrm>
            <a:off x="3176342" y="3846822"/>
            <a:ext cx="385010" cy="369332"/>
          </a:xfrm>
          <a:prstGeom prst="rect">
            <a:avLst/>
          </a:prstGeom>
          <a:noFill/>
        </p:spPr>
        <p:txBody>
          <a:bodyPr wrap="square" rtlCol="0">
            <a:spAutoFit/>
          </a:bodyPr>
          <a:lstStyle/>
          <a:p>
            <a:r>
              <a:rPr lang="en-US" b="1" dirty="0">
                <a:solidFill>
                  <a:srgbClr val="FF0000"/>
                </a:solidFill>
              </a:rPr>
              <a:t>X</a:t>
            </a:r>
          </a:p>
        </p:txBody>
      </p:sp>
      <p:sp>
        <p:nvSpPr>
          <p:cNvPr id="12" name="TextBox 11">
            <a:extLst>
              <a:ext uri="{FF2B5EF4-FFF2-40B4-BE49-F238E27FC236}">
                <a16:creationId xmlns:a16="http://schemas.microsoft.com/office/drawing/2014/main" id="{849DB5BA-E9A8-4E9F-AD83-2CA8B603B4CA}"/>
              </a:ext>
            </a:extLst>
          </p:cNvPr>
          <p:cNvSpPr txBox="1"/>
          <p:nvPr/>
        </p:nvSpPr>
        <p:spPr>
          <a:xfrm>
            <a:off x="3850109" y="3012454"/>
            <a:ext cx="385010" cy="369332"/>
          </a:xfrm>
          <a:prstGeom prst="rect">
            <a:avLst/>
          </a:prstGeom>
          <a:noFill/>
        </p:spPr>
        <p:txBody>
          <a:bodyPr wrap="square" rtlCol="0">
            <a:spAutoFit/>
          </a:bodyPr>
          <a:lstStyle/>
          <a:p>
            <a:r>
              <a:rPr lang="en-US" b="1" dirty="0">
                <a:solidFill>
                  <a:srgbClr val="FF0000"/>
                </a:solidFill>
              </a:rPr>
              <a:t>X</a:t>
            </a:r>
          </a:p>
        </p:txBody>
      </p:sp>
      <p:sp>
        <p:nvSpPr>
          <p:cNvPr id="14" name="TextBox 13">
            <a:extLst>
              <a:ext uri="{FF2B5EF4-FFF2-40B4-BE49-F238E27FC236}">
                <a16:creationId xmlns:a16="http://schemas.microsoft.com/office/drawing/2014/main" id="{9B7100CC-219F-4E69-991B-BBF6F87955D0}"/>
              </a:ext>
            </a:extLst>
          </p:cNvPr>
          <p:cNvSpPr txBox="1"/>
          <p:nvPr/>
        </p:nvSpPr>
        <p:spPr>
          <a:xfrm>
            <a:off x="4122824" y="2273790"/>
            <a:ext cx="385010" cy="369332"/>
          </a:xfrm>
          <a:prstGeom prst="rect">
            <a:avLst/>
          </a:prstGeom>
          <a:noFill/>
        </p:spPr>
        <p:txBody>
          <a:bodyPr wrap="square" rtlCol="0">
            <a:spAutoFit/>
          </a:bodyPr>
          <a:lstStyle/>
          <a:p>
            <a:r>
              <a:rPr lang="en-US" b="1" dirty="0">
                <a:solidFill>
                  <a:srgbClr val="FF0000"/>
                </a:solidFill>
              </a:rPr>
              <a:t>X</a:t>
            </a:r>
          </a:p>
        </p:txBody>
      </p:sp>
      <p:sp>
        <p:nvSpPr>
          <p:cNvPr id="16" name="TextBox 15">
            <a:extLst>
              <a:ext uri="{FF2B5EF4-FFF2-40B4-BE49-F238E27FC236}">
                <a16:creationId xmlns:a16="http://schemas.microsoft.com/office/drawing/2014/main" id="{BDC51FA1-A816-45A3-9C66-8917C201A2E6}"/>
              </a:ext>
            </a:extLst>
          </p:cNvPr>
          <p:cNvSpPr txBox="1"/>
          <p:nvPr/>
        </p:nvSpPr>
        <p:spPr>
          <a:xfrm>
            <a:off x="4387519" y="2382256"/>
            <a:ext cx="385010" cy="369332"/>
          </a:xfrm>
          <a:prstGeom prst="rect">
            <a:avLst/>
          </a:prstGeom>
          <a:noFill/>
        </p:spPr>
        <p:txBody>
          <a:bodyPr wrap="square" rtlCol="0">
            <a:spAutoFit/>
          </a:bodyPr>
          <a:lstStyle/>
          <a:p>
            <a:r>
              <a:rPr lang="en-US" b="1" dirty="0">
                <a:solidFill>
                  <a:srgbClr val="FF0000"/>
                </a:solidFill>
              </a:rPr>
              <a:t>X</a:t>
            </a:r>
          </a:p>
        </p:txBody>
      </p:sp>
      <p:sp>
        <p:nvSpPr>
          <p:cNvPr id="18" name="TextBox 17">
            <a:extLst>
              <a:ext uri="{FF2B5EF4-FFF2-40B4-BE49-F238E27FC236}">
                <a16:creationId xmlns:a16="http://schemas.microsoft.com/office/drawing/2014/main" id="{90C78614-4B34-470B-BBCF-8BF95AC746FA}"/>
              </a:ext>
            </a:extLst>
          </p:cNvPr>
          <p:cNvSpPr txBox="1"/>
          <p:nvPr/>
        </p:nvSpPr>
        <p:spPr>
          <a:xfrm>
            <a:off x="4580024" y="3197120"/>
            <a:ext cx="385010" cy="369332"/>
          </a:xfrm>
          <a:prstGeom prst="rect">
            <a:avLst/>
          </a:prstGeom>
          <a:noFill/>
        </p:spPr>
        <p:txBody>
          <a:bodyPr wrap="square" rtlCol="0">
            <a:spAutoFit/>
          </a:bodyPr>
          <a:lstStyle/>
          <a:p>
            <a:r>
              <a:rPr lang="en-US" b="1" dirty="0">
                <a:solidFill>
                  <a:srgbClr val="FF0000"/>
                </a:solidFill>
              </a:rPr>
              <a:t>X</a:t>
            </a:r>
          </a:p>
        </p:txBody>
      </p:sp>
      <p:sp>
        <p:nvSpPr>
          <p:cNvPr id="20" name="TextBox 19">
            <a:extLst>
              <a:ext uri="{FF2B5EF4-FFF2-40B4-BE49-F238E27FC236}">
                <a16:creationId xmlns:a16="http://schemas.microsoft.com/office/drawing/2014/main" id="{E4614E88-48BF-443A-A4A9-D1BE2E91DA60}"/>
              </a:ext>
            </a:extLst>
          </p:cNvPr>
          <p:cNvSpPr txBox="1"/>
          <p:nvPr/>
        </p:nvSpPr>
        <p:spPr>
          <a:xfrm>
            <a:off x="3505204" y="3079543"/>
            <a:ext cx="385010" cy="369332"/>
          </a:xfrm>
          <a:prstGeom prst="rect">
            <a:avLst/>
          </a:prstGeom>
          <a:noFill/>
        </p:spPr>
        <p:txBody>
          <a:bodyPr wrap="square" rtlCol="0">
            <a:spAutoFit/>
          </a:bodyPr>
          <a:lstStyle/>
          <a:p>
            <a:r>
              <a:rPr lang="en-US" b="1" dirty="0">
                <a:solidFill>
                  <a:srgbClr val="FF0000"/>
                </a:solidFill>
              </a:rPr>
              <a:t>X</a:t>
            </a:r>
          </a:p>
        </p:txBody>
      </p:sp>
      <p:sp>
        <p:nvSpPr>
          <p:cNvPr id="22" name="TextBox 21">
            <a:extLst>
              <a:ext uri="{FF2B5EF4-FFF2-40B4-BE49-F238E27FC236}">
                <a16:creationId xmlns:a16="http://schemas.microsoft.com/office/drawing/2014/main" id="{392F2F99-0732-42D8-BB4C-F4A0557E3A45}"/>
              </a:ext>
            </a:extLst>
          </p:cNvPr>
          <p:cNvSpPr txBox="1"/>
          <p:nvPr/>
        </p:nvSpPr>
        <p:spPr>
          <a:xfrm>
            <a:off x="2302046" y="3376860"/>
            <a:ext cx="385010" cy="369332"/>
          </a:xfrm>
          <a:prstGeom prst="rect">
            <a:avLst/>
          </a:prstGeom>
          <a:noFill/>
        </p:spPr>
        <p:txBody>
          <a:bodyPr wrap="square" rtlCol="0">
            <a:spAutoFit/>
          </a:bodyPr>
          <a:lstStyle/>
          <a:p>
            <a:r>
              <a:rPr lang="en-US" b="1" dirty="0">
                <a:solidFill>
                  <a:srgbClr val="00B050"/>
                </a:solidFill>
              </a:rPr>
              <a:t>O</a:t>
            </a:r>
          </a:p>
        </p:txBody>
      </p:sp>
      <p:sp>
        <p:nvSpPr>
          <p:cNvPr id="24" name="TextBox 23">
            <a:extLst>
              <a:ext uri="{FF2B5EF4-FFF2-40B4-BE49-F238E27FC236}">
                <a16:creationId xmlns:a16="http://schemas.microsoft.com/office/drawing/2014/main" id="{01DA4852-5A08-4555-8122-F458E6E7FEA2}"/>
              </a:ext>
            </a:extLst>
          </p:cNvPr>
          <p:cNvSpPr txBox="1"/>
          <p:nvPr/>
        </p:nvSpPr>
        <p:spPr>
          <a:xfrm>
            <a:off x="2799351" y="4059558"/>
            <a:ext cx="385010" cy="369332"/>
          </a:xfrm>
          <a:prstGeom prst="rect">
            <a:avLst/>
          </a:prstGeom>
          <a:noFill/>
        </p:spPr>
        <p:txBody>
          <a:bodyPr wrap="square" rtlCol="0">
            <a:spAutoFit/>
          </a:bodyPr>
          <a:lstStyle/>
          <a:p>
            <a:r>
              <a:rPr lang="en-US" b="1" dirty="0">
                <a:solidFill>
                  <a:srgbClr val="00B050"/>
                </a:solidFill>
              </a:rPr>
              <a:t>O</a:t>
            </a:r>
          </a:p>
        </p:txBody>
      </p:sp>
      <p:sp>
        <p:nvSpPr>
          <p:cNvPr id="26" name="TextBox 25">
            <a:extLst>
              <a:ext uri="{FF2B5EF4-FFF2-40B4-BE49-F238E27FC236}">
                <a16:creationId xmlns:a16="http://schemas.microsoft.com/office/drawing/2014/main" id="{BAC22C63-818A-48DB-BB86-142A541C8B8E}"/>
              </a:ext>
            </a:extLst>
          </p:cNvPr>
          <p:cNvSpPr txBox="1"/>
          <p:nvPr/>
        </p:nvSpPr>
        <p:spPr>
          <a:xfrm>
            <a:off x="2606846" y="3681660"/>
            <a:ext cx="385010" cy="369332"/>
          </a:xfrm>
          <a:prstGeom prst="rect">
            <a:avLst/>
          </a:prstGeom>
          <a:noFill/>
        </p:spPr>
        <p:txBody>
          <a:bodyPr wrap="square" rtlCol="0">
            <a:spAutoFit/>
          </a:bodyPr>
          <a:lstStyle/>
          <a:p>
            <a:r>
              <a:rPr lang="en-US" b="1" dirty="0">
                <a:solidFill>
                  <a:srgbClr val="00B050"/>
                </a:solidFill>
              </a:rPr>
              <a:t>O</a:t>
            </a:r>
          </a:p>
        </p:txBody>
      </p:sp>
      <p:sp>
        <p:nvSpPr>
          <p:cNvPr id="28" name="TextBox 27">
            <a:extLst>
              <a:ext uri="{FF2B5EF4-FFF2-40B4-BE49-F238E27FC236}">
                <a16:creationId xmlns:a16="http://schemas.microsoft.com/office/drawing/2014/main" id="{2DCDB884-7FF1-4502-ABA1-8A5893C6753E}"/>
              </a:ext>
            </a:extLst>
          </p:cNvPr>
          <p:cNvSpPr txBox="1"/>
          <p:nvPr/>
        </p:nvSpPr>
        <p:spPr>
          <a:xfrm>
            <a:off x="2414341" y="4159458"/>
            <a:ext cx="385010" cy="369332"/>
          </a:xfrm>
          <a:prstGeom prst="rect">
            <a:avLst/>
          </a:prstGeom>
          <a:noFill/>
        </p:spPr>
        <p:txBody>
          <a:bodyPr wrap="square" rtlCol="0">
            <a:spAutoFit/>
          </a:bodyPr>
          <a:lstStyle/>
          <a:p>
            <a:r>
              <a:rPr lang="en-US" b="1" dirty="0">
                <a:solidFill>
                  <a:srgbClr val="00B050"/>
                </a:solidFill>
              </a:rPr>
              <a:t>O</a:t>
            </a:r>
          </a:p>
        </p:txBody>
      </p:sp>
      <p:sp>
        <p:nvSpPr>
          <p:cNvPr id="30" name="TextBox 29">
            <a:extLst>
              <a:ext uri="{FF2B5EF4-FFF2-40B4-BE49-F238E27FC236}">
                <a16:creationId xmlns:a16="http://schemas.microsoft.com/office/drawing/2014/main" id="{0CD1B078-DC27-4D70-8B60-E87C2DE45A64}"/>
              </a:ext>
            </a:extLst>
          </p:cNvPr>
          <p:cNvSpPr txBox="1"/>
          <p:nvPr/>
        </p:nvSpPr>
        <p:spPr>
          <a:xfrm>
            <a:off x="2687056" y="3420794"/>
            <a:ext cx="385010" cy="369332"/>
          </a:xfrm>
          <a:prstGeom prst="rect">
            <a:avLst/>
          </a:prstGeom>
          <a:noFill/>
        </p:spPr>
        <p:txBody>
          <a:bodyPr wrap="square" rtlCol="0">
            <a:spAutoFit/>
          </a:bodyPr>
          <a:lstStyle/>
          <a:p>
            <a:r>
              <a:rPr lang="en-US" b="1" dirty="0">
                <a:solidFill>
                  <a:srgbClr val="00B050"/>
                </a:solidFill>
              </a:rPr>
              <a:t>O</a:t>
            </a:r>
          </a:p>
        </p:txBody>
      </p:sp>
      <p:sp>
        <p:nvSpPr>
          <p:cNvPr id="32" name="TextBox 31">
            <a:extLst>
              <a:ext uri="{FF2B5EF4-FFF2-40B4-BE49-F238E27FC236}">
                <a16:creationId xmlns:a16="http://schemas.microsoft.com/office/drawing/2014/main" id="{872150E2-41A8-44AA-9BD6-881D80E3229F}"/>
              </a:ext>
            </a:extLst>
          </p:cNvPr>
          <p:cNvSpPr txBox="1"/>
          <p:nvPr/>
        </p:nvSpPr>
        <p:spPr>
          <a:xfrm>
            <a:off x="2951751" y="3529260"/>
            <a:ext cx="385010" cy="369332"/>
          </a:xfrm>
          <a:prstGeom prst="rect">
            <a:avLst/>
          </a:prstGeom>
          <a:noFill/>
        </p:spPr>
        <p:txBody>
          <a:bodyPr wrap="square" rtlCol="0">
            <a:spAutoFit/>
          </a:bodyPr>
          <a:lstStyle/>
          <a:p>
            <a:r>
              <a:rPr lang="en-US" b="1" dirty="0">
                <a:solidFill>
                  <a:srgbClr val="00B050"/>
                </a:solidFill>
              </a:rPr>
              <a:t>O</a:t>
            </a:r>
          </a:p>
        </p:txBody>
      </p:sp>
      <p:sp>
        <p:nvSpPr>
          <p:cNvPr id="34" name="TextBox 33">
            <a:extLst>
              <a:ext uri="{FF2B5EF4-FFF2-40B4-BE49-F238E27FC236}">
                <a16:creationId xmlns:a16="http://schemas.microsoft.com/office/drawing/2014/main" id="{897BAD5C-5AFD-4BA7-B065-54916A09DF27}"/>
              </a:ext>
            </a:extLst>
          </p:cNvPr>
          <p:cNvSpPr txBox="1"/>
          <p:nvPr/>
        </p:nvSpPr>
        <p:spPr>
          <a:xfrm>
            <a:off x="3144256" y="4344124"/>
            <a:ext cx="385010" cy="369332"/>
          </a:xfrm>
          <a:prstGeom prst="rect">
            <a:avLst/>
          </a:prstGeom>
          <a:noFill/>
        </p:spPr>
        <p:txBody>
          <a:bodyPr wrap="square" rtlCol="0">
            <a:spAutoFit/>
          </a:bodyPr>
          <a:lstStyle/>
          <a:p>
            <a:r>
              <a:rPr lang="en-US" b="1" dirty="0">
                <a:solidFill>
                  <a:srgbClr val="00B050"/>
                </a:solidFill>
              </a:rPr>
              <a:t>O</a:t>
            </a:r>
          </a:p>
        </p:txBody>
      </p:sp>
      <p:sp>
        <p:nvSpPr>
          <p:cNvPr id="36" name="TextBox 35">
            <a:extLst>
              <a:ext uri="{FF2B5EF4-FFF2-40B4-BE49-F238E27FC236}">
                <a16:creationId xmlns:a16="http://schemas.microsoft.com/office/drawing/2014/main" id="{A7F09B51-705B-48FC-9EC5-722BF4F0CF75}"/>
              </a:ext>
            </a:extLst>
          </p:cNvPr>
          <p:cNvSpPr txBox="1"/>
          <p:nvPr/>
        </p:nvSpPr>
        <p:spPr>
          <a:xfrm>
            <a:off x="2069436" y="4226547"/>
            <a:ext cx="385010" cy="369332"/>
          </a:xfrm>
          <a:prstGeom prst="rect">
            <a:avLst/>
          </a:prstGeom>
          <a:noFill/>
        </p:spPr>
        <p:txBody>
          <a:bodyPr wrap="square" rtlCol="0">
            <a:spAutoFit/>
          </a:bodyPr>
          <a:lstStyle/>
          <a:p>
            <a:r>
              <a:rPr lang="en-US" b="1" dirty="0">
                <a:solidFill>
                  <a:srgbClr val="00B050"/>
                </a:solidFill>
              </a:rPr>
              <a:t>O</a:t>
            </a:r>
          </a:p>
        </p:txBody>
      </p:sp>
      <p:sp>
        <p:nvSpPr>
          <p:cNvPr id="38" name="TextBox 37">
            <a:extLst>
              <a:ext uri="{FF2B5EF4-FFF2-40B4-BE49-F238E27FC236}">
                <a16:creationId xmlns:a16="http://schemas.microsoft.com/office/drawing/2014/main" id="{F5E533DD-9764-488C-9BFF-BDB35C65B554}"/>
              </a:ext>
            </a:extLst>
          </p:cNvPr>
          <p:cNvSpPr txBox="1"/>
          <p:nvPr/>
        </p:nvSpPr>
        <p:spPr>
          <a:xfrm>
            <a:off x="4531902" y="2777838"/>
            <a:ext cx="385010" cy="369332"/>
          </a:xfrm>
          <a:prstGeom prst="rect">
            <a:avLst/>
          </a:prstGeom>
          <a:noFill/>
        </p:spPr>
        <p:txBody>
          <a:bodyPr wrap="square" rtlCol="0">
            <a:spAutoFit/>
          </a:bodyPr>
          <a:lstStyle/>
          <a:p>
            <a:r>
              <a:rPr lang="en-US" b="1" dirty="0">
                <a:solidFill>
                  <a:srgbClr val="00B050"/>
                </a:solidFill>
              </a:rPr>
              <a:t>O</a:t>
            </a:r>
          </a:p>
        </p:txBody>
      </p:sp>
      <p:sp>
        <p:nvSpPr>
          <p:cNvPr id="3" name="TextBox 2">
            <a:extLst>
              <a:ext uri="{FF2B5EF4-FFF2-40B4-BE49-F238E27FC236}">
                <a16:creationId xmlns:a16="http://schemas.microsoft.com/office/drawing/2014/main" id="{8DC519F4-F6DE-4824-818A-05536A4653E6}"/>
              </a:ext>
            </a:extLst>
          </p:cNvPr>
          <p:cNvSpPr txBox="1"/>
          <p:nvPr/>
        </p:nvSpPr>
        <p:spPr>
          <a:xfrm>
            <a:off x="2550702" y="3236128"/>
            <a:ext cx="385010" cy="369332"/>
          </a:xfrm>
          <a:prstGeom prst="rect">
            <a:avLst/>
          </a:prstGeom>
          <a:noFill/>
        </p:spPr>
        <p:txBody>
          <a:bodyPr wrap="square" rtlCol="0">
            <a:spAutoFit/>
          </a:bodyPr>
          <a:lstStyle/>
          <a:p>
            <a:r>
              <a:rPr lang="en-US" b="1" dirty="0">
                <a:solidFill>
                  <a:srgbClr val="7030A0"/>
                </a:solidFill>
              </a:rPr>
              <a:t>O</a:t>
            </a:r>
          </a:p>
        </p:txBody>
      </p:sp>
      <p:cxnSp>
        <p:nvCxnSpPr>
          <p:cNvPr id="7" name="Straight Connector 6">
            <a:extLst>
              <a:ext uri="{FF2B5EF4-FFF2-40B4-BE49-F238E27FC236}">
                <a16:creationId xmlns:a16="http://schemas.microsoft.com/office/drawing/2014/main" id="{893E4AE1-2013-4456-9200-0BFEBD2B5D46}"/>
              </a:ext>
            </a:extLst>
          </p:cNvPr>
          <p:cNvCxnSpPr/>
          <p:nvPr/>
        </p:nvCxnSpPr>
        <p:spPr>
          <a:xfrm>
            <a:off x="2414341" y="2458456"/>
            <a:ext cx="2622883" cy="2255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B09EF3-9CBD-4D66-A26D-9A4F2C72ED50}"/>
              </a:ext>
            </a:extLst>
          </p:cNvPr>
          <p:cNvSpPr txBox="1"/>
          <p:nvPr/>
        </p:nvSpPr>
        <p:spPr>
          <a:xfrm>
            <a:off x="6625389" y="2382256"/>
            <a:ext cx="3264565" cy="1200329"/>
          </a:xfrm>
          <a:prstGeom prst="rect">
            <a:avLst/>
          </a:prstGeom>
          <a:noFill/>
        </p:spPr>
        <p:txBody>
          <a:bodyPr wrap="square" rtlCol="0">
            <a:spAutoFit/>
          </a:bodyPr>
          <a:lstStyle/>
          <a:p>
            <a:r>
              <a:rPr lang="en-US" b="1" dirty="0"/>
              <a:t>Other Factors:</a:t>
            </a:r>
          </a:p>
          <a:p>
            <a:r>
              <a:rPr lang="en-US" dirty="0"/>
              <a:t>Clump Thickness</a:t>
            </a:r>
          </a:p>
          <a:p>
            <a:r>
              <a:rPr lang="en-US" dirty="0"/>
              <a:t>Uniformity of cell size</a:t>
            </a:r>
          </a:p>
          <a:p>
            <a:r>
              <a:rPr lang="en-US" dirty="0"/>
              <a:t>Uniformity of cell shape etc.</a:t>
            </a:r>
          </a:p>
        </p:txBody>
      </p:sp>
    </p:spTree>
    <p:extLst>
      <p:ext uri="{BB962C8B-B14F-4D97-AF65-F5344CB8AC3E}">
        <p14:creationId xmlns:p14="http://schemas.microsoft.com/office/powerpoint/2010/main" val="330781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AD15-4798-49A6-92E0-50FCD790F7A9}"/>
              </a:ext>
            </a:extLst>
          </p:cNvPr>
          <p:cNvSpPr>
            <a:spLocks noGrp="1"/>
          </p:cNvSpPr>
          <p:nvPr>
            <p:ph type="title"/>
          </p:nvPr>
        </p:nvSpPr>
        <p:spPr/>
        <p:txBody>
          <a:bodyPr/>
          <a:lstStyle/>
          <a:p>
            <a:r>
              <a:rPr lang="en-US" dirty="0"/>
              <a:t>Supervised Learning: Recap</a:t>
            </a:r>
          </a:p>
        </p:txBody>
      </p:sp>
      <p:sp>
        <p:nvSpPr>
          <p:cNvPr id="3" name="Content Placeholder 2">
            <a:extLst>
              <a:ext uri="{FF2B5EF4-FFF2-40B4-BE49-F238E27FC236}">
                <a16:creationId xmlns:a16="http://schemas.microsoft.com/office/drawing/2014/main" id="{75A3E94C-B132-4C92-8E6F-D46B8FFFF7D8}"/>
              </a:ext>
            </a:extLst>
          </p:cNvPr>
          <p:cNvSpPr>
            <a:spLocks noGrp="1"/>
          </p:cNvSpPr>
          <p:nvPr>
            <p:ph idx="1"/>
          </p:nvPr>
        </p:nvSpPr>
        <p:spPr/>
        <p:txBody>
          <a:bodyPr/>
          <a:lstStyle/>
          <a:p>
            <a:pPr algn="l"/>
            <a:r>
              <a:rPr lang="en-US" b="0" i="0" dirty="0">
                <a:solidFill>
                  <a:srgbClr val="1F1F1F"/>
                </a:solidFill>
                <a:effectLst/>
                <a:latin typeface="OpenSans"/>
              </a:rPr>
              <a:t>In </a:t>
            </a:r>
            <a:r>
              <a:rPr lang="en-US" b="0" i="0" dirty="0">
                <a:solidFill>
                  <a:srgbClr val="FF0000"/>
                </a:solidFill>
                <a:effectLst/>
                <a:latin typeface="OpenSans"/>
              </a:rPr>
              <a:t>supervised learning</a:t>
            </a:r>
            <a:r>
              <a:rPr lang="en-US" b="0" i="0" dirty="0">
                <a:solidFill>
                  <a:srgbClr val="1F1F1F"/>
                </a:solidFill>
                <a:effectLst/>
                <a:latin typeface="OpenSans"/>
              </a:rPr>
              <a:t>, we are given a data set and already know what our correct output should look like, having the idea that there is a relationship between the input and the output.</a:t>
            </a:r>
          </a:p>
          <a:p>
            <a:pPr algn="l"/>
            <a:r>
              <a:rPr lang="en-US" b="0" i="0" dirty="0">
                <a:solidFill>
                  <a:srgbClr val="1F1F1F"/>
                </a:solidFill>
                <a:effectLst/>
                <a:latin typeface="OpenSans"/>
              </a:rPr>
              <a:t>Supervised learning problems are categorized into "regression" and "classification" problems.</a:t>
            </a:r>
          </a:p>
          <a:p>
            <a:pPr algn="l"/>
            <a:r>
              <a:rPr lang="en-US" b="0" i="0" dirty="0">
                <a:solidFill>
                  <a:srgbClr val="1F1F1F"/>
                </a:solidFill>
                <a:effectLst/>
                <a:latin typeface="OpenSans"/>
              </a:rPr>
              <a:t>In a </a:t>
            </a:r>
            <a:r>
              <a:rPr lang="en-US" b="0" i="0" dirty="0">
                <a:solidFill>
                  <a:srgbClr val="FF0000"/>
                </a:solidFill>
                <a:effectLst/>
                <a:latin typeface="OpenSans"/>
              </a:rPr>
              <a:t>regression problem</a:t>
            </a:r>
            <a:r>
              <a:rPr lang="en-US" b="0" i="0" dirty="0">
                <a:solidFill>
                  <a:srgbClr val="1F1F1F"/>
                </a:solidFill>
                <a:effectLst/>
                <a:latin typeface="OpenSans"/>
              </a:rPr>
              <a:t>, we are trying to predict results within a continuous output, meaning that we are trying to map input variables to some continuous function. </a:t>
            </a:r>
          </a:p>
          <a:p>
            <a:pPr algn="l"/>
            <a:r>
              <a:rPr lang="en-US" b="0" i="0" dirty="0">
                <a:solidFill>
                  <a:srgbClr val="1F1F1F"/>
                </a:solidFill>
                <a:effectLst/>
                <a:latin typeface="OpenSans"/>
              </a:rPr>
              <a:t>In a </a:t>
            </a:r>
            <a:r>
              <a:rPr lang="en-US" b="0" i="0" dirty="0">
                <a:solidFill>
                  <a:srgbClr val="FF0000"/>
                </a:solidFill>
                <a:effectLst/>
                <a:latin typeface="OpenSans"/>
              </a:rPr>
              <a:t>classification problem</a:t>
            </a:r>
            <a:r>
              <a:rPr lang="en-US" b="0" i="0" dirty="0">
                <a:solidFill>
                  <a:srgbClr val="1F1F1F"/>
                </a:solidFill>
                <a:effectLst/>
                <a:latin typeface="OpenSans"/>
              </a:rPr>
              <a:t>, we are instead trying to predict results in a discrete output. In other words, we are trying to map input variables into discrete categories.</a:t>
            </a:r>
          </a:p>
          <a:p>
            <a:endParaRPr lang="en-US" dirty="0"/>
          </a:p>
        </p:txBody>
      </p:sp>
    </p:spTree>
    <p:extLst>
      <p:ext uri="{BB962C8B-B14F-4D97-AF65-F5344CB8AC3E}">
        <p14:creationId xmlns:p14="http://schemas.microsoft.com/office/powerpoint/2010/main" val="18483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948E4-F92B-406D-A09E-DCB2344E89A9}"/>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D493627C-6FDD-4F44-9FDE-28D4E613E773}"/>
              </a:ext>
            </a:extLst>
          </p:cNvPr>
          <p:cNvSpPr>
            <a:spLocks noGrp="1"/>
          </p:cNvSpPr>
          <p:nvPr>
            <p:ph idx="1"/>
          </p:nvPr>
        </p:nvSpPr>
        <p:spPr/>
        <p:txBody>
          <a:bodyPr/>
          <a:lstStyle/>
          <a:p>
            <a:r>
              <a:rPr lang="en-US" dirty="0">
                <a:solidFill>
                  <a:srgbClr val="FF0000"/>
                </a:solidFill>
              </a:rPr>
              <a:t>Problem set 1: </a:t>
            </a:r>
            <a:r>
              <a:rPr lang="en-US" dirty="0"/>
              <a:t>You have a large inventory of identical items. So, imagine that you have thousands of copies of some identical items to sell, and you want to predict how many of these items you sell over the next three months.</a:t>
            </a:r>
          </a:p>
          <a:p>
            <a:r>
              <a:rPr lang="en-US" dirty="0">
                <a:solidFill>
                  <a:srgbClr val="FF0000"/>
                </a:solidFill>
              </a:rPr>
              <a:t>Problem set 2: </a:t>
            </a:r>
            <a:r>
              <a:rPr lang="en-US" dirty="0">
                <a:solidFill>
                  <a:schemeClr val="tx2"/>
                </a:solidFill>
              </a:rPr>
              <a:t>Y</a:t>
            </a:r>
            <a:r>
              <a:rPr lang="en-US" dirty="0"/>
              <a:t>ou have lots of users, and you want to write software to examine each individual of your customer's accounts, to check weather someone's account is hacked or not. </a:t>
            </a:r>
          </a:p>
          <a:p>
            <a:r>
              <a:rPr lang="en-US" dirty="0">
                <a:solidFill>
                  <a:srgbClr val="FF0000"/>
                </a:solidFill>
              </a:rPr>
              <a:t>Problem set 3: </a:t>
            </a:r>
            <a:r>
              <a:rPr lang="en-US" dirty="0"/>
              <a:t>Given a picture of a person, we have to predict their age on the basis of the given picture</a:t>
            </a:r>
          </a:p>
          <a:p>
            <a:r>
              <a:rPr lang="en-US" dirty="0">
                <a:solidFill>
                  <a:srgbClr val="FF0000"/>
                </a:solidFill>
              </a:rPr>
              <a:t>Problem set 4: </a:t>
            </a:r>
            <a:r>
              <a:rPr lang="en-US" dirty="0"/>
              <a:t>Given a patient with a tumor, we have to predict whether the tumor is malignant or benign.</a:t>
            </a:r>
          </a:p>
        </p:txBody>
      </p:sp>
    </p:spTree>
    <p:extLst>
      <p:ext uri="{BB962C8B-B14F-4D97-AF65-F5344CB8AC3E}">
        <p14:creationId xmlns:p14="http://schemas.microsoft.com/office/powerpoint/2010/main" val="268781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295B-59B3-4764-B84E-64AE8A9BC973}"/>
              </a:ext>
            </a:extLst>
          </p:cNvPr>
          <p:cNvSpPr>
            <a:spLocks noGrp="1"/>
          </p:cNvSpPr>
          <p:nvPr>
            <p:ph type="title"/>
          </p:nvPr>
        </p:nvSpPr>
        <p:spPr/>
        <p:txBody>
          <a:bodyPr/>
          <a:lstStyle/>
          <a:p>
            <a:r>
              <a:rPr lang="en-US" dirty="0"/>
              <a:t>Unsupervised Machine Learning</a:t>
            </a:r>
          </a:p>
        </p:txBody>
      </p:sp>
      <p:pic>
        <p:nvPicPr>
          <p:cNvPr id="5" name="Content Placeholder 4">
            <a:extLst>
              <a:ext uri="{FF2B5EF4-FFF2-40B4-BE49-F238E27FC236}">
                <a16:creationId xmlns:a16="http://schemas.microsoft.com/office/drawing/2014/main" id="{24C97541-023C-48F3-B954-F15CC47C28CF}"/>
              </a:ext>
            </a:extLst>
          </p:cNvPr>
          <p:cNvPicPr>
            <a:picLocks noGrp="1" noChangeAspect="1"/>
          </p:cNvPicPr>
          <p:nvPr>
            <p:ph idx="1"/>
          </p:nvPr>
        </p:nvPicPr>
        <p:blipFill rotWithShape="1">
          <a:blip r:embed="rId3"/>
          <a:srcRect l="35475" t="33750" r="30791" b="10833"/>
          <a:stretch/>
        </p:blipFill>
        <p:spPr>
          <a:xfrm>
            <a:off x="1104900" y="2162174"/>
            <a:ext cx="4400550" cy="4064397"/>
          </a:xfrm>
        </p:spPr>
      </p:pic>
    </p:spTree>
    <p:extLst>
      <p:ext uri="{BB962C8B-B14F-4D97-AF65-F5344CB8AC3E}">
        <p14:creationId xmlns:p14="http://schemas.microsoft.com/office/powerpoint/2010/main" val="126646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385E-F97A-4CFF-AC7F-378E5B932405}"/>
              </a:ext>
            </a:extLst>
          </p:cNvPr>
          <p:cNvSpPr>
            <a:spLocks noGrp="1"/>
          </p:cNvSpPr>
          <p:nvPr>
            <p:ph type="title"/>
          </p:nvPr>
        </p:nvSpPr>
        <p:spPr/>
        <p:txBody>
          <a:bodyPr/>
          <a:lstStyle/>
          <a:p>
            <a:r>
              <a:rPr lang="en-US" dirty="0"/>
              <a:t>Unsupervised Machine Learning</a:t>
            </a:r>
          </a:p>
        </p:txBody>
      </p:sp>
      <p:pic>
        <p:nvPicPr>
          <p:cNvPr id="5" name="Content Placeholder 4">
            <a:extLst>
              <a:ext uri="{FF2B5EF4-FFF2-40B4-BE49-F238E27FC236}">
                <a16:creationId xmlns:a16="http://schemas.microsoft.com/office/drawing/2014/main" id="{152A2A0A-55F5-4DF2-971D-5ED8ADE540DA}"/>
              </a:ext>
            </a:extLst>
          </p:cNvPr>
          <p:cNvPicPr>
            <a:picLocks noGrp="1" noChangeAspect="1"/>
          </p:cNvPicPr>
          <p:nvPr>
            <p:ph idx="1"/>
          </p:nvPr>
        </p:nvPicPr>
        <p:blipFill rotWithShape="1">
          <a:blip r:embed="rId3"/>
          <a:srcRect l="36647" t="26667" r="32431" b="26250"/>
          <a:stretch/>
        </p:blipFill>
        <p:spPr>
          <a:xfrm>
            <a:off x="1104900" y="1763712"/>
            <a:ext cx="4991100" cy="4272684"/>
          </a:xfrm>
        </p:spPr>
      </p:pic>
    </p:spTree>
    <p:extLst>
      <p:ext uri="{BB962C8B-B14F-4D97-AF65-F5344CB8AC3E}">
        <p14:creationId xmlns:p14="http://schemas.microsoft.com/office/powerpoint/2010/main" val="38900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9ED5-08D5-477A-BB57-7BC9001CEF8F}"/>
              </a:ext>
            </a:extLst>
          </p:cNvPr>
          <p:cNvSpPr>
            <a:spLocks noGrp="1"/>
          </p:cNvSpPr>
          <p:nvPr>
            <p:ph type="title"/>
          </p:nvPr>
        </p:nvSpPr>
        <p:spPr/>
        <p:txBody>
          <a:bodyPr/>
          <a:lstStyle/>
          <a:p>
            <a:r>
              <a:rPr lang="en-US" dirty="0"/>
              <a:t>Google News</a:t>
            </a:r>
          </a:p>
        </p:txBody>
      </p:sp>
      <p:pic>
        <p:nvPicPr>
          <p:cNvPr id="5" name="Content Placeholder 4">
            <a:extLst>
              <a:ext uri="{FF2B5EF4-FFF2-40B4-BE49-F238E27FC236}">
                <a16:creationId xmlns:a16="http://schemas.microsoft.com/office/drawing/2014/main" id="{BCE834A1-2A3E-44D0-ACF0-8ECD20D2057F}"/>
              </a:ext>
            </a:extLst>
          </p:cNvPr>
          <p:cNvPicPr>
            <a:picLocks noGrp="1" noChangeAspect="1"/>
          </p:cNvPicPr>
          <p:nvPr>
            <p:ph idx="1"/>
          </p:nvPr>
        </p:nvPicPr>
        <p:blipFill rotWithShape="1">
          <a:blip r:embed="rId2"/>
          <a:srcRect t="13749" r="25871" b="12084"/>
          <a:stretch/>
        </p:blipFill>
        <p:spPr>
          <a:xfrm>
            <a:off x="1104900" y="1630361"/>
            <a:ext cx="8134350" cy="4575673"/>
          </a:xfrm>
        </p:spPr>
      </p:pic>
    </p:spTree>
    <p:extLst>
      <p:ext uri="{BB962C8B-B14F-4D97-AF65-F5344CB8AC3E}">
        <p14:creationId xmlns:p14="http://schemas.microsoft.com/office/powerpoint/2010/main" val="255202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764F-0C0A-42B4-91B6-9DAEBB186B60}"/>
              </a:ext>
            </a:extLst>
          </p:cNvPr>
          <p:cNvSpPr>
            <a:spLocks noGrp="1"/>
          </p:cNvSpPr>
          <p:nvPr>
            <p:ph type="title"/>
          </p:nvPr>
        </p:nvSpPr>
        <p:spPr/>
        <p:txBody>
          <a:bodyPr/>
          <a:lstStyle/>
          <a:p>
            <a:r>
              <a:rPr lang="en-US" dirty="0"/>
              <a:t>Human Genes Types</a:t>
            </a:r>
          </a:p>
        </p:txBody>
      </p:sp>
      <p:pic>
        <p:nvPicPr>
          <p:cNvPr id="5" name="Content Placeholder 4">
            <a:extLst>
              <a:ext uri="{FF2B5EF4-FFF2-40B4-BE49-F238E27FC236}">
                <a16:creationId xmlns:a16="http://schemas.microsoft.com/office/drawing/2014/main" id="{B773C070-B737-40AC-BBCC-70F65F3CA10A}"/>
              </a:ext>
            </a:extLst>
          </p:cNvPr>
          <p:cNvPicPr>
            <a:picLocks noGrp="1" noChangeAspect="1"/>
          </p:cNvPicPr>
          <p:nvPr>
            <p:ph idx="1"/>
          </p:nvPr>
        </p:nvPicPr>
        <p:blipFill rotWithShape="1">
          <a:blip r:embed="rId2"/>
          <a:srcRect l="24466" t="30417" r="18609" b="30416"/>
          <a:stretch/>
        </p:blipFill>
        <p:spPr>
          <a:xfrm>
            <a:off x="1104900" y="2057400"/>
            <a:ext cx="9429750" cy="3647722"/>
          </a:xfrm>
        </p:spPr>
      </p:pic>
    </p:spTree>
    <p:extLst>
      <p:ext uri="{BB962C8B-B14F-4D97-AF65-F5344CB8AC3E}">
        <p14:creationId xmlns:p14="http://schemas.microsoft.com/office/powerpoint/2010/main" val="16997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9C28-9E0C-44A2-A656-C5BAB68093B7}"/>
              </a:ext>
            </a:extLst>
          </p:cNvPr>
          <p:cNvSpPr>
            <a:spLocks noGrp="1"/>
          </p:cNvSpPr>
          <p:nvPr>
            <p:ph type="title"/>
          </p:nvPr>
        </p:nvSpPr>
        <p:spPr/>
        <p:txBody>
          <a:bodyPr/>
          <a:lstStyle/>
          <a:p>
            <a:r>
              <a:rPr lang="en-US" dirty="0"/>
              <a:t>Other Examples</a:t>
            </a:r>
          </a:p>
        </p:txBody>
      </p:sp>
      <p:pic>
        <p:nvPicPr>
          <p:cNvPr id="5" name="Content Placeholder 4">
            <a:extLst>
              <a:ext uri="{FF2B5EF4-FFF2-40B4-BE49-F238E27FC236}">
                <a16:creationId xmlns:a16="http://schemas.microsoft.com/office/drawing/2014/main" id="{EE08E559-DB65-4716-ACDA-9BABA4060992}"/>
              </a:ext>
            </a:extLst>
          </p:cNvPr>
          <p:cNvPicPr>
            <a:picLocks noGrp="1" noChangeAspect="1"/>
          </p:cNvPicPr>
          <p:nvPr>
            <p:ph idx="1"/>
          </p:nvPr>
        </p:nvPicPr>
        <p:blipFill rotWithShape="1">
          <a:blip r:embed="rId2"/>
          <a:srcRect l="24066" t="24192" r="17202" b="17917"/>
          <a:stretch/>
        </p:blipFill>
        <p:spPr>
          <a:xfrm>
            <a:off x="1104900" y="1581150"/>
            <a:ext cx="8705850" cy="4824588"/>
          </a:xfrm>
        </p:spPr>
      </p:pic>
    </p:spTree>
    <p:extLst>
      <p:ext uri="{BB962C8B-B14F-4D97-AF65-F5344CB8AC3E}">
        <p14:creationId xmlns:p14="http://schemas.microsoft.com/office/powerpoint/2010/main" val="114761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67F1-123E-4236-88B6-FB5876C3A0AA}"/>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F6BE416A-7A68-46AD-B490-D90F107A0075}"/>
              </a:ext>
            </a:extLst>
          </p:cNvPr>
          <p:cNvSpPr>
            <a:spLocks noGrp="1"/>
          </p:cNvSpPr>
          <p:nvPr>
            <p:ph idx="1"/>
          </p:nvPr>
        </p:nvSpPr>
        <p:spPr/>
        <p:txBody>
          <a:bodyPr/>
          <a:lstStyle/>
          <a:p>
            <a:r>
              <a:rPr lang="en-US" dirty="0"/>
              <a:t>Unsupervised learning allows us to approach problems with little or no idea what our results should look like. </a:t>
            </a:r>
          </a:p>
          <a:p>
            <a:r>
              <a:rPr lang="en-US" dirty="0"/>
              <a:t>We can derive structure from data where we don't necessarily know the effect of the variables.</a:t>
            </a:r>
          </a:p>
          <a:p>
            <a:r>
              <a:rPr lang="en-US" dirty="0"/>
              <a:t>We can derive this structure by clustering the data based on relationships among the variables in the data.</a:t>
            </a:r>
          </a:p>
          <a:p>
            <a:r>
              <a:rPr lang="en-US" dirty="0"/>
              <a:t>With unsupervised learning there is no feedback based on the prediction results.</a:t>
            </a:r>
          </a:p>
          <a:p>
            <a:endParaRPr lang="en-US" dirty="0"/>
          </a:p>
          <a:p>
            <a:r>
              <a:rPr lang="en-US" dirty="0"/>
              <a:t>Clustering: Take a collection of 1,000,000 different genes, and find a way to automatically group these genes into groups that are somehow similar or related by different variables, such as lifespan, location, roles, and so on.</a:t>
            </a:r>
          </a:p>
        </p:txBody>
      </p:sp>
    </p:spTree>
    <p:extLst>
      <p:ext uri="{BB962C8B-B14F-4D97-AF65-F5344CB8AC3E}">
        <p14:creationId xmlns:p14="http://schemas.microsoft.com/office/powerpoint/2010/main" val="1456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B7F14-0AE0-4E58-A3ED-3009EA7DFEE7}"/>
              </a:ext>
            </a:extLst>
          </p:cNvPr>
          <p:cNvSpPr>
            <a:spLocks noGrp="1"/>
          </p:cNvSpPr>
          <p:nvPr>
            <p:ph type="title"/>
          </p:nvPr>
        </p:nvSpPr>
        <p:spPr/>
        <p:txBody>
          <a:bodyPr/>
          <a:lstStyle/>
          <a:p>
            <a:r>
              <a:rPr lang="en-US" dirty="0"/>
              <a:t>Housing Price Prediction</a:t>
            </a:r>
          </a:p>
        </p:txBody>
      </p:sp>
      <p:pic>
        <p:nvPicPr>
          <p:cNvPr id="2050" name="Picture 2" descr="Blank Bar Graph Template New Calendar Template Site 4U6PuvTT | Bar ...">
            <a:extLst>
              <a:ext uri="{FF2B5EF4-FFF2-40B4-BE49-F238E27FC236}">
                <a16:creationId xmlns:a16="http://schemas.microsoft.com/office/drawing/2014/main" id="{6249CE02-624B-4EA0-825D-D6383FC08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352331"/>
            <a:ext cx="4991100" cy="49911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05123AA-5759-413D-809C-E2BAC11F4C53}"/>
              </a:ext>
            </a:extLst>
          </p:cNvPr>
          <p:cNvSpPr txBox="1"/>
          <p:nvPr/>
        </p:nvSpPr>
        <p:spPr>
          <a:xfrm>
            <a:off x="1063956" y="4940483"/>
            <a:ext cx="696036" cy="369332"/>
          </a:xfrm>
          <a:prstGeom prst="rect">
            <a:avLst/>
          </a:prstGeom>
          <a:noFill/>
        </p:spPr>
        <p:txBody>
          <a:bodyPr wrap="square" rtlCol="0">
            <a:spAutoFit/>
          </a:bodyPr>
          <a:lstStyle/>
          <a:p>
            <a:r>
              <a:rPr lang="en-US" dirty="0"/>
              <a:t>10</a:t>
            </a:r>
          </a:p>
        </p:txBody>
      </p:sp>
      <p:sp>
        <p:nvSpPr>
          <p:cNvPr id="29" name="TextBox 28">
            <a:extLst>
              <a:ext uri="{FF2B5EF4-FFF2-40B4-BE49-F238E27FC236}">
                <a16:creationId xmlns:a16="http://schemas.microsoft.com/office/drawing/2014/main" id="{C51A08DB-FE25-4875-8068-F5959E4910F9}"/>
              </a:ext>
            </a:extLst>
          </p:cNvPr>
          <p:cNvSpPr txBox="1"/>
          <p:nvPr/>
        </p:nvSpPr>
        <p:spPr>
          <a:xfrm>
            <a:off x="1063956" y="4283671"/>
            <a:ext cx="696036" cy="369332"/>
          </a:xfrm>
          <a:prstGeom prst="rect">
            <a:avLst/>
          </a:prstGeom>
          <a:noFill/>
        </p:spPr>
        <p:txBody>
          <a:bodyPr wrap="square" rtlCol="0">
            <a:spAutoFit/>
          </a:bodyPr>
          <a:lstStyle/>
          <a:p>
            <a:r>
              <a:rPr lang="en-US" dirty="0"/>
              <a:t>20</a:t>
            </a:r>
          </a:p>
        </p:txBody>
      </p:sp>
      <p:sp>
        <p:nvSpPr>
          <p:cNvPr id="31" name="TextBox 30">
            <a:extLst>
              <a:ext uri="{FF2B5EF4-FFF2-40B4-BE49-F238E27FC236}">
                <a16:creationId xmlns:a16="http://schemas.microsoft.com/office/drawing/2014/main" id="{ADDC6BB2-4AC0-45B7-BD07-4FB24D2B92C9}"/>
              </a:ext>
            </a:extLst>
          </p:cNvPr>
          <p:cNvSpPr txBox="1"/>
          <p:nvPr/>
        </p:nvSpPr>
        <p:spPr>
          <a:xfrm>
            <a:off x="1063956" y="3626859"/>
            <a:ext cx="696036" cy="369332"/>
          </a:xfrm>
          <a:prstGeom prst="rect">
            <a:avLst/>
          </a:prstGeom>
          <a:noFill/>
        </p:spPr>
        <p:txBody>
          <a:bodyPr wrap="square" rtlCol="0">
            <a:spAutoFit/>
          </a:bodyPr>
          <a:lstStyle/>
          <a:p>
            <a:r>
              <a:rPr lang="en-US" dirty="0"/>
              <a:t>30</a:t>
            </a:r>
          </a:p>
        </p:txBody>
      </p:sp>
      <p:sp>
        <p:nvSpPr>
          <p:cNvPr id="33" name="TextBox 32">
            <a:extLst>
              <a:ext uri="{FF2B5EF4-FFF2-40B4-BE49-F238E27FC236}">
                <a16:creationId xmlns:a16="http://schemas.microsoft.com/office/drawing/2014/main" id="{FD6058E7-3325-43C1-B826-B1C7704C8F3B}"/>
              </a:ext>
            </a:extLst>
          </p:cNvPr>
          <p:cNvSpPr txBox="1"/>
          <p:nvPr/>
        </p:nvSpPr>
        <p:spPr>
          <a:xfrm>
            <a:off x="1063956" y="2970047"/>
            <a:ext cx="696036" cy="369332"/>
          </a:xfrm>
          <a:prstGeom prst="rect">
            <a:avLst/>
          </a:prstGeom>
          <a:noFill/>
        </p:spPr>
        <p:txBody>
          <a:bodyPr wrap="square" rtlCol="0">
            <a:spAutoFit/>
          </a:bodyPr>
          <a:lstStyle/>
          <a:p>
            <a:r>
              <a:rPr lang="en-US" dirty="0"/>
              <a:t>40</a:t>
            </a:r>
          </a:p>
        </p:txBody>
      </p:sp>
      <p:sp>
        <p:nvSpPr>
          <p:cNvPr id="35" name="TextBox 34">
            <a:extLst>
              <a:ext uri="{FF2B5EF4-FFF2-40B4-BE49-F238E27FC236}">
                <a16:creationId xmlns:a16="http://schemas.microsoft.com/office/drawing/2014/main" id="{3D00D4AB-875D-411D-BEE0-E7175D346C8E}"/>
              </a:ext>
            </a:extLst>
          </p:cNvPr>
          <p:cNvSpPr txBox="1"/>
          <p:nvPr/>
        </p:nvSpPr>
        <p:spPr>
          <a:xfrm>
            <a:off x="1063956" y="2272309"/>
            <a:ext cx="696036" cy="369332"/>
          </a:xfrm>
          <a:prstGeom prst="rect">
            <a:avLst/>
          </a:prstGeom>
          <a:noFill/>
        </p:spPr>
        <p:txBody>
          <a:bodyPr wrap="square" rtlCol="0">
            <a:spAutoFit/>
          </a:bodyPr>
          <a:lstStyle/>
          <a:p>
            <a:r>
              <a:rPr lang="en-US" dirty="0"/>
              <a:t>50</a:t>
            </a:r>
          </a:p>
        </p:txBody>
      </p:sp>
      <p:sp>
        <p:nvSpPr>
          <p:cNvPr id="37" name="TextBox 36">
            <a:extLst>
              <a:ext uri="{FF2B5EF4-FFF2-40B4-BE49-F238E27FC236}">
                <a16:creationId xmlns:a16="http://schemas.microsoft.com/office/drawing/2014/main" id="{A6DBC59A-C2CC-4F9A-B741-F94803A97F3C}"/>
              </a:ext>
            </a:extLst>
          </p:cNvPr>
          <p:cNvSpPr txBox="1"/>
          <p:nvPr/>
        </p:nvSpPr>
        <p:spPr>
          <a:xfrm>
            <a:off x="1063387" y="1615497"/>
            <a:ext cx="696036" cy="369332"/>
          </a:xfrm>
          <a:prstGeom prst="rect">
            <a:avLst/>
          </a:prstGeom>
          <a:noFill/>
        </p:spPr>
        <p:txBody>
          <a:bodyPr wrap="square" rtlCol="0">
            <a:spAutoFit/>
          </a:bodyPr>
          <a:lstStyle/>
          <a:p>
            <a:r>
              <a:rPr lang="en-US" dirty="0"/>
              <a:t>60</a:t>
            </a:r>
          </a:p>
        </p:txBody>
      </p:sp>
      <p:sp>
        <p:nvSpPr>
          <p:cNvPr id="39" name="TextBox 38">
            <a:extLst>
              <a:ext uri="{FF2B5EF4-FFF2-40B4-BE49-F238E27FC236}">
                <a16:creationId xmlns:a16="http://schemas.microsoft.com/office/drawing/2014/main" id="{8084B40B-B49B-47D7-A9E8-5F00DEF51272}"/>
              </a:ext>
            </a:extLst>
          </p:cNvPr>
          <p:cNvSpPr txBox="1"/>
          <p:nvPr/>
        </p:nvSpPr>
        <p:spPr>
          <a:xfrm>
            <a:off x="2007926" y="5843510"/>
            <a:ext cx="696036" cy="369332"/>
          </a:xfrm>
          <a:prstGeom prst="rect">
            <a:avLst/>
          </a:prstGeom>
          <a:noFill/>
        </p:spPr>
        <p:txBody>
          <a:bodyPr wrap="square" rtlCol="0">
            <a:spAutoFit/>
          </a:bodyPr>
          <a:lstStyle/>
          <a:p>
            <a:r>
              <a:rPr lang="en-US" dirty="0"/>
              <a:t>500</a:t>
            </a:r>
          </a:p>
        </p:txBody>
      </p:sp>
      <p:sp>
        <p:nvSpPr>
          <p:cNvPr id="43" name="TextBox 42">
            <a:extLst>
              <a:ext uri="{FF2B5EF4-FFF2-40B4-BE49-F238E27FC236}">
                <a16:creationId xmlns:a16="http://schemas.microsoft.com/office/drawing/2014/main" id="{85C2ED62-7A66-4FF7-9002-E64550829309}"/>
              </a:ext>
            </a:extLst>
          </p:cNvPr>
          <p:cNvSpPr txBox="1"/>
          <p:nvPr/>
        </p:nvSpPr>
        <p:spPr>
          <a:xfrm>
            <a:off x="2692019" y="5854728"/>
            <a:ext cx="745795" cy="369332"/>
          </a:xfrm>
          <a:prstGeom prst="rect">
            <a:avLst/>
          </a:prstGeom>
          <a:noFill/>
        </p:spPr>
        <p:txBody>
          <a:bodyPr wrap="square" rtlCol="0">
            <a:spAutoFit/>
          </a:bodyPr>
          <a:lstStyle/>
          <a:p>
            <a:r>
              <a:rPr lang="en-US" dirty="0"/>
              <a:t>1000</a:t>
            </a:r>
          </a:p>
        </p:txBody>
      </p:sp>
      <p:sp>
        <p:nvSpPr>
          <p:cNvPr id="45" name="TextBox 44">
            <a:extLst>
              <a:ext uri="{FF2B5EF4-FFF2-40B4-BE49-F238E27FC236}">
                <a16:creationId xmlns:a16="http://schemas.microsoft.com/office/drawing/2014/main" id="{B037A928-4876-4523-BE11-7AECFCDE42DA}"/>
              </a:ext>
            </a:extLst>
          </p:cNvPr>
          <p:cNvSpPr txBox="1"/>
          <p:nvPr/>
        </p:nvSpPr>
        <p:spPr>
          <a:xfrm>
            <a:off x="3355927" y="5854728"/>
            <a:ext cx="696036" cy="369332"/>
          </a:xfrm>
          <a:prstGeom prst="rect">
            <a:avLst/>
          </a:prstGeom>
          <a:noFill/>
        </p:spPr>
        <p:txBody>
          <a:bodyPr wrap="square" rtlCol="0">
            <a:spAutoFit/>
          </a:bodyPr>
          <a:lstStyle/>
          <a:p>
            <a:r>
              <a:rPr lang="en-US" dirty="0"/>
              <a:t>1500</a:t>
            </a:r>
          </a:p>
        </p:txBody>
      </p:sp>
      <p:sp>
        <p:nvSpPr>
          <p:cNvPr id="47" name="TextBox 46">
            <a:extLst>
              <a:ext uri="{FF2B5EF4-FFF2-40B4-BE49-F238E27FC236}">
                <a16:creationId xmlns:a16="http://schemas.microsoft.com/office/drawing/2014/main" id="{BDD57B19-7514-4CD6-917B-A1543B2542C6}"/>
              </a:ext>
            </a:extLst>
          </p:cNvPr>
          <p:cNvSpPr txBox="1"/>
          <p:nvPr/>
        </p:nvSpPr>
        <p:spPr>
          <a:xfrm>
            <a:off x="4076132" y="5854728"/>
            <a:ext cx="745794" cy="369332"/>
          </a:xfrm>
          <a:prstGeom prst="rect">
            <a:avLst/>
          </a:prstGeom>
          <a:noFill/>
        </p:spPr>
        <p:txBody>
          <a:bodyPr wrap="square" rtlCol="0">
            <a:spAutoFit/>
          </a:bodyPr>
          <a:lstStyle/>
          <a:p>
            <a:r>
              <a:rPr lang="en-US" dirty="0"/>
              <a:t>2000</a:t>
            </a:r>
          </a:p>
        </p:txBody>
      </p:sp>
      <p:sp>
        <p:nvSpPr>
          <p:cNvPr id="49" name="TextBox 48">
            <a:extLst>
              <a:ext uri="{FF2B5EF4-FFF2-40B4-BE49-F238E27FC236}">
                <a16:creationId xmlns:a16="http://schemas.microsoft.com/office/drawing/2014/main" id="{0E4EF26A-B869-4FE4-8B52-305E7B1AADBD}"/>
              </a:ext>
            </a:extLst>
          </p:cNvPr>
          <p:cNvSpPr txBox="1"/>
          <p:nvPr/>
        </p:nvSpPr>
        <p:spPr>
          <a:xfrm>
            <a:off x="4785815" y="5843510"/>
            <a:ext cx="745793" cy="369332"/>
          </a:xfrm>
          <a:prstGeom prst="rect">
            <a:avLst/>
          </a:prstGeom>
          <a:noFill/>
        </p:spPr>
        <p:txBody>
          <a:bodyPr wrap="square" rtlCol="0">
            <a:spAutoFit/>
          </a:bodyPr>
          <a:lstStyle/>
          <a:p>
            <a:r>
              <a:rPr lang="en-US" dirty="0"/>
              <a:t>2500</a:t>
            </a:r>
          </a:p>
        </p:txBody>
      </p:sp>
      <p:sp>
        <p:nvSpPr>
          <p:cNvPr id="51" name="TextBox 50">
            <a:extLst>
              <a:ext uri="{FF2B5EF4-FFF2-40B4-BE49-F238E27FC236}">
                <a16:creationId xmlns:a16="http://schemas.microsoft.com/office/drawing/2014/main" id="{768D8AB8-856C-4FB0-BBB8-314BA7C90127}"/>
              </a:ext>
            </a:extLst>
          </p:cNvPr>
          <p:cNvSpPr txBox="1"/>
          <p:nvPr/>
        </p:nvSpPr>
        <p:spPr>
          <a:xfrm>
            <a:off x="5519669" y="5843510"/>
            <a:ext cx="721622" cy="369332"/>
          </a:xfrm>
          <a:prstGeom prst="rect">
            <a:avLst/>
          </a:prstGeom>
          <a:noFill/>
        </p:spPr>
        <p:txBody>
          <a:bodyPr wrap="square" rtlCol="0">
            <a:spAutoFit/>
          </a:bodyPr>
          <a:lstStyle/>
          <a:p>
            <a:r>
              <a:rPr lang="en-US" dirty="0"/>
              <a:t>3000</a:t>
            </a:r>
          </a:p>
        </p:txBody>
      </p:sp>
      <p:sp>
        <p:nvSpPr>
          <p:cNvPr id="53" name="TextBox 52">
            <a:extLst>
              <a:ext uri="{FF2B5EF4-FFF2-40B4-BE49-F238E27FC236}">
                <a16:creationId xmlns:a16="http://schemas.microsoft.com/office/drawing/2014/main" id="{8667DB00-F39E-4BC1-950C-43338A78C440}"/>
              </a:ext>
            </a:extLst>
          </p:cNvPr>
          <p:cNvSpPr txBox="1"/>
          <p:nvPr/>
        </p:nvSpPr>
        <p:spPr>
          <a:xfrm>
            <a:off x="222629" y="3154713"/>
            <a:ext cx="696036" cy="646331"/>
          </a:xfrm>
          <a:prstGeom prst="rect">
            <a:avLst/>
          </a:prstGeom>
          <a:noFill/>
        </p:spPr>
        <p:txBody>
          <a:bodyPr wrap="square" rtlCol="0">
            <a:spAutoFit/>
          </a:bodyPr>
          <a:lstStyle/>
          <a:p>
            <a:r>
              <a:rPr lang="en-US" dirty="0"/>
              <a:t>Price (Lac)</a:t>
            </a:r>
          </a:p>
        </p:txBody>
      </p:sp>
      <p:sp>
        <p:nvSpPr>
          <p:cNvPr id="55" name="TextBox 54">
            <a:extLst>
              <a:ext uri="{FF2B5EF4-FFF2-40B4-BE49-F238E27FC236}">
                <a16:creationId xmlns:a16="http://schemas.microsoft.com/office/drawing/2014/main" id="{4A6B826C-C49D-4EBA-BD65-3B633E80F529}"/>
              </a:ext>
            </a:extLst>
          </p:cNvPr>
          <p:cNvSpPr txBox="1"/>
          <p:nvPr/>
        </p:nvSpPr>
        <p:spPr>
          <a:xfrm>
            <a:off x="2745048" y="6337934"/>
            <a:ext cx="1917794" cy="369332"/>
          </a:xfrm>
          <a:prstGeom prst="rect">
            <a:avLst/>
          </a:prstGeom>
          <a:noFill/>
        </p:spPr>
        <p:txBody>
          <a:bodyPr wrap="square" rtlCol="0">
            <a:spAutoFit/>
          </a:bodyPr>
          <a:lstStyle/>
          <a:p>
            <a:r>
              <a:rPr lang="en-US" dirty="0"/>
              <a:t>Area (Sq. Ft.)</a:t>
            </a:r>
          </a:p>
        </p:txBody>
      </p:sp>
      <p:sp>
        <p:nvSpPr>
          <p:cNvPr id="57" name="TextBox 56">
            <a:extLst>
              <a:ext uri="{FF2B5EF4-FFF2-40B4-BE49-F238E27FC236}">
                <a16:creationId xmlns:a16="http://schemas.microsoft.com/office/drawing/2014/main" id="{9B818D0D-E0CC-4953-840D-8D2100DAA585}"/>
              </a:ext>
            </a:extLst>
          </p:cNvPr>
          <p:cNvSpPr txBox="1"/>
          <p:nvPr/>
        </p:nvSpPr>
        <p:spPr>
          <a:xfrm>
            <a:off x="2185915" y="4244808"/>
            <a:ext cx="340057" cy="369332"/>
          </a:xfrm>
          <a:prstGeom prst="rect">
            <a:avLst/>
          </a:prstGeom>
          <a:noFill/>
        </p:spPr>
        <p:txBody>
          <a:bodyPr wrap="square" rtlCol="0">
            <a:spAutoFit/>
          </a:bodyPr>
          <a:lstStyle/>
          <a:p>
            <a:r>
              <a:rPr lang="en-US" b="1" dirty="0">
                <a:solidFill>
                  <a:srgbClr val="0070C0"/>
                </a:solidFill>
              </a:rPr>
              <a:t>X</a:t>
            </a:r>
          </a:p>
        </p:txBody>
      </p:sp>
      <p:sp>
        <p:nvSpPr>
          <p:cNvPr id="59" name="TextBox 58">
            <a:extLst>
              <a:ext uri="{FF2B5EF4-FFF2-40B4-BE49-F238E27FC236}">
                <a16:creationId xmlns:a16="http://schemas.microsoft.com/office/drawing/2014/main" id="{59BD77BC-F494-44A0-8516-91086E488F3D}"/>
              </a:ext>
            </a:extLst>
          </p:cNvPr>
          <p:cNvSpPr txBox="1"/>
          <p:nvPr/>
        </p:nvSpPr>
        <p:spPr>
          <a:xfrm>
            <a:off x="2894887" y="3600399"/>
            <a:ext cx="340057" cy="369332"/>
          </a:xfrm>
          <a:prstGeom prst="rect">
            <a:avLst/>
          </a:prstGeom>
          <a:noFill/>
        </p:spPr>
        <p:txBody>
          <a:bodyPr wrap="square" rtlCol="0">
            <a:spAutoFit/>
          </a:bodyPr>
          <a:lstStyle/>
          <a:p>
            <a:r>
              <a:rPr lang="en-US" b="1" dirty="0">
                <a:solidFill>
                  <a:srgbClr val="0070C0"/>
                </a:solidFill>
              </a:rPr>
              <a:t>X</a:t>
            </a:r>
          </a:p>
        </p:txBody>
      </p:sp>
      <p:sp>
        <p:nvSpPr>
          <p:cNvPr id="61" name="TextBox 60">
            <a:extLst>
              <a:ext uri="{FF2B5EF4-FFF2-40B4-BE49-F238E27FC236}">
                <a16:creationId xmlns:a16="http://schemas.microsoft.com/office/drawing/2014/main" id="{9BFA7007-D2E9-49C0-8D22-62CBEBEF4CBF}"/>
              </a:ext>
            </a:extLst>
          </p:cNvPr>
          <p:cNvSpPr txBox="1"/>
          <p:nvPr/>
        </p:nvSpPr>
        <p:spPr>
          <a:xfrm>
            <a:off x="2611838" y="4065580"/>
            <a:ext cx="340057" cy="369332"/>
          </a:xfrm>
          <a:prstGeom prst="rect">
            <a:avLst/>
          </a:prstGeom>
          <a:noFill/>
        </p:spPr>
        <p:txBody>
          <a:bodyPr wrap="square" rtlCol="0">
            <a:spAutoFit/>
          </a:bodyPr>
          <a:lstStyle/>
          <a:p>
            <a:r>
              <a:rPr lang="en-US" b="1" dirty="0">
                <a:solidFill>
                  <a:srgbClr val="0070C0"/>
                </a:solidFill>
              </a:rPr>
              <a:t>X</a:t>
            </a:r>
          </a:p>
        </p:txBody>
      </p:sp>
      <p:sp>
        <p:nvSpPr>
          <p:cNvPr id="63" name="TextBox 62">
            <a:extLst>
              <a:ext uri="{FF2B5EF4-FFF2-40B4-BE49-F238E27FC236}">
                <a16:creationId xmlns:a16="http://schemas.microsoft.com/office/drawing/2014/main" id="{E10E912B-7F00-4118-832E-9CAA1D952CAA}"/>
              </a:ext>
            </a:extLst>
          </p:cNvPr>
          <p:cNvSpPr txBox="1"/>
          <p:nvPr/>
        </p:nvSpPr>
        <p:spPr>
          <a:xfrm>
            <a:off x="3225275" y="3504550"/>
            <a:ext cx="340057" cy="369332"/>
          </a:xfrm>
          <a:prstGeom prst="rect">
            <a:avLst/>
          </a:prstGeom>
          <a:noFill/>
        </p:spPr>
        <p:txBody>
          <a:bodyPr wrap="square" rtlCol="0">
            <a:spAutoFit/>
          </a:bodyPr>
          <a:lstStyle/>
          <a:p>
            <a:r>
              <a:rPr lang="en-US" b="1" dirty="0">
                <a:solidFill>
                  <a:srgbClr val="0070C0"/>
                </a:solidFill>
              </a:rPr>
              <a:t>X</a:t>
            </a:r>
          </a:p>
        </p:txBody>
      </p:sp>
      <p:sp>
        <p:nvSpPr>
          <p:cNvPr id="65" name="TextBox 64">
            <a:extLst>
              <a:ext uri="{FF2B5EF4-FFF2-40B4-BE49-F238E27FC236}">
                <a16:creationId xmlns:a16="http://schemas.microsoft.com/office/drawing/2014/main" id="{3F243C8C-DE2D-4B70-98FC-25C342269ECC}"/>
              </a:ext>
            </a:extLst>
          </p:cNvPr>
          <p:cNvSpPr txBox="1"/>
          <p:nvPr/>
        </p:nvSpPr>
        <p:spPr>
          <a:xfrm>
            <a:off x="3540310" y="3319884"/>
            <a:ext cx="340057" cy="369332"/>
          </a:xfrm>
          <a:prstGeom prst="rect">
            <a:avLst/>
          </a:prstGeom>
          <a:noFill/>
        </p:spPr>
        <p:txBody>
          <a:bodyPr wrap="square" rtlCol="0">
            <a:spAutoFit/>
          </a:bodyPr>
          <a:lstStyle/>
          <a:p>
            <a:r>
              <a:rPr lang="en-US" b="1" dirty="0">
                <a:solidFill>
                  <a:srgbClr val="0070C0"/>
                </a:solidFill>
              </a:rPr>
              <a:t>X</a:t>
            </a:r>
          </a:p>
        </p:txBody>
      </p:sp>
      <p:sp>
        <p:nvSpPr>
          <p:cNvPr id="67" name="TextBox 66">
            <a:extLst>
              <a:ext uri="{FF2B5EF4-FFF2-40B4-BE49-F238E27FC236}">
                <a16:creationId xmlns:a16="http://schemas.microsoft.com/office/drawing/2014/main" id="{D33DC75F-DB1D-4469-9496-1B06C98BFB74}"/>
              </a:ext>
            </a:extLst>
          </p:cNvPr>
          <p:cNvSpPr txBox="1"/>
          <p:nvPr/>
        </p:nvSpPr>
        <p:spPr>
          <a:xfrm>
            <a:off x="3782984" y="2944943"/>
            <a:ext cx="340057" cy="369332"/>
          </a:xfrm>
          <a:prstGeom prst="rect">
            <a:avLst/>
          </a:prstGeom>
          <a:noFill/>
        </p:spPr>
        <p:txBody>
          <a:bodyPr wrap="square" rtlCol="0">
            <a:spAutoFit/>
          </a:bodyPr>
          <a:lstStyle/>
          <a:p>
            <a:r>
              <a:rPr lang="en-US" b="1" dirty="0">
                <a:solidFill>
                  <a:srgbClr val="0070C0"/>
                </a:solidFill>
              </a:rPr>
              <a:t>X</a:t>
            </a:r>
          </a:p>
        </p:txBody>
      </p:sp>
      <p:sp>
        <p:nvSpPr>
          <p:cNvPr id="69" name="TextBox 68">
            <a:extLst>
              <a:ext uri="{FF2B5EF4-FFF2-40B4-BE49-F238E27FC236}">
                <a16:creationId xmlns:a16="http://schemas.microsoft.com/office/drawing/2014/main" id="{2A601718-8038-43E0-87A9-5FCE4E1AC7C1}"/>
              </a:ext>
            </a:extLst>
          </p:cNvPr>
          <p:cNvSpPr txBox="1"/>
          <p:nvPr/>
        </p:nvSpPr>
        <p:spPr>
          <a:xfrm>
            <a:off x="4123041" y="2896938"/>
            <a:ext cx="340057" cy="369332"/>
          </a:xfrm>
          <a:prstGeom prst="rect">
            <a:avLst/>
          </a:prstGeom>
          <a:noFill/>
        </p:spPr>
        <p:txBody>
          <a:bodyPr wrap="square" rtlCol="0">
            <a:spAutoFit/>
          </a:bodyPr>
          <a:lstStyle/>
          <a:p>
            <a:r>
              <a:rPr lang="en-US" b="1" dirty="0">
                <a:solidFill>
                  <a:srgbClr val="0070C0"/>
                </a:solidFill>
              </a:rPr>
              <a:t>X</a:t>
            </a:r>
          </a:p>
        </p:txBody>
      </p:sp>
      <p:sp>
        <p:nvSpPr>
          <p:cNvPr id="71" name="TextBox 70">
            <a:extLst>
              <a:ext uri="{FF2B5EF4-FFF2-40B4-BE49-F238E27FC236}">
                <a16:creationId xmlns:a16="http://schemas.microsoft.com/office/drawing/2014/main" id="{69E495E3-2DBF-4931-852E-ECCBE0F40A34}"/>
              </a:ext>
            </a:extLst>
          </p:cNvPr>
          <p:cNvSpPr txBox="1"/>
          <p:nvPr/>
        </p:nvSpPr>
        <p:spPr>
          <a:xfrm>
            <a:off x="4526648" y="2995575"/>
            <a:ext cx="340057" cy="369332"/>
          </a:xfrm>
          <a:prstGeom prst="rect">
            <a:avLst/>
          </a:prstGeom>
          <a:noFill/>
        </p:spPr>
        <p:txBody>
          <a:bodyPr wrap="square" rtlCol="0">
            <a:spAutoFit/>
          </a:bodyPr>
          <a:lstStyle/>
          <a:p>
            <a:r>
              <a:rPr lang="en-US" b="1" dirty="0">
                <a:solidFill>
                  <a:srgbClr val="0070C0"/>
                </a:solidFill>
              </a:rPr>
              <a:t>X</a:t>
            </a:r>
          </a:p>
        </p:txBody>
      </p:sp>
      <p:sp>
        <p:nvSpPr>
          <p:cNvPr id="73" name="TextBox 72">
            <a:extLst>
              <a:ext uri="{FF2B5EF4-FFF2-40B4-BE49-F238E27FC236}">
                <a16:creationId xmlns:a16="http://schemas.microsoft.com/office/drawing/2014/main" id="{8B248B63-4368-40F2-AB32-7E4EFDDFF242}"/>
              </a:ext>
            </a:extLst>
          </p:cNvPr>
          <p:cNvSpPr txBox="1"/>
          <p:nvPr/>
        </p:nvSpPr>
        <p:spPr>
          <a:xfrm>
            <a:off x="4971267" y="2823104"/>
            <a:ext cx="340057" cy="369332"/>
          </a:xfrm>
          <a:prstGeom prst="rect">
            <a:avLst/>
          </a:prstGeom>
          <a:noFill/>
        </p:spPr>
        <p:txBody>
          <a:bodyPr wrap="square" rtlCol="0">
            <a:spAutoFit/>
          </a:bodyPr>
          <a:lstStyle/>
          <a:p>
            <a:r>
              <a:rPr lang="en-US" b="1" dirty="0">
                <a:solidFill>
                  <a:srgbClr val="0070C0"/>
                </a:solidFill>
              </a:rPr>
              <a:t>X</a:t>
            </a:r>
          </a:p>
        </p:txBody>
      </p:sp>
    </p:spTree>
    <p:extLst>
      <p:ext uri="{BB962C8B-B14F-4D97-AF65-F5344CB8AC3E}">
        <p14:creationId xmlns:p14="http://schemas.microsoft.com/office/powerpoint/2010/main" val="384809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B7F14-0AE0-4E58-A3ED-3009EA7DFEE7}"/>
              </a:ext>
            </a:extLst>
          </p:cNvPr>
          <p:cNvSpPr>
            <a:spLocks noGrp="1"/>
          </p:cNvSpPr>
          <p:nvPr>
            <p:ph type="title"/>
          </p:nvPr>
        </p:nvSpPr>
        <p:spPr/>
        <p:txBody>
          <a:bodyPr/>
          <a:lstStyle/>
          <a:p>
            <a:r>
              <a:rPr lang="en-US" dirty="0"/>
              <a:t>Housing Price Prediction</a:t>
            </a:r>
          </a:p>
        </p:txBody>
      </p:sp>
      <p:pic>
        <p:nvPicPr>
          <p:cNvPr id="2050" name="Picture 2" descr="Blank Bar Graph Template New Calendar Template Site 4U6PuvTT | Bar ...">
            <a:extLst>
              <a:ext uri="{FF2B5EF4-FFF2-40B4-BE49-F238E27FC236}">
                <a16:creationId xmlns:a16="http://schemas.microsoft.com/office/drawing/2014/main" id="{6249CE02-624B-4EA0-825D-D6383FC08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352331"/>
            <a:ext cx="4991100" cy="49911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05123AA-5759-413D-809C-E2BAC11F4C53}"/>
              </a:ext>
            </a:extLst>
          </p:cNvPr>
          <p:cNvSpPr txBox="1"/>
          <p:nvPr/>
        </p:nvSpPr>
        <p:spPr>
          <a:xfrm>
            <a:off x="1063956" y="4940483"/>
            <a:ext cx="696036" cy="369332"/>
          </a:xfrm>
          <a:prstGeom prst="rect">
            <a:avLst/>
          </a:prstGeom>
          <a:noFill/>
        </p:spPr>
        <p:txBody>
          <a:bodyPr wrap="square" rtlCol="0">
            <a:spAutoFit/>
          </a:bodyPr>
          <a:lstStyle/>
          <a:p>
            <a:r>
              <a:rPr lang="en-US" dirty="0"/>
              <a:t>10</a:t>
            </a:r>
          </a:p>
        </p:txBody>
      </p:sp>
      <p:sp>
        <p:nvSpPr>
          <p:cNvPr id="29" name="TextBox 28">
            <a:extLst>
              <a:ext uri="{FF2B5EF4-FFF2-40B4-BE49-F238E27FC236}">
                <a16:creationId xmlns:a16="http://schemas.microsoft.com/office/drawing/2014/main" id="{C51A08DB-FE25-4875-8068-F5959E4910F9}"/>
              </a:ext>
            </a:extLst>
          </p:cNvPr>
          <p:cNvSpPr txBox="1"/>
          <p:nvPr/>
        </p:nvSpPr>
        <p:spPr>
          <a:xfrm>
            <a:off x="1063956" y="4283671"/>
            <a:ext cx="696036" cy="369332"/>
          </a:xfrm>
          <a:prstGeom prst="rect">
            <a:avLst/>
          </a:prstGeom>
          <a:noFill/>
        </p:spPr>
        <p:txBody>
          <a:bodyPr wrap="square" rtlCol="0">
            <a:spAutoFit/>
          </a:bodyPr>
          <a:lstStyle/>
          <a:p>
            <a:r>
              <a:rPr lang="en-US" dirty="0"/>
              <a:t>20</a:t>
            </a:r>
          </a:p>
        </p:txBody>
      </p:sp>
      <p:sp>
        <p:nvSpPr>
          <p:cNvPr id="31" name="TextBox 30">
            <a:extLst>
              <a:ext uri="{FF2B5EF4-FFF2-40B4-BE49-F238E27FC236}">
                <a16:creationId xmlns:a16="http://schemas.microsoft.com/office/drawing/2014/main" id="{ADDC6BB2-4AC0-45B7-BD07-4FB24D2B92C9}"/>
              </a:ext>
            </a:extLst>
          </p:cNvPr>
          <p:cNvSpPr txBox="1"/>
          <p:nvPr/>
        </p:nvSpPr>
        <p:spPr>
          <a:xfrm>
            <a:off x="1063956" y="3626859"/>
            <a:ext cx="696036" cy="369332"/>
          </a:xfrm>
          <a:prstGeom prst="rect">
            <a:avLst/>
          </a:prstGeom>
          <a:noFill/>
        </p:spPr>
        <p:txBody>
          <a:bodyPr wrap="square" rtlCol="0">
            <a:spAutoFit/>
          </a:bodyPr>
          <a:lstStyle/>
          <a:p>
            <a:r>
              <a:rPr lang="en-US" dirty="0"/>
              <a:t>30</a:t>
            </a:r>
          </a:p>
        </p:txBody>
      </p:sp>
      <p:sp>
        <p:nvSpPr>
          <p:cNvPr id="33" name="TextBox 32">
            <a:extLst>
              <a:ext uri="{FF2B5EF4-FFF2-40B4-BE49-F238E27FC236}">
                <a16:creationId xmlns:a16="http://schemas.microsoft.com/office/drawing/2014/main" id="{FD6058E7-3325-43C1-B826-B1C7704C8F3B}"/>
              </a:ext>
            </a:extLst>
          </p:cNvPr>
          <p:cNvSpPr txBox="1"/>
          <p:nvPr/>
        </p:nvSpPr>
        <p:spPr>
          <a:xfrm>
            <a:off x="1063956" y="2970047"/>
            <a:ext cx="696036" cy="369332"/>
          </a:xfrm>
          <a:prstGeom prst="rect">
            <a:avLst/>
          </a:prstGeom>
          <a:noFill/>
        </p:spPr>
        <p:txBody>
          <a:bodyPr wrap="square" rtlCol="0">
            <a:spAutoFit/>
          </a:bodyPr>
          <a:lstStyle/>
          <a:p>
            <a:r>
              <a:rPr lang="en-US" dirty="0"/>
              <a:t>40</a:t>
            </a:r>
          </a:p>
        </p:txBody>
      </p:sp>
      <p:sp>
        <p:nvSpPr>
          <p:cNvPr id="35" name="TextBox 34">
            <a:extLst>
              <a:ext uri="{FF2B5EF4-FFF2-40B4-BE49-F238E27FC236}">
                <a16:creationId xmlns:a16="http://schemas.microsoft.com/office/drawing/2014/main" id="{3D00D4AB-875D-411D-BEE0-E7175D346C8E}"/>
              </a:ext>
            </a:extLst>
          </p:cNvPr>
          <p:cNvSpPr txBox="1"/>
          <p:nvPr/>
        </p:nvSpPr>
        <p:spPr>
          <a:xfrm>
            <a:off x="1063956" y="2272309"/>
            <a:ext cx="696036" cy="369332"/>
          </a:xfrm>
          <a:prstGeom prst="rect">
            <a:avLst/>
          </a:prstGeom>
          <a:noFill/>
        </p:spPr>
        <p:txBody>
          <a:bodyPr wrap="square" rtlCol="0">
            <a:spAutoFit/>
          </a:bodyPr>
          <a:lstStyle/>
          <a:p>
            <a:r>
              <a:rPr lang="en-US" dirty="0"/>
              <a:t>50</a:t>
            </a:r>
          </a:p>
        </p:txBody>
      </p:sp>
      <p:sp>
        <p:nvSpPr>
          <p:cNvPr id="37" name="TextBox 36">
            <a:extLst>
              <a:ext uri="{FF2B5EF4-FFF2-40B4-BE49-F238E27FC236}">
                <a16:creationId xmlns:a16="http://schemas.microsoft.com/office/drawing/2014/main" id="{A6DBC59A-C2CC-4F9A-B741-F94803A97F3C}"/>
              </a:ext>
            </a:extLst>
          </p:cNvPr>
          <p:cNvSpPr txBox="1"/>
          <p:nvPr/>
        </p:nvSpPr>
        <p:spPr>
          <a:xfrm>
            <a:off x="1063387" y="1615497"/>
            <a:ext cx="696036" cy="369332"/>
          </a:xfrm>
          <a:prstGeom prst="rect">
            <a:avLst/>
          </a:prstGeom>
          <a:noFill/>
        </p:spPr>
        <p:txBody>
          <a:bodyPr wrap="square" rtlCol="0">
            <a:spAutoFit/>
          </a:bodyPr>
          <a:lstStyle/>
          <a:p>
            <a:r>
              <a:rPr lang="en-US" dirty="0"/>
              <a:t>60</a:t>
            </a:r>
          </a:p>
        </p:txBody>
      </p:sp>
      <p:sp>
        <p:nvSpPr>
          <p:cNvPr id="39" name="TextBox 38">
            <a:extLst>
              <a:ext uri="{FF2B5EF4-FFF2-40B4-BE49-F238E27FC236}">
                <a16:creationId xmlns:a16="http://schemas.microsoft.com/office/drawing/2014/main" id="{8084B40B-B49B-47D7-A9E8-5F00DEF51272}"/>
              </a:ext>
            </a:extLst>
          </p:cNvPr>
          <p:cNvSpPr txBox="1"/>
          <p:nvPr/>
        </p:nvSpPr>
        <p:spPr>
          <a:xfrm>
            <a:off x="2007926" y="5843510"/>
            <a:ext cx="696036" cy="369332"/>
          </a:xfrm>
          <a:prstGeom prst="rect">
            <a:avLst/>
          </a:prstGeom>
          <a:noFill/>
        </p:spPr>
        <p:txBody>
          <a:bodyPr wrap="square" rtlCol="0">
            <a:spAutoFit/>
          </a:bodyPr>
          <a:lstStyle/>
          <a:p>
            <a:r>
              <a:rPr lang="en-US" dirty="0"/>
              <a:t>500</a:t>
            </a:r>
          </a:p>
        </p:txBody>
      </p:sp>
      <p:sp>
        <p:nvSpPr>
          <p:cNvPr id="43" name="TextBox 42">
            <a:extLst>
              <a:ext uri="{FF2B5EF4-FFF2-40B4-BE49-F238E27FC236}">
                <a16:creationId xmlns:a16="http://schemas.microsoft.com/office/drawing/2014/main" id="{85C2ED62-7A66-4FF7-9002-E64550829309}"/>
              </a:ext>
            </a:extLst>
          </p:cNvPr>
          <p:cNvSpPr txBox="1"/>
          <p:nvPr/>
        </p:nvSpPr>
        <p:spPr>
          <a:xfrm>
            <a:off x="2692019" y="5854728"/>
            <a:ext cx="745795" cy="369332"/>
          </a:xfrm>
          <a:prstGeom prst="rect">
            <a:avLst/>
          </a:prstGeom>
          <a:noFill/>
        </p:spPr>
        <p:txBody>
          <a:bodyPr wrap="square" rtlCol="0">
            <a:spAutoFit/>
          </a:bodyPr>
          <a:lstStyle/>
          <a:p>
            <a:r>
              <a:rPr lang="en-US" dirty="0"/>
              <a:t>1000</a:t>
            </a:r>
          </a:p>
        </p:txBody>
      </p:sp>
      <p:sp>
        <p:nvSpPr>
          <p:cNvPr id="45" name="TextBox 44">
            <a:extLst>
              <a:ext uri="{FF2B5EF4-FFF2-40B4-BE49-F238E27FC236}">
                <a16:creationId xmlns:a16="http://schemas.microsoft.com/office/drawing/2014/main" id="{B037A928-4876-4523-BE11-7AECFCDE42DA}"/>
              </a:ext>
            </a:extLst>
          </p:cNvPr>
          <p:cNvSpPr txBox="1"/>
          <p:nvPr/>
        </p:nvSpPr>
        <p:spPr>
          <a:xfrm>
            <a:off x="3355927" y="5854728"/>
            <a:ext cx="696036" cy="369332"/>
          </a:xfrm>
          <a:prstGeom prst="rect">
            <a:avLst/>
          </a:prstGeom>
          <a:noFill/>
        </p:spPr>
        <p:txBody>
          <a:bodyPr wrap="square" rtlCol="0">
            <a:spAutoFit/>
          </a:bodyPr>
          <a:lstStyle/>
          <a:p>
            <a:r>
              <a:rPr lang="en-US" dirty="0"/>
              <a:t>1500</a:t>
            </a:r>
          </a:p>
        </p:txBody>
      </p:sp>
      <p:sp>
        <p:nvSpPr>
          <p:cNvPr id="47" name="TextBox 46">
            <a:extLst>
              <a:ext uri="{FF2B5EF4-FFF2-40B4-BE49-F238E27FC236}">
                <a16:creationId xmlns:a16="http://schemas.microsoft.com/office/drawing/2014/main" id="{BDD57B19-7514-4CD6-917B-A1543B2542C6}"/>
              </a:ext>
            </a:extLst>
          </p:cNvPr>
          <p:cNvSpPr txBox="1"/>
          <p:nvPr/>
        </p:nvSpPr>
        <p:spPr>
          <a:xfrm>
            <a:off x="4076132" y="5854728"/>
            <a:ext cx="745794" cy="369332"/>
          </a:xfrm>
          <a:prstGeom prst="rect">
            <a:avLst/>
          </a:prstGeom>
          <a:noFill/>
        </p:spPr>
        <p:txBody>
          <a:bodyPr wrap="square" rtlCol="0">
            <a:spAutoFit/>
          </a:bodyPr>
          <a:lstStyle/>
          <a:p>
            <a:r>
              <a:rPr lang="en-US" dirty="0"/>
              <a:t>2000</a:t>
            </a:r>
          </a:p>
        </p:txBody>
      </p:sp>
      <p:sp>
        <p:nvSpPr>
          <p:cNvPr id="49" name="TextBox 48">
            <a:extLst>
              <a:ext uri="{FF2B5EF4-FFF2-40B4-BE49-F238E27FC236}">
                <a16:creationId xmlns:a16="http://schemas.microsoft.com/office/drawing/2014/main" id="{0E4EF26A-B869-4FE4-8B52-305E7B1AADBD}"/>
              </a:ext>
            </a:extLst>
          </p:cNvPr>
          <p:cNvSpPr txBox="1"/>
          <p:nvPr/>
        </p:nvSpPr>
        <p:spPr>
          <a:xfrm>
            <a:off x="4785815" y="5843510"/>
            <a:ext cx="745793" cy="369332"/>
          </a:xfrm>
          <a:prstGeom prst="rect">
            <a:avLst/>
          </a:prstGeom>
          <a:noFill/>
        </p:spPr>
        <p:txBody>
          <a:bodyPr wrap="square" rtlCol="0">
            <a:spAutoFit/>
          </a:bodyPr>
          <a:lstStyle/>
          <a:p>
            <a:r>
              <a:rPr lang="en-US" dirty="0"/>
              <a:t>2500</a:t>
            </a:r>
          </a:p>
        </p:txBody>
      </p:sp>
      <p:sp>
        <p:nvSpPr>
          <p:cNvPr id="51" name="TextBox 50">
            <a:extLst>
              <a:ext uri="{FF2B5EF4-FFF2-40B4-BE49-F238E27FC236}">
                <a16:creationId xmlns:a16="http://schemas.microsoft.com/office/drawing/2014/main" id="{768D8AB8-856C-4FB0-BBB8-314BA7C90127}"/>
              </a:ext>
            </a:extLst>
          </p:cNvPr>
          <p:cNvSpPr txBox="1"/>
          <p:nvPr/>
        </p:nvSpPr>
        <p:spPr>
          <a:xfrm>
            <a:off x="5519669" y="5843510"/>
            <a:ext cx="721622" cy="369332"/>
          </a:xfrm>
          <a:prstGeom prst="rect">
            <a:avLst/>
          </a:prstGeom>
          <a:noFill/>
        </p:spPr>
        <p:txBody>
          <a:bodyPr wrap="square" rtlCol="0">
            <a:spAutoFit/>
          </a:bodyPr>
          <a:lstStyle/>
          <a:p>
            <a:r>
              <a:rPr lang="en-US" dirty="0"/>
              <a:t>3000</a:t>
            </a:r>
          </a:p>
        </p:txBody>
      </p:sp>
      <p:sp>
        <p:nvSpPr>
          <p:cNvPr id="53" name="TextBox 52">
            <a:extLst>
              <a:ext uri="{FF2B5EF4-FFF2-40B4-BE49-F238E27FC236}">
                <a16:creationId xmlns:a16="http://schemas.microsoft.com/office/drawing/2014/main" id="{8667DB00-F39E-4BC1-950C-43338A78C440}"/>
              </a:ext>
            </a:extLst>
          </p:cNvPr>
          <p:cNvSpPr txBox="1"/>
          <p:nvPr/>
        </p:nvSpPr>
        <p:spPr>
          <a:xfrm>
            <a:off x="222629" y="3154713"/>
            <a:ext cx="696036" cy="646331"/>
          </a:xfrm>
          <a:prstGeom prst="rect">
            <a:avLst/>
          </a:prstGeom>
          <a:noFill/>
        </p:spPr>
        <p:txBody>
          <a:bodyPr wrap="square" rtlCol="0">
            <a:spAutoFit/>
          </a:bodyPr>
          <a:lstStyle/>
          <a:p>
            <a:r>
              <a:rPr lang="en-US" dirty="0"/>
              <a:t>Price (Lac)</a:t>
            </a:r>
          </a:p>
        </p:txBody>
      </p:sp>
      <p:sp>
        <p:nvSpPr>
          <p:cNvPr id="55" name="TextBox 54">
            <a:extLst>
              <a:ext uri="{FF2B5EF4-FFF2-40B4-BE49-F238E27FC236}">
                <a16:creationId xmlns:a16="http://schemas.microsoft.com/office/drawing/2014/main" id="{4A6B826C-C49D-4EBA-BD65-3B633E80F529}"/>
              </a:ext>
            </a:extLst>
          </p:cNvPr>
          <p:cNvSpPr txBox="1"/>
          <p:nvPr/>
        </p:nvSpPr>
        <p:spPr>
          <a:xfrm>
            <a:off x="2745048" y="6337934"/>
            <a:ext cx="1917794" cy="369332"/>
          </a:xfrm>
          <a:prstGeom prst="rect">
            <a:avLst/>
          </a:prstGeom>
          <a:noFill/>
        </p:spPr>
        <p:txBody>
          <a:bodyPr wrap="square" rtlCol="0">
            <a:spAutoFit/>
          </a:bodyPr>
          <a:lstStyle/>
          <a:p>
            <a:r>
              <a:rPr lang="en-US" dirty="0"/>
              <a:t>Area (Sq. Ft.)</a:t>
            </a:r>
          </a:p>
        </p:txBody>
      </p:sp>
      <p:sp>
        <p:nvSpPr>
          <p:cNvPr id="57" name="TextBox 56">
            <a:extLst>
              <a:ext uri="{FF2B5EF4-FFF2-40B4-BE49-F238E27FC236}">
                <a16:creationId xmlns:a16="http://schemas.microsoft.com/office/drawing/2014/main" id="{9B818D0D-E0CC-4953-840D-8D2100DAA585}"/>
              </a:ext>
            </a:extLst>
          </p:cNvPr>
          <p:cNvSpPr txBox="1"/>
          <p:nvPr/>
        </p:nvSpPr>
        <p:spPr>
          <a:xfrm>
            <a:off x="2185915" y="4244808"/>
            <a:ext cx="340057" cy="369332"/>
          </a:xfrm>
          <a:prstGeom prst="rect">
            <a:avLst/>
          </a:prstGeom>
          <a:noFill/>
        </p:spPr>
        <p:txBody>
          <a:bodyPr wrap="square" rtlCol="0">
            <a:spAutoFit/>
          </a:bodyPr>
          <a:lstStyle/>
          <a:p>
            <a:r>
              <a:rPr lang="en-US" b="1" dirty="0">
                <a:solidFill>
                  <a:srgbClr val="0070C0"/>
                </a:solidFill>
              </a:rPr>
              <a:t>X</a:t>
            </a:r>
          </a:p>
        </p:txBody>
      </p:sp>
      <p:sp>
        <p:nvSpPr>
          <p:cNvPr id="59" name="TextBox 58">
            <a:extLst>
              <a:ext uri="{FF2B5EF4-FFF2-40B4-BE49-F238E27FC236}">
                <a16:creationId xmlns:a16="http://schemas.microsoft.com/office/drawing/2014/main" id="{59BD77BC-F494-44A0-8516-91086E488F3D}"/>
              </a:ext>
            </a:extLst>
          </p:cNvPr>
          <p:cNvSpPr txBox="1"/>
          <p:nvPr/>
        </p:nvSpPr>
        <p:spPr>
          <a:xfrm>
            <a:off x="2894887" y="3600399"/>
            <a:ext cx="340057" cy="369332"/>
          </a:xfrm>
          <a:prstGeom prst="rect">
            <a:avLst/>
          </a:prstGeom>
          <a:noFill/>
        </p:spPr>
        <p:txBody>
          <a:bodyPr wrap="square" rtlCol="0">
            <a:spAutoFit/>
          </a:bodyPr>
          <a:lstStyle/>
          <a:p>
            <a:r>
              <a:rPr lang="en-US" b="1" dirty="0">
                <a:solidFill>
                  <a:srgbClr val="0070C0"/>
                </a:solidFill>
              </a:rPr>
              <a:t>X</a:t>
            </a:r>
          </a:p>
        </p:txBody>
      </p:sp>
      <p:sp>
        <p:nvSpPr>
          <p:cNvPr id="61" name="TextBox 60">
            <a:extLst>
              <a:ext uri="{FF2B5EF4-FFF2-40B4-BE49-F238E27FC236}">
                <a16:creationId xmlns:a16="http://schemas.microsoft.com/office/drawing/2014/main" id="{9BFA7007-D2E9-49C0-8D22-62CBEBEF4CBF}"/>
              </a:ext>
            </a:extLst>
          </p:cNvPr>
          <p:cNvSpPr txBox="1"/>
          <p:nvPr/>
        </p:nvSpPr>
        <p:spPr>
          <a:xfrm>
            <a:off x="2611838" y="4065580"/>
            <a:ext cx="340057" cy="369332"/>
          </a:xfrm>
          <a:prstGeom prst="rect">
            <a:avLst/>
          </a:prstGeom>
          <a:noFill/>
        </p:spPr>
        <p:txBody>
          <a:bodyPr wrap="square" rtlCol="0">
            <a:spAutoFit/>
          </a:bodyPr>
          <a:lstStyle/>
          <a:p>
            <a:r>
              <a:rPr lang="en-US" b="1" dirty="0">
                <a:solidFill>
                  <a:srgbClr val="0070C0"/>
                </a:solidFill>
              </a:rPr>
              <a:t>X</a:t>
            </a:r>
          </a:p>
        </p:txBody>
      </p:sp>
      <p:sp>
        <p:nvSpPr>
          <p:cNvPr id="63" name="TextBox 62">
            <a:extLst>
              <a:ext uri="{FF2B5EF4-FFF2-40B4-BE49-F238E27FC236}">
                <a16:creationId xmlns:a16="http://schemas.microsoft.com/office/drawing/2014/main" id="{E10E912B-7F00-4118-832E-9CAA1D952CAA}"/>
              </a:ext>
            </a:extLst>
          </p:cNvPr>
          <p:cNvSpPr txBox="1"/>
          <p:nvPr/>
        </p:nvSpPr>
        <p:spPr>
          <a:xfrm>
            <a:off x="3225275" y="3504550"/>
            <a:ext cx="340057" cy="369332"/>
          </a:xfrm>
          <a:prstGeom prst="rect">
            <a:avLst/>
          </a:prstGeom>
          <a:noFill/>
        </p:spPr>
        <p:txBody>
          <a:bodyPr wrap="square" rtlCol="0">
            <a:spAutoFit/>
          </a:bodyPr>
          <a:lstStyle/>
          <a:p>
            <a:r>
              <a:rPr lang="en-US" b="1" dirty="0">
                <a:solidFill>
                  <a:srgbClr val="0070C0"/>
                </a:solidFill>
              </a:rPr>
              <a:t>X</a:t>
            </a:r>
          </a:p>
        </p:txBody>
      </p:sp>
      <p:sp>
        <p:nvSpPr>
          <p:cNvPr id="65" name="TextBox 64">
            <a:extLst>
              <a:ext uri="{FF2B5EF4-FFF2-40B4-BE49-F238E27FC236}">
                <a16:creationId xmlns:a16="http://schemas.microsoft.com/office/drawing/2014/main" id="{3F243C8C-DE2D-4B70-98FC-25C342269ECC}"/>
              </a:ext>
            </a:extLst>
          </p:cNvPr>
          <p:cNvSpPr txBox="1"/>
          <p:nvPr/>
        </p:nvSpPr>
        <p:spPr>
          <a:xfrm>
            <a:off x="3540310" y="3319884"/>
            <a:ext cx="340057" cy="369332"/>
          </a:xfrm>
          <a:prstGeom prst="rect">
            <a:avLst/>
          </a:prstGeom>
          <a:noFill/>
        </p:spPr>
        <p:txBody>
          <a:bodyPr wrap="square" rtlCol="0">
            <a:spAutoFit/>
          </a:bodyPr>
          <a:lstStyle/>
          <a:p>
            <a:r>
              <a:rPr lang="en-US" b="1" dirty="0">
                <a:solidFill>
                  <a:srgbClr val="0070C0"/>
                </a:solidFill>
              </a:rPr>
              <a:t>X</a:t>
            </a:r>
          </a:p>
        </p:txBody>
      </p:sp>
      <p:sp>
        <p:nvSpPr>
          <p:cNvPr id="67" name="TextBox 66">
            <a:extLst>
              <a:ext uri="{FF2B5EF4-FFF2-40B4-BE49-F238E27FC236}">
                <a16:creationId xmlns:a16="http://schemas.microsoft.com/office/drawing/2014/main" id="{D33DC75F-DB1D-4469-9496-1B06C98BFB74}"/>
              </a:ext>
            </a:extLst>
          </p:cNvPr>
          <p:cNvSpPr txBox="1"/>
          <p:nvPr/>
        </p:nvSpPr>
        <p:spPr>
          <a:xfrm>
            <a:off x="3782984" y="2944943"/>
            <a:ext cx="340057" cy="369332"/>
          </a:xfrm>
          <a:prstGeom prst="rect">
            <a:avLst/>
          </a:prstGeom>
          <a:noFill/>
        </p:spPr>
        <p:txBody>
          <a:bodyPr wrap="square" rtlCol="0">
            <a:spAutoFit/>
          </a:bodyPr>
          <a:lstStyle/>
          <a:p>
            <a:r>
              <a:rPr lang="en-US" b="1" dirty="0">
                <a:solidFill>
                  <a:srgbClr val="0070C0"/>
                </a:solidFill>
              </a:rPr>
              <a:t>X</a:t>
            </a:r>
          </a:p>
        </p:txBody>
      </p:sp>
      <p:sp>
        <p:nvSpPr>
          <p:cNvPr id="69" name="TextBox 68">
            <a:extLst>
              <a:ext uri="{FF2B5EF4-FFF2-40B4-BE49-F238E27FC236}">
                <a16:creationId xmlns:a16="http://schemas.microsoft.com/office/drawing/2014/main" id="{2A601718-8038-43E0-87A9-5FCE4E1AC7C1}"/>
              </a:ext>
            </a:extLst>
          </p:cNvPr>
          <p:cNvSpPr txBox="1"/>
          <p:nvPr/>
        </p:nvSpPr>
        <p:spPr>
          <a:xfrm>
            <a:off x="4123041" y="2896938"/>
            <a:ext cx="340057" cy="369332"/>
          </a:xfrm>
          <a:prstGeom prst="rect">
            <a:avLst/>
          </a:prstGeom>
          <a:noFill/>
        </p:spPr>
        <p:txBody>
          <a:bodyPr wrap="square" rtlCol="0">
            <a:spAutoFit/>
          </a:bodyPr>
          <a:lstStyle/>
          <a:p>
            <a:r>
              <a:rPr lang="en-US" b="1" dirty="0">
                <a:solidFill>
                  <a:srgbClr val="0070C0"/>
                </a:solidFill>
              </a:rPr>
              <a:t>X</a:t>
            </a:r>
          </a:p>
        </p:txBody>
      </p:sp>
      <p:sp>
        <p:nvSpPr>
          <p:cNvPr id="71" name="TextBox 70">
            <a:extLst>
              <a:ext uri="{FF2B5EF4-FFF2-40B4-BE49-F238E27FC236}">
                <a16:creationId xmlns:a16="http://schemas.microsoft.com/office/drawing/2014/main" id="{69E495E3-2DBF-4931-852E-ECCBE0F40A34}"/>
              </a:ext>
            </a:extLst>
          </p:cNvPr>
          <p:cNvSpPr txBox="1"/>
          <p:nvPr/>
        </p:nvSpPr>
        <p:spPr>
          <a:xfrm>
            <a:off x="4526648" y="2995575"/>
            <a:ext cx="340057" cy="369332"/>
          </a:xfrm>
          <a:prstGeom prst="rect">
            <a:avLst/>
          </a:prstGeom>
          <a:noFill/>
        </p:spPr>
        <p:txBody>
          <a:bodyPr wrap="square" rtlCol="0">
            <a:spAutoFit/>
          </a:bodyPr>
          <a:lstStyle/>
          <a:p>
            <a:r>
              <a:rPr lang="en-US" b="1" dirty="0">
                <a:solidFill>
                  <a:srgbClr val="0070C0"/>
                </a:solidFill>
              </a:rPr>
              <a:t>X</a:t>
            </a:r>
          </a:p>
        </p:txBody>
      </p:sp>
      <p:sp>
        <p:nvSpPr>
          <p:cNvPr id="73" name="TextBox 72">
            <a:extLst>
              <a:ext uri="{FF2B5EF4-FFF2-40B4-BE49-F238E27FC236}">
                <a16:creationId xmlns:a16="http://schemas.microsoft.com/office/drawing/2014/main" id="{8B248B63-4368-40F2-AB32-7E4EFDDFF242}"/>
              </a:ext>
            </a:extLst>
          </p:cNvPr>
          <p:cNvSpPr txBox="1"/>
          <p:nvPr/>
        </p:nvSpPr>
        <p:spPr>
          <a:xfrm>
            <a:off x="4971267" y="2823104"/>
            <a:ext cx="340057" cy="369332"/>
          </a:xfrm>
          <a:prstGeom prst="rect">
            <a:avLst/>
          </a:prstGeom>
          <a:noFill/>
        </p:spPr>
        <p:txBody>
          <a:bodyPr wrap="square" rtlCol="0">
            <a:spAutoFit/>
          </a:bodyPr>
          <a:lstStyle/>
          <a:p>
            <a:r>
              <a:rPr lang="en-US" b="1" dirty="0">
                <a:solidFill>
                  <a:srgbClr val="0070C0"/>
                </a:solidFill>
              </a:rPr>
              <a:t>X</a:t>
            </a:r>
          </a:p>
        </p:txBody>
      </p:sp>
      <p:sp>
        <p:nvSpPr>
          <p:cNvPr id="2" name="TextBox 1">
            <a:extLst>
              <a:ext uri="{FF2B5EF4-FFF2-40B4-BE49-F238E27FC236}">
                <a16:creationId xmlns:a16="http://schemas.microsoft.com/office/drawing/2014/main" id="{51788B39-137D-4179-9EBD-3BC8E168B097}"/>
              </a:ext>
            </a:extLst>
          </p:cNvPr>
          <p:cNvSpPr txBox="1"/>
          <p:nvPr/>
        </p:nvSpPr>
        <p:spPr>
          <a:xfrm>
            <a:off x="3105645" y="6153268"/>
            <a:ext cx="774722" cy="369332"/>
          </a:xfrm>
          <a:prstGeom prst="rect">
            <a:avLst/>
          </a:prstGeom>
          <a:noFill/>
        </p:spPr>
        <p:txBody>
          <a:bodyPr wrap="square" rtlCol="0">
            <a:spAutoFit/>
          </a:bodyPr>
          <a:lstStyle/>
          <a:p>
            <a:r>
              <a:rPr lang="en-US" b="1" dirty="0">
                <a:solidFill>
                  <a:srgbClr val="FF0000"/>
                </a:solidFill>
              </a:rPr>
              <a:t>1300</a:t>
            </a:r>
          </a:p>
        </p:txBody>
      </p:sp>
      <p:cxnSp>
        <p:nvCxnSpPr>
          <p:cNvPr id="4" name="Straight Arrow Connector 3">
            <a:extLst>
              <a:ext uri="{FF2B5EF4-FFF2-40B4-BE49-F238E27FC236}">
                <a16:creationId xmlns:a16="http://schemas.microsoft.com/office/drawing/2014/main" id="{90D1E48F-913F-4244-94D3-CF10F6EC7D72}"/>
              </a:ext>
            </a:extLst>
          </p:cNvPr>
          <p:cNvCxnSpPr>
            <a:cxnSpLocks/>
          </p:cNvCxnSpPr>
          <p:nvPr/>
        </p:nvCxnSpPr>
        <p:spPr>
          <a:xfrm flipH="1" flipV="1">
            <a:off x="3383222" y="5854728"/>
            <a:ext cx="15051" cy="39637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926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B7F14-0AE0-4E58-A3ED-3009EA7DFEE7}"/>
              </a:ext>
            </a:extLst>
          </p:cNvPr>
          <p:cNvSpPr>
            <a:spLocks noGrp="1"/>
          </p:cNvSpPr>
          <p:nvPr>
            <p:ph type="title"/>
          </p:nvPr>
        </p:nvSpPr>
        <p:spPr/>
        <p:txBody>
          <a:bodyPr/>
          <a:lstStyle/>
          <a:p>
            <a:r>
              <a:rPr lang="en-US" dirty="0"/>
              <a:t>Housing Price Prediction</a:t>
            </a:r>
          </a:p>
        </p:txBody>
      </p:sp>
      <p:pic>
        <p:nvPicPr>
          <p:cNvPr id="2050" name="Picture 2" descr="Blank Bar Graph Template New Calendar Template Site 4U6PuvTT | Bar ...">
            <a:extLst>
              <a:ext uri="{FF2B5EF4-FFF2-40B4-BE49-F238E27FC236}">
                <a16:creationId xmlns:a16="http://schemas.microsoft.com/office/drawing/2014/main" id="{6249CE02-624B-4EA0-825D-D6383FC08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352331"/>
            <a:ext cx="4991100" cy="49911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05123AA-5759-413D-809C-E2BAC11F4C53}"/>
              </a:ext>
            </a:extLst>
          </p:cNvPr>
          <p:cNvSpPr txBox="1"/>
          <p:nvPr/>
        </p:nvSpPr>
        <p:spPr>
          <a:xfrm>
            <a:off x="1063956" y="4940483"/>
            <a:ext cx="696036" cy="369332"/>
          </a:xfrm>
          <a:prstGeom prst="rect">
            <a:avLst/>
          </a:prstGeom>
          <a:noFill/>
        </p:spPr>
        <p:txBody>
          <a:bodyPr wrap="square" rtlCol="0">
            <a:spAutoFit/>
          </a:bodyPr>
          <a:lstStyle/>
          <a:p>
            <a:r>
              <a:rPr lang="en-US" dirty="0"/>
              <a:t>10</a:t>
            </a:r>
          </a:p>
        </p:txBody>
      </p:sp>
      <p:sp>
        <p:nvSpPr>
          <p:cNvPr id="29" name="TextBox 28">
            <a:extLst>
              <a:ext uri="{FF2B5EF4-FFF2-40B4-BE49-F238E27FC236}">
                <a16:creationId xmlns:a16="http://schemas.microsoft.com/office/drawing/2014/main" id="{C51A08DB-FE25-4875-8068-F5959E4910F9}"/>
              </a:ext>
            </a:extLst>
          </p:cNvPr>
          <p:cNvSpPr txBox="1"/>
          <p:nvPr/>
        </p:nvSpPr>
        <p:spPr>
          <a:xfrm>
            <a:off x="1063956" y="4283671"/>
            <a:ext cx="696036" cy="369332"/>
          </a:xfrm>
          <a:prstGeom prst="rect">
            <a:avLst/>
          </a:prstGeom>
          <a:noFill/>
        </p:spPr>
        <p:txBody>
          <a:bodyPr wrap="square" rtlCol="0">
            <a:spAutoFit/>
          </a:bodyPr>
          <a:lstStyle/>
          <a:p>
            <a:r>
              <a:rPr lang="en-US" dirty="0"/>
              <a:t>20</a:t>
            </a:r>
          </a:p>
        </p:txBody>
      </p:sp>
      <p:sp>
        <p:nvSpPr>
          <p:cNvPr id="31" name="TextBox 30">
            <a:extLst>
              <a:ext uri="{FF2B5EF4-FFF2-40B4-BE49-F238E27FC236}">
                <a16:creationId xmlns:a16="http://schemas.microsoft.com/office/drawing/2014/main" id="{ADDC6BB2-4AC0-45B7-BD07-4FB24D2B92C9}"/>
              </a:ext>
            </a:extLst>
          </p:cNvPr>
          <p:cNvSpPr txBox="1"/>
          <p:nvPr/>
        </p:nvSpPr>
        <p:spPr>
          <a:xfrm>
            <a:off x="1063956" y="3626859"/>
            <a:ext cx="696036" cy="369332"/>
          </a:xfrm>
          <a:prstGeom prst="rect">
            <a:avLst/>
          </a:prstGeom>
          <a:noFill/>
        </p:spPr>
        <p:txBody>
          <a:bodyPr wrap="square" rtlCol="0">
            <a:spAutoFit/>
          </a:bodyPr>
          <a:lstStyle/>
          <a:p>
            <a:r>
              <a:rPr lang="en-US" dirty="0"/>
              <a:t>30</a:t>
            </a:r>
          </a:p>
        </p:txBody>
      </p:sp>
      <p:sp>
        <p:nvSpPr>
          <p:cNvPr id="33" name="TextBox 32">
            <a:extLst>
              <a:ext uri="{FF2B5EF4-FFF2-40B4-BE49-F238E27FC236}">
                <a16:creationId xmlns:a16="http://schemas.microsoft.com/office/drawing/2014/main" id="{FD6058E7-3325-43C1-B826-B1C7704C8F3B}"/>
              </a:ext>
            </a:extLst>
          </p:cNvPr>
          <p:cNvSpPr txBox="1"/>
          <p:nvPr/>
        </p:nvSpPr>
        <p:spPr>
          <a:xfrm>
            <a:off x="1063956" y="2970047"/>
            <a:ext cx="696036" cy="369332"/>
          </a:xfrm>
          <a:prstGeom prst="rect">
            <a:avLst/>
          </a:prstGeom>
          <a:noFill/>
        </p:spPr>
        <p:txBody>
          <a:bodyPr wrap="square" rtlCol="0">
            <a:spAutoFit/>
          </a:bodyPr>
          <a:lstStyle/>
          <a:p>
            <a:r>
              <a:rPr lang="en-US" dirty="0"/>
              <a:t>40</a:t>
            </a:r>
          </a:p>
        </p:txBody>
      </p:sp>
      <p:sp>
        <p:nvSpPr>
          <p:cNvPr id="35" name="TextBox 34">
            <a:extLst>
              <a:ext uri="{FF2B5EF4-FFF2-40B4-BE49-F238E27FC236}">
                <a16:creationId xmlns:a16="http://schemas.microsoft.com/office/drawing/2014/main" id="{3D00D4AB-875D-411D-BEE0-E7175D346C8E}"/>
              </a:ext>
            </a:extLst>
          </p:cNvPr>
          <p:cNvSpPr txBox="1"/>
          <p:nvPr/>
        </p:nvSpPr>
        <p:spPr>
          <a:xfrm>
            <a:off x="1063956" y="2272309"/>
            <a:ext cx="696036" cy="369332"/>
          </a:xfrm>
          <a:prstGeom prst="rect">
            <a:avLst/>
          </a:prstGeom>
          <a:noFill/>
        </p:spPr>
        <p:txBody>
          <a:bodyPr wrap="square" rtlCol="0">
            <a:spAutoFit/>
          </a:bodyPr>
          <a:lstStyle/>
          <a:p>
            <a:r>
              <a:rPr lang="en-US" dirty="0"/>
              <a:t>50</a:t>
            </a:r>
          </a:p>
        </p:txBody>
      </p:sp>
      <p:sp>
        <p:nvSpPr>
          <p:cNvPr id="37" name="TextBox 36">
            <a:extLst>
              <a:ext uri="{FF2B5EF4-FFF2-40B4-BE49-F238E27FC236}">
                <a16:creationId xmlns:a16="http://schemas.microsoft.com/office/drawing/2014/main" id="{A6DBC59A-C2CC-4F9A-B741-F94803A97F3C}"/>
              </a:ext>
            </a:extLst>
          </p:cNvPr>
          <p:cNvSpPr txBox="1"/>
          <p:nvPr/>
        </p:nvSpPr>
        <p:spPr>
          <a:xfrm>
            <a:off x="1063387" y="1615497"/>
            <a:ext cx="696036" cy="369332"/>
          </a:xfrm>
          <a:prstGeom prst="rect">
            <a:avLst/>
          </a:prstGeom>
          <a:noFill/>
        </p:spPr>
        <p:txBody>
          <a:bodyPr wrap="square" rtlCol="0">
            <a:spAutoFit/>
          </a:bodyPr>
          <a:lstStyle/>
          <a:p>
            <a:r>
              <a:rPr lang="en-US" dirty="0"/>
              <a:t>60</a:t>
            </a:r>
          </a:p>
        </p:txBody>
      </p:sp>
      <p:sp>
        <p:nvSpPr>
          <p:cNvPr id="39" name="TextBox 38">
            <a:extLst>
              <a:ext uri="{FF2B5EF4-FFF2-40B4-BE49-F238E27FC236}">
                <a16:creationId xmlns:a16="http://schemas.microsoft.com/office/drawing/2014/main" id="{8084B40B-B49B-47D7-A9E8-5F00DEF51272}"/>
              </a:ext>
            </a:extLst>
          </p:cNvPr>
          <p:cNvSpPr txBox="1"/>
          <p:nvPr/>
        </p:nvSpPr>
        <p:spPr>
          <a:xfrm>
            <a:off x="2007926" y="5843510"/>
            <a:ext cx="696036" cy="369332"/>
          </a:xfrm>
          <a:prstGeom prst="rect">
            <a:avLst/>
          </a:prstGeom>
          <a:noFill/>
        </p:spPr>
        <p:txBody>
          <a:bodyPr wrap="square" rtlCol="0">
            <a:spAutoFit/>
          </a:bodyPr>
          <a:lstStyle/>
          <a:p>
            <a:r>
              <a:rPr lang="en-US" dirty="0"/>
              <a:t>500</a:t>
            </a:r>
          </a:p>
        </p:txBody>
      </p:sp>
      <p:sp>
        <p:nvSpPr>
          <p:cNvPr id="43" name="TextBox 42">
            <a:extLst>
              <a:ext uri="{FF2B5EF4-FFF2-40B4-BE49-F238E27FC236}">
                <a16:creationId xmlns:a16="http://schemas.microsoft.com/office/drawing/2014/main" id="{85C2ED62-7A66-4FF7-9002-E64550829309}"/>
              </a:ext>
            </a:extLst>
          </p:cNvPr>
          <p:cNvSpPr txBox="1"/>
          <p:nvPr/>
        </p:nvSpPr>
        <p:spPr>
          <a:xfrm>
            <a:off x="2692019" y="5854728"/>
            <a:ext cx="745795" cy="369332"/>
          </a:xfrm>
          <a:prstGeom prst="rect">
            <a:avLst/>
          </a:prstGeom>
          <a:noFill/>
        </p:spPr>
        <p:txBody>
          <a:bodyPr wrap="square" rtlCol="0">
            <a:spAutoFit/>
          </a:bodyPr>
          <a:lstStyle/>
          <a:p>
            <a:r>
              <a:rPr lang="en-US" dirty="0"/>
              <a:t>1000</a:t>
            </a:r>
          </a:p>
        </p:txBody>
      </p:sp>
      <p:sp>
        <p:nvSpPr>
          <p:cNvPr id="45" name="TextBox 44">
            <a:extLst>
              <a:ext uri="{FF2B5EF4-FFF2-40B4-BE49-F238E27FC236}">
                <a16:creationId xmlns:a16="http://schemas.microsoft.com/office/drawing/2014/main" id="{B037A928-4876-4523-BE11-7AECFCDE42DA}"/>
              </a:ext>
            </a:extLst>
          </p:cNvPr>
          <p:cNvSpPr txBox="1"/>
          <p:nvPr/>
        </p:nvSpPr>
        <p:spPr>
          <a:xfrm>
            <a:off x="3355927" y="5854728"/>
            <a:ext cx="696036" cy="369332"/>
          </a:xfrm>
          <a:prstGeom prst="rect">
            <a:avLst/>
          </a:prstGeom>
          <a:noFill/>
        </p:spPr>
        <p:txBody>
          <a:bodyPr wrap="square" rtlCol="0">
            <a:spAutoFit/>
          </a:bodyPr>
          <a:lstStyle/>
          <a:p>
            <a:r>
              <a:rPr lang="en-US" dirty="0"/>
              <a:t>1500</a:t>
            </a:r>
          </a:p>
        </p:txBody>
      </p:sp>
      <p:sp>
        <p:nvSpPr>
          <p:cNvPr id="47" name="TextBox 46">
            <a:extLst>
              <a:ext uri="{FF2B5EF4-FFF2-40B4-BE49-F238E27FC236}">
                <a16:creationId xmlns:a16="http://schemas.microsoft.com/office/drawing/2014/main" id="{BDD57B19-7514-4CD6-917B-A1543B2542C6}"/>
              </a:ext>
            </a:extLst>
          </p:cNvPr>
          <p:cNvSpPr txBox="1"/>
          <p:nvPr/>
        </p:nvSpPr>
        <p:spPr>
          <a:xfrm>
            <a:off x="4076132" y="5854728"/>
            <a:ext cx="745794" cy="369332"/>
          </a:xfrm>
          <a:prstGeom prst="rect">
            <a:avLst/>
          </a:prstGeom>
          <a:noFill/>
        </p:spPr>
        <p:txBody>
          <a:bodyPr wrap="square" rtlCol="0">
            <a:spAutoFit/>
          </a:bodyPr>
          <a:lstStyle/>
          <a:p>
            <a:r>
              <a:rPr lang="en-US" dirty="0"/>
              <a:t>2000</a:t>
            </a:r>
          </a:p>
        </p:txBody>
      </p:sp>
      <p:sp>
        <p:nvSpPr>
          <p:cNvPr id="49" name="TextBox 48">
            <a:extLst>
              <a:ext uri="{FF2B5EF4-FFF2-40B4-BE49-F238E27FC236}">
                <a16:creationId xmlns:a16="http://schemas.microsoft.com/office/drawing/2014/main" id="{0E4EF26A-B869-4FE4-8B52-305E7B1AADBD}"/>
              </a:ext>
            </a:extLst>
          </p:cNvPr>
          <p:cNvSpPr txBox="1"/>
          <p:nvPr/>
        </p:nvSpPr>
        <p:spPr>
          <a:xfrm>
            <a:off x="4785815" y="5843510"/>
            <a:ext cx="745793" cy="369332"/>
          </a:xfrm>
          <a:prstGeom prst="rect">
            <a:avLst/>
          </a:prstGeom>
          <a:noFill/>
        </p:spPr>
        <p:txBody>
          <a:bodyPr wrap="square" rtlCol="0">
            <a:spAutoFit/>
          </a:bodyPr>
          <a:lstStyle/>
          <a:p>
            <a:r>
              <a:rPr lang="en-US" dirty="0"/>
              <a:t>2500</a:t>
            </a:r>
          </a:p>
        </p:txBody>
      </p:sp>
      <p:sp>
        <p:nvSpPr>
          <p:cNvPr id="51" name="TextBox 50">
            <a:extLst>
              <a:ext uri="{FF2B5EF4-FFF2-40B4-BE49-F238E27FC236}">
                <a16:creationId xmlns:a16="http://schemas.microsoft.com/office/drawing/2014/main" id="{768D8AB8-856C-4FB0-BBB8-314BA7C90127}"/>
              </a:ext>
            </a:extLst>
          </p:cNvPr>
          <p:cNvSpPr txBox="1"/>
          <p:nvPr/>
        </p:nvSpPr>
        <p:spPr>
          <a:xfrm>
            <a:off x="5519669" y="5843510"/>
            <a:ext cx="721622" cy="369332"/>
          </a:xfrm>
          <a:prstGeom prst="rect">
            <a:avLst/>
          </a:prstGeom>
          <a:noFill/>
        </p:spPr>
        <p:txBody>
          <a:bodyPr wrap="square" rtlCol="0">
            <a:spAutoFit/>
          </a:bodyPr>
          <a:lstStyle/>
          <a:p>
            <a:r>
              <a:rPr lang="en-US" dirty="0"/>
              <a:t>3000</a:t>
            </a:r>
          </a:p>
        </p:txBody>
      </p:sp>
      <p:sp>
        <p:nvSpPr>
          <p:cNvPr id="53" name="TextBox 52">
            <a:extLst>
              <a:ext uri="{FF2B5EF4-FFF2-40B4-BE49-F238E27FC236}">
                <a16:creationId xmlns:a16="http://schemas.microsoft.com/office/drawing/2014/main" id="{8667DB00-F39E-4BC1-950C-43338A78C440}"/>
              </a:ext>
            </a:extLst>
          </p:cNvPr>
          <p:cNvSpPr txBox="1"/>
          <p:nvPr/>
        </p:nvSpPr>
        <p:spPr>
          <a:xfrm>
            <a:off x="222629" y="3154713"/>
            <a:ext cx="696036" cy="646331"/>
          </a:xfrm>
          <a:prstGeom prst="rect">
            <a:avLst/>
          </a:prstGeom>
          <a:noFill/>
        </p:spPr>
        <p:txBody>
          <a:bodyPr wrap="square" rtlCol="0">
            <a:spAutoFit/>
          </a:bodyPr>
          <a:lstStyle/>
          <a:p>
            <a:r>
              <a:rPr lang="en-US" dirty="0"/>
              <a:t>Price (Lac)</a:t>
            </a:r>
          </a:p>
        </p:txBody>
      </p:sp>
      <p:sp>
        <p:nvSpPr>
          <p:cNvPr id="55" name="TextBox 54">
            <a:extLst>
              <a:ext uri="{FF2B5EF4-FFF2-40B4-BE49-F238E27FC236}">
                <a16:creationId xmlns:a16="http://schemas.microsoft.com/office/drawing/2014/main" id="{4A6B826C-C49D-4EBA-BD65-3B633E80F529}"/>
              </a:ext>
            </a:extLst>
          </p:cNvPr>
          <p:cNvSpPr txBox="1"/>
          <p:nvPr/>
        </p:nvSpPr>
        <p:spPr>
          <a:xfrm>
            <a:off x="2745048" y="6337934"/>
            <a:ext cx="1917794" cy="369332"/>
          </a:xfrm>
          <a:prstGeom prst="rect">
            <a:avLst/>
          </a:prstGeom>
          <a:noFill/>
        </p:spPr>
        <p:txBody>
          <a:bodyPr wrap="square" rtlCol="0">
            <a:spAutoFit/>
          </a:bodyPr>
          <a:lstStyle/>
          <a:p>
            <a:r>
              <a:rPr lang="en-US" dirty="0"/>
              <a:t>Area (Sq. Ft.)</a:t>
            </a:r>
          </a:p>
        </p:txBody>
      </p:sp>
      <p:sp>
        <p:nvSpPr>
          <p:cNvPr id="57" name="TextBox 56">
            <a:extLst>
              <a:ext uri="{FF2B5EF4-FFF2-40B4-BE49-F238E27FC236}">
                <a16:creationId xmlns:a16="http://schemas.microsoft.com/office/drawing/2014/main" id="{9B818D0D-E0CC-4953-840D-8D2100DAA585}"/>
              </a:ext>
            </a:extLst>
          </p:cNvPr>
          <p:cNvSpPr txBox="1"/>
          <p:nvPr/>
        </p:nvSpPr>
        <p:spPr>
          <a:xfrm>
            <a:off x="2185915" y="4244808"/>
            <a:ext cx="340057" cy="369332"/>
          </a:xfrm>
          <a:prstGeom prst="rect">
            <a:avLst/>
          </a:prstGeom>
          <a:noFill/>
        </p:spPr>
        <p:txBody>
          <a:bodyPr wrap="square" rtlCol="0">
            <a:spAutoFit/>
          </a:bodyPr>
          <a:lstStyle/>
          <a:p>
            <a:r>
              <a:rPr lang="en-US" b="1" dirty="0">
                <a:solidFill>
                  <a:srgbClr val="0070C0"/>
                </a:solidFill>
              </a:rPr>
              <a:t>X</a:t>
            </a:r>
          </a:p>
        </p:txBody>
      </p:sp>
      <p:sp>
        <p:nvSpPr>
          <p:cNvPr id="59" name="TextBox 58">
            <a:extLst>
              <a:ext uri="{FF2B5EF4-FFF2-40B4-BE49-F238E27FC236}">
                <a16:creationId xmlns:a16="http://schemas.microsoft.com/office/drawing/2014/main" id="{59BD77BC-F494-44A0-8516-91086E488F3D}"/>
              </a:ext>
            </a:extLst>
          </p:cNvPr>
          <p:cNvSpPr txBox="1"/>
          <p:nvPr/>
        </p:nvSpPr>
        <p:spPr>
          <a:xfrm>
            <a:off x="2894887" y="3600399"/>
            <a:ext cx="340057" cy="369332"/>
          </a:xfrm>
          <a:prstGeom prst="rect">
            <a:avLst/>
          </a:prstGeom>
          <a:noFill/>
        </p:spPr>
        <p:txBody>
          <a:bodyPr wrap="square" rtlCol="0">
            <a:spAutoFit/>
          </a:bodyPr>
          <a:lstStyle/>
          <a:p>
            <a:r>
              <a:rPr lang="en-US" b="1" dirty="0">
                <a:solidFill>
                  <a:srgbClr val="0070C0"/>
                </a:solidFill>
              </a:rPr>
              <a:t>X</a:t>
            </a:r>
          </a:p>
        </p:txBody>
      </p:sp>
      <p:sp>
        <p:nvSpPr>
          <p:cNvPr id="61" name="TextBox 60">
            <a:extLst>
              <a:ext uri="{FF2B5EF4-FFF2-40B4-BE49-F238E27FC236}">
                <a16:creationId xmlns:a16="http://schemas.microsoft.com/office/drawing/2014/main" id="{9BFA7007-D2E9-49C0-8D22-62CBEBEF4CBF}"/>
              </a:ext>
            </a:extLst>
          </p:cNvPr>
          <p:cNvSpPr txBox="1"/>
          <p:nvPr/>
        </p:nvSpPr>
        <p:spPr>
          <a:xfrm>
            <a:off x="2611838" y="4065580"/>
            <a:ext cx="340057" cy="369332"/>
          </a:xfrm>
          <a:prstGeom prst="rect">
            <a:avLst/>
          </a:prstGeom>
          <a:noFill/>
        </p:spPr>
        <p:txBody>
          <a:bodyPr wrap="square" rtlCol="0">
            <a:spAutoFit/>
          </a:bodyPr>
          <a:lstStyle/>
          <a:p>
            <a:r>
              <a:rPr lang="en-US" b="1" dirty="0">
                <a:solidFill>
                  <a:srgbClr val="0070C0"/>
                </a:solidFill>
              </a:rPr>
              <a:t>X</a:t>
            </a:r>
          </a:p>
        </p:txBody>
      </p:sp>
      <p:sp>
        <p:nvSpPr>
          <p:cNvPr id="63" name="TextBox 62">
            <a:extLst>
              <a:ext uri="{FF2B5EF4-FFF2-40B4-BE49-F238E27FC236}">
                <a16:creationId xmlns:a16="http://schemas.microsoft.com/office/drawing/2014/main" id="{E10E912B-7F00-4118-832E-9CAA1D952CAA}"/>
              </a:ext>
            </a:extLst>
          </p:cNvPr>
          <p:cNvSpPr txBox="1"/>
          <p:nvPr/>
        </p:nvSpPr>
        <p:spPr>
          <a:xfrm>
            <a:off x="3225275" y="3504550"/>
            <a:ext cx="340057" cy="369332"/>
          </a:xfrm>
          <a:prstGeom prst="rect">
            <a:avLst/>
          </a:prstGeom>
          <a:noFill/>
        </p:spPr>
        <p:txBody>
          <a:bodyPr wrap="square" rtlCol="0">
            <a:spAutoFit/>
          </a:bodyPr>
          <a:lstStyle/>
          <a:p>
            <a:r>
              <a:rPr lang="en-US" b="1" dirty="0">
                <a:solidFill>
                  <a:srgbClr val="0070C0"/>
                </a:solidFill>
              </a:rPr>
              <a:t>X</a:t>
            </a:r>
          </a:p>
        </p:txBody>
      </p:sp>
      <p:sp>
        <p:nvSpPr>
          <p:cNvPr id="65" name="TextBox 64">
            <a:extLst>
              <a:ext uri="{FF2B5EF4-FFF2-40B4-BE49-F238E27FC236}">
                <a16:creationId xmlns:a16="http://schemas.microsoft.com/office/drawing/2014/main" id="{3F243C8C-DE2D-4B70-98FC-25C342269ECC}"/>
              </a:ext>
            </a:extLst>
          </p:cNvPr>
          <p:cNvSpPr txBox="1"/>
          <p:nvPr/>
        </p:nvSpPr>
        <p:spPr>
          <a:xfrm>
            <a:off x="3540310" y="3319884"/>
            <a:ext cx="340057" cy="369332"/>
          </a:xfrm>
          <a:prstGeom prst="rect">
            <a:avLst/>
          </a:prstGeom>
          <a:noFill/>
        </p:spPr>
        <p:txBody>
          <a:bodyPr wrap="square" rtlCol="0">
            <a:spAutoFit/>
          </a:bodyPr>
          <a:lstStyle/>
          <a:p>
            <a:r>
              <a:rPr lang="en-US" b="1" dirty="0">
                <a:solidFill>
                  <a:srgbClr val="0070C0"/>
                </a:solidFill>
              </a:rPr>
              <a:t>X</a:t>
            </a:r>
          </a:p>
        </p:txBody>
      </p:sp>
      <p:sp>
        <p:nvSpPr>
          <p:cNvPr id="67" name="TextBox 66">
            <a:extLst>
              <a:ext uri="{FF2B5EF4-FFF2-40B4-BE49-F238E27FC236}">
                <a16:creationId xmlns:a16="http://schemas.microsoft.com/office/drawing/2014/main" id="{D33DC75F-DB1D-4469-9496-1B06C98BFB74}"/>
              </a:ext>
            </a:extLst>
          </p:cNvPr>
          <p:cNvSpPr txBox="1"/>
          <p:nvPr/>
        </p:nvSpPr>
        <p:spPr>
          <a:xfrm>
            <a:off x="3782984" y="2944943"/>
            <a:ext cx="340057" cy="369332"/>
          </a:xfrm>
          <a:prstGeom prst="rect">
            <a:avLst/>
          </a:prstGeom>
          <a:noFill/>
        </p:spPr>
        <p:txBody>
          <a:bodyPr wrap="square" rtlCol="0">
            <a:spAutoFit/>
          </a:bodyPr>
          <a:lstStyle/>
          <a:p>
            <a:r>
              <a:rPr lang="en-US" b="1" dirty="0">
                <a:solidFill>
                  <a:srgbClr val="0070C0"/>
                </a:solidFill>
              </a:rPr>
              <a:t>X</a:t>
            </a:r>
          </a:p>
        </p:txBody>
      </p:sp>
      <p:sp>
        <p:nvSpPr>
          <p:cNvPr id="69" name="TextBox 68">
            <a:extLst>
              <a:ext uri="{FF2B5EF4-FFF2-40B4-BE49-F238E27FC236}">
                <a16:creationId xmlns:a16="http://schemas.microsoft.com/office/drawing/2014/main" id="{2A601718-8038-43E0-87A9-5FCE4E1AC7C1}"/>
              </a:ext>
            </a:extLst>
          </p:cNvPr>
          <p:cNvSpPr txBox="1"/>
          <p:nvPr/>
        </p:nvSpPr>
        <p:spPr>
          <a:xfrm>
            <a:off x="4123041" y="2896938"/>
            <a:ext cx="340057" cy="369332"/>
          </a:xfrm>
          <a:prstGeom prst="rect">
            <a:avLst/>
          </a:prstGeom>
          <a:noFill/>
        </p:spPr>
        <p:txBody>
          <a:bodyPr wrap="square" rtlCol="0">
            <a:spAutoFit/>
          </a:bodyPr>
          <a:lstStyle/>
          <a:p>
            <a:r>
              <a:rPr lang="en-US" b="1" dirty="0">
                <a:solidFill>
                  <a:srgbClr val="0070C0"/>
                </a:solidFill>
              </a:rPr>
              <a:t>X</a:t>
            </a:r>
          </a:p>
        </p:txBody>
      </p:sp>
      <p:sp>
        <p:nvSpPr>
          <p:cNvPr id="71" name="TextBox 70">
            <a:extLst>
              <a:ext uri="{FF2B5EF4-FFF2-40B4-BE49-F238E27FC236}">
                <a16:creationId xmlns:a16="http://schemas.microsoft.com/office/drawing/2014/main" id="{69E495E3-2DBF-4931-852E-ECCBE0F40A34}"/>
              </a:ext>
            </a:extLst>
          </p:cNvPr>
          <p:cNvSpPr txBox="1"/>
          <p:nvPr/>
        </p:nvSpPr>
        <p:spPr>
          <a:xfrm>
            <a:off x="4526648" y="2995575"/>
            <a:ext cx="340057" cy="369332"/>
          </a:xfrm>
          <a:prstGeom prst="rect">
            <a:avLst/>
          </a:prstGeom>
          <a:noFill/>
        </p:spPr>
        <p:txBody>
          <a:bodyPr wrap="square" rtlCol="0">
            <a:spAutoFit/>
          </a:bodyPr>
          <a:lstStyle/>
          <a:p>
            <a:r>
              <a:rPr lang="en-US" b="1" dirty="0">
                <a:solidFill>
                  <a:srgbClr val="0070C0"/>
                </a:solidFill>
              </a:rPr>
              <a:t>X</a:t>
            </a:r>
          </a:p>
        </p:txBody>
      </p:sp>
      <p:sp>
        <p:nvSpPr>
          <p:cNvPr id="73" name="TextBox 72">
            <a:extLst>
              <a:ext uri="{FF2B5EF4-FFF2-40B4-BE49-F238E27FC236}">
                <a16:creationId xmlns:a16="http://schemas.microsoft.com/office/drawing/2014/main" id="{8B248B63-4368-40F2-AB32-7E4EFDDFF242}"/>
              </a:ext>
            </a:extLst>
          </p:cNvPr>
          <p:cNvSpPr txBox="1"/>
          <p:nvPr/>
        </p:nvSpPr>
        <p:spPr>
          <a:xfrm>
            <a:off x="4971267" y="2823104"/>
            <a:ext cx="340057" cy="369332"/>
          </a:xfrm>
          <a:prstGeom prst="rect">
            <a:avLst/>
          </a:prstGeom>
          <a:noFill/>
        </p:spPr>
        <p:txBody>
          <a:bodyPr wrap="square" rtlCol="0">
            <a:spAutoFit/>
          </a:bodyPr>
          <a:lstStyle/>
          <a:p>
            <a:r>
              <a:rPr lang="en-US" b="1" dirty="0">
                <a:solidFill>
                  <a:srgbClr val="0070C0"/>
                </a:solidFill>
              </a:rPr>
              <a:t>X</a:t>
            </a:r>
          </a:p>
        </p:txBody>
      </p:sp>
      <p:sp>
        <p:nvSpPr>
          <p:cNvPr id="2" name="TextBox 1">
            <a:extLst>
              <a:ext uri="{FF2B5EF4-FFF2-40B4-BE49-F238E27FC236}">
                <a16:creationId xmlns:a16="http://schemas.microsoft.com/office/drawing/2014/main" id="{51788B39-137D-4179-9EBD-3BC8E168B097}"/>
              </a:ext>
            </a:extLst>
          </p:cNvPr>
          <p:cNvSpPr txBox="1"/>
          <p:nvPr/>
        </p:nvSpPr>
        <p:spPr>
          <a:xfrm>
            <a:off x="3105645" y="6153268"/>
            <a:ext cx="759671" cy="369332"/>
          </a:xfrm>
          <a:prstGeom prst="rect">
            <a:avLst/>
          </a:prstGeom>
          <a:noFill/>
        </p:spPr>
        <p:txBody>
          <a:bodyPr wrap="square" rtlCol="0">
            <a:spAutoFit/>
          </a:bodyPr>
          <a:lstStyle/>
          <a:p>
            <a:r>
              <a:rPr lang="en-US" b="1" dirty="0">
                <a:solidFill>
                  <a:srgbClr val="FF0000"/>
                </a:solidFill>
              </a:rPr>
              <a:t>1300</a:t>
            </a:r>
          </a:p>
        </p:txBody>
      </p:sp>
      <p:cxnSp>
        <p:nvCxnSpPr>
          <p:cNvPr id="4" name="Straight Arrow Connector 3">
            <a:extLst>
              <a:ext uri="{FF2B5EF4-FFF2-40B4-BE49-F238E27FC236}">
                <a16:creationId xmlns:a16="http://schemas.microsoft.com/office/drawing/2014/main" id="{90D1E48F-913F-4244-94D3-CF10F6EC7D72}"/>
              </a:ext>
            </a:extLst>
          </p:cNvPr>
          <p:cNvCxnSpPr>
            <a:cxnSpLocks/>
          </p:cNvCxnSpPr>
          <p:nvPr/>
        </p:nvCxnSpPr>
        <p:spPr>
          <a:xfrm flipH="1" flipV="1">
            <a:off x="3383222" y="5854728"/>
            <a:ext cx="15051" cy="39637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685AE8A-AB84-4A72-B7AE-A87D6D32BC50}"/>
              </a:ext>
            </a:extLst>
          </p:cNvPr>
          <p:cNvCxnSpPr/>
          <p:nvPr/>
        </p:nvCxnSpPr>
        <p:spPr>
          <a:xfrm flipV="1">
            <a:off x="1991289" y="2768700"/>
            <a:ext cx="3098042" cy="18298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24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B7F14-0AE0-4E58-A3ED-3009EA7DFEE7}"/>
              </a:ext>
            </a:extLst>
          </p:cNvPr>
          <p:cNvSpPr>
            <a:spLocks noGrp="1"/>
          </p:cNvSpPr>
          <p:nvPr>
            <p:ph type="title"/>
          </p:nvPr>
        </p:nvSpPr>
        <p:spPr/>
        <p:txBody>
          <a:bodyPr/>
          <a:lstStyle/>
          <a:p>
            <a:r>
              <a:rPr lang="en-US" dirty="0"/>
              <a:t>Housing Price Prediction</a:t>
            </a:r>
          </a:p>
        </p:txBody>
      </p:sp>
      <p:pic>
        <p:nvPicPr>
          <p:cNvPr id="2050" name="Picture 2" descr="Blank Bar Graph Template New Calendar Template Site 4U6PuvTT | Bar ...">
            <a:extLst>
              <a:ext uri="{FF2B5EF4-FFF2-40B4-BE49-F238E27FC236}">
                <a16:creationId xmlns:a16="http://schemas.microsoft.com/office/drawing/2014/main" id="{6249CE02-624B-4EA0-825D-D6383FC08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352331"/>
            <a:ext cx="4991100" cy="49911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05123AA-5759-413D-809C-E2BAC11F4C53}"/>
              </a:ext>
            </a:extLst>
          </p:cNvPr>
          <p:cNvSpPr txBox="1"/>
          <p:nvPr/>
        </p:nvSpPr>
        <p:spPr>
          <a:xfrm>
            <a:off x="1063956" y="4940483"/>
            <a:ext cx="696036" cy="369332"/>
          </a:xfrm>
          <a:prstGeom prst="rect">
            <a:avLst/>
          </a:prstGeom>
          <a:noFill/>
        </p:spPr>
        <p:txBody>
          <a:bodyPr wrap="square" rtlCol="0">
            <a:spAutoFit/>
          </a:bodyPr>
          <a:lstStyle/>
          <a:p>
            <a:r>
              <a:rPr lang="en-US" dirty="0"/>
              <a:t>10</a:t>
            </a:r>
          </a:p>
        </p:txBody>
      </p:sp>
      <p:sp>
        <p:nvSpPr>
          <p:cNvPr id="29" name="TextBox 28">
            <a:extLst>
              <a:ext uri="{FF2B5EF4-FFF2-40B4-BE49-F238E27FC236}">
                <a16:creationId xmlns:a16="http://schemas.microsoft.com/office/drawing/2014/main" id="{C51A08DB-FE25-4875-8068-F5959E4910F9}"/>
              </a:ext>
            </a:extLst>
          </p:cNvPr>
          <p:cNvSpPr txBox="1"/>
          <p:nvPr/>
        </p:nvSpPr>
        <p:spPr>
          <a:xfrm>
            <a:off x="1063956" y="4283671"/>
            <a:ext cx="696036" cy="369332"/>
          </a:xfrm>
          <a:prstGeom prst="rect">
            <a:avLst/>
          </a:prstGeom>
          <a:noFill/>
        </p:spPr>
        <p:txBody>
          <a:bodyPr wrap="square" rtlCol="0">
            <a:spAutoFit/>
          </a:bodyPr>
          <a:lstStyle/>
          <a:p>
            <a:r>
              <a:rPr lang="en-US" dirty="0"/>
              <a:t>20</a:t>
            </a:r>
          </a:p>
        </p:txBody>
      </p:sp>
      <p:sp>
        <p:nvSpPr>
          <p:cNvPr id="31" name="TextBox 30">
            <a:extLst>
              <a:ext uri="{FF2B5EF4-FFF2-40B4-BE49-F238E27FC236}">
                <a16:creationId xmlns:a16="http://schemas.microsoft.com/office/drawing/2014/main" id="{ADDC6BB2-4AC0-45B7-BD07-4FB24D2B92C9}"/>
              </a:ext>
            </a:extLst>
          </p:cNvPr>
          <p:cNvSpPr txBox="1"/>
          <p:nvPr/>
        </p:nvSpPr>
        <p:spPr>
          <a:xfrm>
            <a:off x="1063956" y="3626859"/>
            <a:ext cx="696036" cy="369332"/>
          </a:xfrm>
          <a:prstGeom prst="rect">
            <a:avLst/>
          </a:prstGeom>
          <a:noFill/>
        </p:spPr>
        <p:txBody>
          <a:bodyPr wrap="square" rtlCol="0">
            <a:spAutoFit/>
          </a:bodyPr>
          <a:lstStyle/>
          <a:p>
            <a:r>
              <a:rPr lang="en-US" dirty="0"/>
              <a:t>30</a:t>
            </a:r>
          </a:p>
        </p:txBody>
      </p:sp>
      <p:sp>
        <p:nvSpPr>
          <p:cNvPr id="33" name="TextBox 32">
            <a:extLst>
              <a:ext uri="{FF2B5EF4-FFF2-40B4-BE49-F238E27FC236}">
                <a16:creationId xmlns:a16="http://schemas.microsoft.com/office/drawing/2014/main" id="{FD6058E7-3325-43C1-B826-B1C7704C8F3B}"/>
              </a:ext>
            </a:extLst>
          </p:cNvPr>
          <p:cNvSpPr txBox="1"/>
          <p:nvPr/>
        </p:nvSpPr>
        <p:spPr>
          <a:xfrm>
            <a:off x="1063956" y="2970047"/>
            <a:ext cx="696036" cy="369332"/>
          </a:xfrm>
          <a:prstGeom prst="rect">
            <a:avLst/>
          </a:prstGeom>
          <a:noFill/>
        </p:spPr>
        <p:txBody>
          <a:bodyPr wrap="square" rtlCol="0">
            <a:spAutoFit/>
          </a:bodyPr>
          <a:lstStyle/>
          <a:p>
            <a:r>
              <a:rPr lang="en-US" dirty="0"/>
              <a:t>40</a:t>
            </a:r>
          </a:p>
        </p:txBody>
      </p:sp>
      <p:sp>
        <p:nvSpPr>
          <p:cNvPr id="35" name="TextBox 34">
            <a:extLst>
              <a:ext uri="{FF2B5EF4-FFF2-40B4-BE49-F238E27FC236}">
                <a16:creationId xmlns:a16="http://schemas.microsoft.com/office/drawing/2014/main" id="{3D00D4AB-875D-411D-BEE0-E7175D346C8E}"/>
              </a:ext>
            </a:extLst>
          </p:cNvPr>
          <p:cNvSpPr txBox="1"/>
          <p:nvPr/>
        </p:nvSpPr>
        <p:spPr>
          <a:xfrm>
            <a:off x="1063956" y="2272309"/>
            <a:ext cx="696036" cy="369332"/>
          </a:xfrm>
          <a:prstGeom prst="rect">
            <a:avLst/>
          </a:prstGeom>
          <a:noFill/>
        </p:spPr>
        <p:txBody>
          <a:bodyPr wrap="square" rtlCol="0">
            <a:spAutoFit/>
          </a:bodyPr>
          <a:lstStyle/>
          <a:p>
            <a:r>
              <a:rPr lang="en-US" dirty="0"/>
              <a:t>50</a:t>
            </a:r>
          </a:p>
        </p:txBody>
      </p:sp>
      <p:sp>
        <p:nvSpPr>
          <p:cNvPr id="37" name="TextBox 36">
            <a:extLst>
              <a:ext uri="{FF2B5EF4-FFF2-40B4-BE49-F238E27FC236}">
                <a16:creationId xmlns:a16="http://schemas.microsoft.com/office/drawing/2014/main" id="{A6DBC59A-C2CC-4F9A-B741-F94803A97F3C}"/>
              </a:ext>
            </a:extLst>
          </p:cNvPr>
          <p:cNvSpPr txBox="1"/>
          <p:nvPr/>
        </p:nvSpPr>
        <p:spPr>
          <a:xfrm>
            <a:off x="1063387" y="1615497"/>
            <a:ext cx="696036" cy="369332"/>
          </a:xfrm>
          <a:prstGeom prst="rect">
            <a:avLst/>
          </a:prstGeom>
          <a:noFill/>
        </p:spPr>
        <p:txBody>
          <a:bodyPr wrap="square" rtlCol="0">
            <a:spAutoFit/>
          </a:bodyPr>
          <a:lstStyle/>
          <a:p>
            <a:r>
              <a:rPr lang="en-US" dirty="0"/>
              <a:t>60</a:t>
            </a:r>
          </a:p>
        </p:txBody>
      </p:sp>
      <p:sp>
        <p:nvSpPr>
          <p:cNvPr id="39" name="TextBox 38">
            <a:extLst>
              <a:ext uri="{FF2B5EF4-FFF2-40B4-BE49-F238E27FC236}">
                <a16:creationId xmlns:a16="http://schemas.microsoft.com/office/drawing/2014/main" id="{8084B40B-B49B-47D7-A9E8-5F00DEF51272}"/>
              </a:ext>
            </a:extLst>
          </p:cNvPr>
          <p:cNvSpPr txBox="1"/>
          <p:nvPr/>
        </p:nvSpPr>
        <p:spPr>
          <a:xfrm>
            <a:off x="2007926" y="5843510"/>
            <a:ext cx="696036" cy="369332"/>
          </a:xfrm>
          <a:prstGeom prst="rect">
            <a:avLst/>
          </a:prstGeom>
          <a:noFill/>
        </p:spPr>
        <p:txBody>
          <a:bodyPr wrap="square" rtlCol="0">
            <a:spAutoFit/>
          </a:bodyPr>
          <a:lstStyle/>
          <a:p>
            <a:r>
              <a:rPr lang="en-US" dirty="0"/>
              <a:t>500</a:t>
            </a:r>
          </a:p>
        </p:txBody>
      </p:sp>
      <p:sp>
        <p:nvSpPr>
          <p:cNvPr id="43" name="TextBox 42">
            <a:extLst>
              <a:ext uri="{FF2B5EF4-FFF2-40B4-BE49-F238E27FC236}">
                <a16:creationId xmlns:a16="http://schemas.microsoft.com/office/drawing/2014/main" id="{85C2ED62-7A66-4FF7-9002-E64550829309}"/>
              </a:ext>
            </a:extLst>
          </p:cNvPr>
          <p:cNvSpPr txBox="1"/>
          <p:nvPr/>
        </p:nvSpPr>
        <p:spPr>
          <a:xfrm>
            <a:off x="2692019" y="5854728"/>
            <a:ext cx="745795" cy="369332"/>
          </a:xfrm>
          <a:prstGeom prst="rect">
            <a:avLst/>
          </a:prstGeom>
          <a:noFill/>
        </p:spPr>
        <p:txBody>
          <a:bodyPr wrap="square" rtlCol="0">
            <a:spAutoFit/>
          </a:bodyPr>
          <a:lstStyle/>
          <a:p>
            <a:r>
              <a:rPr lang="en-US" dirty="0"/>
              <a:t>1000</a:t>
            </a:r>
          </a:p>
        </p:txBody>
      </p:sp>
      <p:sp>
        <p:nvSpPr>
          <p:cNvPr id="45" name="TextBox 44">
            <a:extLst>
              <a:ext uri="{FF2B5EF4-FFF2-40B4-BE49-F238E27FC236}">
                <a16:creationId xmlns:a16="http://schemas.microsoft.com/office/drawing/2014/main" id="{B037A928-4876-4523-BE11-7AECFCDE42DA}"/>
              </a:ext>
            </a:extLst>
          </p:cNvPr>
          <p:cNvSpPr txBox="1"/>
          <p:nvPr/>
        </p:nvSpPr>
        <p:spPr>
          <a:xfrm>
            <a:off x="3355927" y="5854728"/>
            <a:ext cx="696036" cy="369332"/>
          </a:xfrm>
          <a:prstGeom prst="rect">
            <a:avLst/>
          </a:prstGeom>
          <a:noFill/>
        </p:spPr>
        <p:txBody>
          <a:bodyPr wrap="square" rtlCol="0">
            <a:spAutoFit/>
          </a:bodyPr>
          <a:lstStyle/>
          <a:p>
            <a:r>
              <a:rPr lang="en-US" dirty="0"/>
              <a:t>1500</a:t>
            </a:r>
          </a:p>
        </p:txBody>
      </p:sp>
      <p:sp>
        <p:nvSpPr>
          <p:cNvPr id="47" name="TextBox 46">
            <a:extLst>
              <a:ext uri="{FF2B5EF4-FFF2-40B4-BE49-F238E27FC236}">
                <a16:creationId xmlns:a16="http://schemas.microsoft.com/office/drawing/2014/main" id="{BDD57B19-7514-4CD6-917B-A1543B2542C6}"/>
              </a:ext>
            </a:extLst>
          </p:cNvPr>
          <p:cNvSpPr txBox="1"/>
          <p:nvPr/>
        </p:nvSpPr>
        <p:spPr>
          <a:xfrm>
            <a:off x="4076132" y="5854728"/>
            <a:ext cx="745794" cy="369332"/>
          </a:xfrm>
          <a:prstGeom prst="rect">
            <a:avLst/>
          </a:prstGeom>
          <a:noFill/>
        </p:spPr>
        <p:txBody>
          <a:bodyPr wrap="square" rtlCol="0">
            <a:spAutoFit/>
          </a:bodyPr>
          <a:lstStyle/>
          <a:p>
            <a:r>
              <a:rPr lang="en-US" dirty="0"/>
              <a:t>2000</a:t>
            </a:r>
          </a:p>
        </p:txBody>
      </p:sp>
      <p:sp>
        <p:nvSpPr>
          <p:cNvPr id="49" name="TextBox 48">
            <a:extLst>
              <a:ext uri="{FF2B5EF4-FFF2-40B4-BE49-F238E27FC236}">
                <a16:creationId xmlns:a16="http://schemas.microsoft.com/office/drawing/2014/main" id="{0E4EF26A-B869-4FE4-8B52-305E7B1AADBD}"/>
              </a:ext>
            </a:extLst>
          </p:cNvPr>
          <p:cNvSpPr txBox="1"/>
          <p:nvPr/>
        </p:nvSpPr>
        <p:spPr>
          <a:xfrm>
            <a:off x="4785815" y="5843510"/>
            <a:ext cx="745793" cy="369332"/>
          </a:xfrm>
          <a:prstGeom prst="rect">
            <a:avLst/>
          </a:prstGeom>
          <a:noFill/>
        </p:spPr>
        <p:txBody>
          <a:bodyPr wrap="square" rtlCol="0">
            <a:spAutoFit/>
          </a:bodyPr>
          <a:lstStyle/>
          <a:p>
            <a:r>
              <a:rPr lang="en-US" dirty="0"/>
              <a:t>2500</a:t>
            </a:r>
          </a:p>
        </p:txBody>
      </p:sp>
      <p:sp>
        <p:nvSpPr>
          <p:cNvPr id="51" name="TextBox 50">
            <a:extLst>
              <a:ext uri="{FF2B5EF4-FFF2-40B4-BE49-F238E27FC236}">
                <a16:creationId xmlns:a16="http://schemas.microsoft.com/office/drawing/2014/main" id="{768D8AB8-856C-4FB0-BBB8-314BA7C90127}"/>
              </a:ext>
            </a:extLst>
          </p:cNvPr>
          <p:cNvSpPr txBox="1"/>
          <p:nvPr/>
        </p:nvSpPr>
        <p:spPr>
          <a:xfrm>
            <a:off x="5519669" y="5843510"/>
            <a:ext cx="721622" cy="369332"/>
          </a:xfrm>
          <a:prstGeom prst="rect">
            <a:avLst/>
          </a:prstGeom>
          <a:noFill/>
        </p:spPr>
        <p:txBody>
          <a:bodyPr wrap="square" rtlCol="0">
            <a:spAutoFit/>
          </a:bodyPr>
          <a:lstStyle/>
          <a:p>
            <a:r>
              <a:rPr lang="en-US" dirty="0"/>
              <a:t>3000</a:t>
            </a:r>
          </a:p>
        </p:txBody>
      </p:sp>
      <p:sp>
        <p:nvSpPr>
          <p:cNvPr id="53" name="TextBox 52">
            <a:extLst>
              <a:ext uri="{FF2B5EF4-FFF2-40B4-BE49-F238E27FC236}">
                <a16:creationId xmlns:a16="http://schemas.microsoft.com/office/drawing/2014/main" id="{8667DB00-F39E-4BC1-950C-43338A78C440}"/>
              </a:ext>
            </a:extLst>
          </p:cNvPr>
          <p:cNvSpPr txBox="1"/>
          <p:nvPr/>
        </p:nvSpPr>
        <p:spPr>
          <a:xfrm>
            <a:off x="222629" y="3154713"/>
            <a:ext cx="696036" cy="646331"/>
          </a:xfrm>
          <a:prstGeom prst="rect">
            <a:avLst/>
          </a:prstGeom>
          <a:noFill/>
        </p:spPr>
        <p:txBody>
          <a:bodyPr wrap="square" rtlCol="0">
            <a:spAutoFit/>
          </a:bodyPr>
          <a:lstStyle/>
          <a:p>
            <a:r>
              <a:rPr lang="en-US" dirty="0"/>
              <a:t>Price (Lac)</a:t>
            </a:r>
          </a:p>
        </p:txBody>
      </p:sp>
      <p:sp>
        <p:nvSpPr>
          <p:cNvPr id="55" name="TextBox 54">
            <a:extLst>
              <a:ext uri="{FF2B5EF4-FFF2-40B4-BE49-F238E27FC236}">
                <a16:creationId xmlns:a16="http://schemas.microsoft.com/office/drawing/2014/main" id="{4A6B826C-C49D-4EBA-BD65-3B633E80F529}"/>
              </a:ext>
            </a:extLst>
          </p:cNvPr>
          <p:cNvSpPr txBox="1"/>
          <p:nvPr/>
        </p:nvSpPr>
        <p:spPr>
          <a:xfrm>
            <a:off x="2745048" y="6337934"/>
            <a:ext cx="1917794" cy="369332"/>
          </a:xfrm>
          <a:prstGeom prst="rect">
            <a:avLst/>
          </a:prstGeom>
          <a:noFill/>
        </p:spPr>
        <p:txBody>
          <a:bodyPr wrap="square" rtlCol="0">
            <a:spAutoFit/>
          </a:bodyPr>
          <a:lstStyle/>
          <a:p>
            <a:r>
              <a:rPr lang="en-US" dirty="0"/>
              <a:t>Area (Sq. Ft.)</a:t>
            </a:r>
          </a:p>
        </p:txBody>
      </p:sp>
      <p:sp>
        <p:nvSpPr>
          <p:cNvPr id="57" name="TextBox 56">
            <a:extLst>
              <a:ext uri="{FF2B5EF4-FFF2-40B4-BE49-F238E27FC236}">
                <a16:creationId xmlns:a16="http://schemas.microsoft.com/office/drawing/2014/main" id="{9B818D0D-E0CC-4953-840D-8D2100DAA585}"/>
              </a:ext>
            </a:extLst>
          </p:cNvPr>
          <p:cNvSpPr txBox="1"/>
          <p:nvPr/>
        </p:nvSpPr>
        <p:spPr>
          <a:xfrm>
            <a:off x="2185915" y="4244808"/>
            <a:ext cx="340057" cy="369332"/>
          </a:xfrm>
          <a:prstGeom prst="rect">
            <a:avLst/>
          </a:prstGeom>
          <a:noFill/>
        </p:spPr>
        <p:txBody>
          <a:bodyPr wrap="square" rtlCol="0">
            <a:spAutoFit/>
          </a:bodyPr>
          <a:lstStyle/>
          <a:p>
            <a:r>
              <a:rPr lang="en-US" b="1" dirty="0">
                <a:solidFill>
                  <a:srgbClr val="0070C0"/>
                </a:solidFill>
              </a:rPr>
              <a:t>X</a:t>
            </a:r>
          </a:p>
        </p:txBody>
      </p:sp>
      <p:sp>
        <p:nvSpPr>
          <p:cNvPr id="59" name="TextBox 58">
            <a:extLst>
              <a:ext uri="{FF2B5EF4-FFF2-40B4-BE49-F238E27FC236}">
                <a16:creationId xmlns:a16="http://schemas.microsoft.com/office/drawing/2014/main" id="{59BD77BC-F494-44A0-8516-91086E488F3D}"/>
              </a:ext>
            </a:extLst>
          </p:cNvPr>
          <p:cNvSpPr txBox="1"/>
          <p:nvPr/>
        </p:nvSpPr>
        <p:spPr>
          <a:xfrm>
            <a:off x="2894887" y="3600399"/>
            <a:ext cx="340057" cy="369332"/>
          </a:xfrm>
          <a:prstGeom prst="rect">
            <a:avLst/>
          </a:prstGeom>
          <a:noFill/>
        </p:spPr>
        <p:txBody>
          <a:bodyPr wrap="square" rtlCol="0">
            <a:spAutoFit/>
          </a:bodyPr>
          <a:lstStyle/>
          <a:p>
            <a:r>
              <a:rPr lang="en-US" b="1" dirty="0">
                <a:solidFill>
                  <a:srgbClr val="0070C0"/>
                </a:solidFill>
              </a:rPr>
              <a:t>X</a:t>
            </a:r>
          </a:p>
        </p:txBody>
      </p:sp>
      <p:sp>
        <p:nvSpPr>
          <p:cNvPr id="61" name="TextBox 60">
            <a:extLst>
              <a:ext uri="{FF2B5EF4-FFF2-40B4-BE49-F238E27FC236}">
                <a16:creationId xmlns:a16="http://schemas.microsoft.com/office/drawing/2014/main" id="{9BFA7007-D2E9-49C0-8D22-62CBEBEF4CBF}"/>
              </a:ext>
            </a:extLst>
          </p:cNvPr>
          <p:cNvSpPr txBox="1"/>
          <p:nvPr/>
        </p:nvSpPr>
        <p:spPr>
          <a:xfrm>
            <a:off x="2611838" y="4065580"/>
            <a:ext cx="340057" cy="369332"/>
          </a:xfrm>
          <a:prstGeom prst="rect">
            <a:avLst/>
          </a:prstGeom>
          <a:noFill/>
        </p:spPr>
        <p:txBody>
          <a:bodyPr wrap="square" rtlCol="0">
            <a:spAutoFit/>
          </a:bodyPr>
          <a:lstStyle/>
          <a:p>
            <a:r>
              <a:rPr lang="en-US" b="1" dirty="0">
                <a:solidFill>
                  <a:srgbClr val="0070C0"/>
                </a:solidFill>
              </a:rPr>
              <a:t>X</a:t>
            </a:r>
          </a:p>
        </p:txBody>
      </p:sp>
      <p:sp>
        <p:nvSpPr>
          <p:cNvPr id="63" name="TextBox 62">
            <a:extLst>
              <a:ext uri="{FF2B5EF4-FFF2-40B4-BE49-F238E27FC236}">
                <a16:creationId xmlns:a16="http://schemas.microsoft.com/office/drawing/2014/main" id="{E10E912B-7F00-4118-832E-9CAA1D952CAA}"/>
              </a:ext>
            </a:extLst>
          </p:cNvPr>
          <p:cNvSpPr txBox="1"/>
          <p:nvPr/>
        </p:nvSpPr>
        <p:spPr>
          <a:xfrm>
            <a:off x="3225275" y="3504550"/>
            <a:ext cx="340057" cy="369332"/>
          </a:xfrm>
          <a:prstGeom prst="rect">
            <a:avLst/>
          </a:prstGeom>
          <a:noFill/>
        </p:spPr>
        <p:txBody>
          <a:bodyPr wrap="square" rtlCol="0">
            <a:spAutoFit/>
          </a:bodyPr>
          <a:lstStyle/>
          <a:p>
            <a:r>
              <a:rPr lang="en-US" b="1" dirty="0">
                <a:solidFill>
                  <a:srgbClr val="0070C0"/>
                </a:solidFill>
              </a:rPr>
              <a:t>X</a:t>
            </a:r>
          </a:p>
        </p:txBody>
      </p:sp>
      <p:sp>
        <p:nvSpPr>
          <p:cNvPr id="65" name="TextBox 64">
            <a:extLst>
              <a:ext uri="{FF2B5EF4-FFF2-40B4-BE49-F238E27FC236}">
                <a16:creationId xmlns:a16="http://schemas.microsoft.com/office/drawing/2014/main" id="{3F243C8C-DE2D-4B70-98FC-25C342269ECC}"/>
              </a:ext>
            </a:extLst>
          </p:cNvPr>
          <p:cNvSpPr txBox="1"/>
          <p:nvPr/>
        </p:nvSpPr>
        <p:spPr>
          <a:xfrm>
            <a:off x="3540310" y="3319884"/>
            <a:ext cx="340057" cy="369332"/>
          </a:xfrm>
          <a:prstGeom prst="rect">
            <a:avLst/>
          </a:prstGeom>
          <a:noFill/>
        </p:spPr>
        <p:txBody>
          <a:bodyPr wrap="square" rtlCol="0">
            <a:spAutoFit/>
          </a:bodyPr>
          <a:lstStyle/>
          <a:p>
            <a:r>
              <a:rPr lang="en-US" b="1" dirty="0">
                <a:solidFill>
                  <a:srgbClr val="0070C0"/>
                </a:solidFill>
              </a:rPr>
              <a:t>X</a:t>
            </a:r>
          </a:p>
        </p:txBody>
      </p:sp>
      <p:sp>
        <p:nvSpPr>
          <p:cNvPr id="67" name="TextBox 66">
            <a:extLst>
              <a:ext uri="{FF2B5EF4-FFF2-40B4-BE49-F238E27FC236}">
                <a16:creationId xmlns:a16="http://schemas.microsoft.com/office/drawing/2014/main" id="{D33DC75F-DB1D-4469-9496-1B06C98BFB74}"/>
              </a:ext>
            </a:extLst>
          </p:cNvPr>
          <p:cNvSpPr txBox="1"/>
          <p:nvPr/>
        </p:nvSpPr>
        <p:spPr>
          <a:xfrm>
            <a:off x="3782984" y="2944943"/>
            <a:ext cx="340057" cy="369332"/>
          </a:xfrm>
          <a:prstGeom prst="rect">
            <a:avLst/>
          </a:prstGeom>
          <a:noFill/>
        </p:spPr>
        <p:txBody>
          <a:bodyPr wrap="square" rtlCol="0">
            <a:spAutoFit/>
          </a:bodyPr>
          <a:lstStyle/>
          <a:p>
            <a:r>
              <a:rPr lang="en-US" b="1" dirty="0">
                <a:solidFill>
                  <a:srgbClr val="0070C0"/>
                </a:solidFill>
              </a:rPr>
              <a:t>X</a:t>
            </a:r>
          </a:p>
        </p:txBody>
      </p:sp>
      <p:sp>
        <p:nvSpPr>
          <p:cNvPr id="69" name="TextBox 68">
            <a:extLst>
              <a:ext uri="{FF2B5EF4-FFF2-40B4-BE49-F238E27FC236}">
                <a16:creationId xmlns:a16="http://schemas.microsoft.com/office/drawing/2014/main" id="{2A601718-8038-43E0-87A9-5FCE4E1AC7C1}"/>
              </a:ext>
            </a:extLst>
          </p:cNvPr>
          <p:cNvSpPr txBox="1"/>
          <p:nvPr/>
        </p:nvSpPr>
        <p:spPr>
          <a:xfrm>
            <a:off x="4123041" y="2896938"/>
            <a:ext cx="340057" cy="369332"/>
          </a:xfrm>
          <a:prstGeom prst="rect">
            <a:avLst/>
          </a:prstGeom>
          <a:noFill/>
        </p:spPr>
        <p:txBody>
          <a:bodyPr wrap="square" rtlCol="0">
            <a:spAutoFit/>
          </a:bodyPr>
          <a:lstStyle/>
          <a:p>
            <a:r>
              <a:rPr lang="en-US" b="1" dirty="0">
                <a:solidFill>
                  <a:srgbClr val="0070C0"/>
                </a:solidFill>
              </a:rPr>
              <a:t>X</a:t>
            </a:r>
          </a:p>
        </p:txBody>
      </p:sp>
      <p:sp>
        <p:nvSpPr>
          <p:cNvPr id="71" name="TextBox 70">
            <a:extLst>
              <a:ext uri="{FF2B5EF4-FFF2-40B4-BE49-F238E27FC236}">
                <a16:creationId xmlns:a16="http://schemas.microsoft.com/office/drawing/2014/main" id="{69E495E3-2DBF-4931-852E-ECCBE0F40A34}"/>
              </a:ext>
            </a:extLst>
          </p:cNvPr>
          <p:cNvSpPr txBox="1"/>
          <p:nvPr/>
        </p:nvSpPr>
        <p:spPr>
          <a:xfrm>
            <a:off x="4526648" y="2995575"/>
            <a:ext cx="340057" cy="369332"/>
          </a:xfrm>
          <a:prstGeom prst="rect">
            <a:avLst/>
          </a:prstGeom>
          <a:noFill/>
        </p:spPr>
        <p:txBody>
          <a:bodyPr wrap="square" rtlCol="0">
            <a:spAutoFit/>
          </a:bodyPr>
          <a:lstStyle/>
          <a:p>
            <a:r>
              <a:rPr lang="en-US" b="1" dirty="0">
                <a:solidFill>
                  <a:srgbClr val="0070C0"/>
                </a:solidFill>
              </a:rPr>
              <a:t>X</a:t>
            </a:r>
          </a:p>
        </p:txBody>
      </p:sp>
      <p:sp>
        <p:nvSpPr>
          <p:cNvPr id="73" name="TextBox 72">
            <a:extLst>
              <a:ext uri="{FF2B5EF4-FFF2-40B4-BE49-F238E27FC236}">
                <a16:creationId xmlns:a16="http://schemas.microsoft.com/office/drawing/2014/main" id="{8B248B63-4368-40F2-AB32-7E4EFDDFF242}"/>
              </a:ext>
            </a:extLst>
          </p:cNvPr>
          <p:cNvSpPr txBox="1"/>
          <p:nvPr/>
        </p:nvSpPr>
        <p:spPr>
          <a:xfrm>
            <a:off x="4971267" y="2823104"/>
            <a:ext cx="340057" cy="369332"/>
          </a:xfrm>
          <a:prstGeom prst="rect">
            <a:avLst/>
          </a:prstGeom>
          <a:noFill/>
        </p:spPr>
        <p:txBody>
          <a:bodyPr wrap="square" rtlCol="0">
            <a:spAutoFit/>
          </a:bodyPr>
          <a:lstStyle/>
          <a:p>
            <a:r>
              <a:rPr lang="en-US" b="1" dirty="0">
                <a:solidFill>
                  <a:srgbClr val="0070C0"/>
                </a:solidFill>
              </a:rPr>
              <a:t>X</a:t>
            </a:r>
          </a:p>
        </p:txBody>
      </p:sp>
      <p:sp>
        <p:nvSpPr>
          <p:cNvPr id="2" name="TextBox 1">
            <a:extLst>
              <a:ext uri="{FF2B5EF4-FFF2-40B4-BE49-F238E27FC236}">
                <a16:creationId xmlns:a16="http://schemas.microsoft.com/office/drawing/2014/main" id="{51788B39-137D-4179-9EBD-3BC8E168B097}"/>
              </a:ext>
            </a:extLst>
          </p:cNvPr>
          <p:cNvSpPr txBox="1"/>
          <p:nvPr/>
        </p:nvSpPr>
        <p:spPr>
          <a:xfrm>
            <a:off x="3105645" y="6153268"/>
            <a:ext cx="774722" cy="369332"/>
          </a:xfrm>
          <a:prstGeom prst="rect">
            <a:avLst/>
          </a:prstGeom>
          <a:noFill/>
        </p:spPr>
        <p:txBody>
          <a:bodyPr wrap="square" rtlCol="0">
            <a:spAutoFit/>
          </a:bodyPr>
          <a:lstStyle/>
          <a:p>
            <a:r>
              <a:rPr lang="en-US" b="1" dirty="0">
                <a:solidFill>
                  <a:srgbClr val="FF0000"/>
                </a:solidFill>
              </a:rPr>
              <a:t>1300</a:t>
            </a:r>
          </a:p>
        </p:txBody>
      </p:sp>
      <p:cxnSp>
        <p:nvCxnSpPr>
          <p:cNvPr id="4" name="Straight Arrow Connector 3">
            <a:extLst>
              <a:ext uri="{FF2B5EF4-FFF2-40B4-BE49-F238E27FC236}">
                <a16:creationId xmlns:a16="http://schemas.microsoft.com/office/drawing/2014/main" id="{90D1E48F-913F-4244-94D3-CF10F6EC7D72}"/>
              </a:ext>
            </a:extLst>
          </p:cNvPr>
          <p:cNvCxnSpPr>
            <a:cxnSpLocks/>
          </p:cNvCxnSpPr>
          <p:nvPr/>
        </p:nvCxnSpPr>
        <p:spPr>
          <a:xfrm flipH="1" flipV="1">
            <a:off x="3383222" y="5854728"/>
            <a:ext cx="15051" cy="39637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685AE8A-AB84-4A72-B7AE-A87D6D32BC50}"/>
              </a:ext>
            </a:extLst>
          </p:cNvPr>
          <p:cNvCxnSpPr/>
          <p:nvPr/>
        </p:nvCxnSpPr>
        <p:spPr>
          <a:xfrm flipV="1">
            <a:off x="1991289" y="2768700"/>
            <a:ext cx="3098042" cy="18298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C32B4-9B69-4CA2-B027-4297C075AF82}"/>
              </a:ext>
            </a:extLst>
          </p:cNvPr>
          <p:cNvCxnSpPr/>
          <p:nvPr/>
        </p:nvCxnSpPr>
        <p:spPr>
          <a:xfrm flipV="1">
            <a:off x="3355927" y="3772462"/>
            <a:ext cx="0" cy="207104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2A2472F-CCDE-4327-817A-B3D4A847EAA5}"/>
              </a:ext>
            </a:extLst>
          </p:cNvPr>
          <p:cNvCxnSpPr>
            <a:cxnSpLocks/>
          </p:cNvCxnSpPr>
          <p:nvPr/>
        </p:nvCxnSpPr>
        <p:spPr>
          <a:xfrm>
            <a:off x="1571058" y="3775614"/>
            <a:ext cx="1814014" cy="104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5BAE17E-6AA5-45FA-8618-291F1B293C2F}"/>
              </a:ext>
            </a:extLst>
          </p:cNvPr>
          <p:cNvSpPr/>
          <p:nvPr/>
        </p:nvSpPr>
        <p:spPr>
          <a:xfrm>
            <a:off x="3300505" y="3750370"/>
            <a:ext cx="122309" cy="122309"/>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22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7B7F14-0AE0-4E58-A3ED-3009EA7DFEE7}"/>
              </a:ext>
            </a:extLst>
          </p:cNvPr>
          <p:cNvSpPr>
            <a:spLocks noGrp="1"/>
          </p:cNvSpPr>
          <p:nvPr>
            <p:ph type="title"/>
          </p:nvPr>
        </p:nvSpPr>
        <p:spPr/>
        <p:txBody>
          <a:bodyPr/>
          <a:lstStyle/>
          <a:p>
            <a:r>
              <a:rPr lang="en-US" dirty="0"/>
              <a:t>Housing Price Prediction</a:t>
            </a:r>
          </a:p>
        </p:txBody>
      </p:sp>
      <p:pic>
        <p:nvPicPr>
          <p:cNvPr id="2050" name="Picture 2" descr="Blank Bar Graph Template New Calendar Template Site 4U6PuvTT | Bar ...">
            <a:extLst>
              <a:ext uri="{FF2B5EF4-FFF2-40B4-BE49-F238E27FC236}">
                <a16:creationId xmlns:a16="http://schemas.microsoft.com/office/drawing/2014/main" id="{6249CE02-624B-4EA0-825D-D6383FC08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352331"/>
            <a:ext cx="4991100" cy="499110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05123AA-5759-413D-809C-E2BAC11F4C53}"/>
              </a:ext>
            </a:extLst>
          </p:cNvPr>
          <p:cNvSpPr txBox="1"/>
          <p:nvPr/>
        </p:nvSpPr>
        <p:spPr>
          <a:xfrm>
            <a:off x="1063956" y="4940483"/>
            <a:ext cx="696036" cy="369332"/>
          </a:xfrm>
          <a:prstGeom prst="rect">
            <a:avLst/>
          </a:prstGeom>
          <a:noFill/>
        </p:spPr>
        <p:txBody>
          <a:bodyPr wrap="square" rtlCol="0">
            <a:spAutoFit/>
          </a:bodyPr>
          <a:lstStyle/>
          <a:p>
            <a:r>
              <a:rPr lang="en-US" dirty="0"/>
              <a:t>10</a:t>
            </a:r>
          </a:p>
        </p:txBody>
      </p:sp>
      <p:sp>
        <p:nvSpPr>
          <p:cNvPr id="29" name="TextBox 28">
            <a:extLst>
              <a:ext uri="{FF2B5EF4-FFF2-40B4-BE49-F238E27FC236}">
                <a16:creationId xmlns:a16="http://schemas.microsoft.com/office/drawing/2014/main" id="{C51A08DB-FE25-4875-8068-F5959E4910F9}"/>
              </a:ext>
            </a:extLst>
          </p:cNvPr>
          <p:cNvSpPr txBox="1"/>
          <p:nvPr/>
        </p:nvSpPr>
        <p:spPr>
          <a:xfrm>
            <a:off x="1063956" y="4283671"/>
            <a:ext cx="696036" cy="369332"/>
          </a:xfrm>
          <a:prstGeom prst="rect">
            <a:avLst/>
          </a:prstGeom>
          <a:noFill/>
        </p:spPr>
        <p:txBody>
          <a:bodyPr wrap="square" rtlCol="0">
            <a:spAutoFit/>
          </a:bodyPr>
          <a:lstStyle/>
          <a:p>
            <a:r>
              <a:rPr lang="en-US" dirty="0"/>
              <a:t>20</a:t>
            </a:r>
          </a:p>
        </p:txBody>
      </p:sp>
      <p:sp>
        <p:nvSpPr>
          <p:cNvPr id="31" name="TextBox 30">
            <a:extLst>
              <a:ext uri="{FF2B5EF4-FFF2-40B4-BE49-F238E27FC236}">
                <a16:creationId xmlns:a16="http://schemas.microsoft.com/office/drawing/2014/main" id="{ADDC6BB2-4AC0-45B7-BD07-4FB24D2B92C9}"/>
              </a:ext>
            </a:extLst>
          </p:cNvPr>
          <p:cNvSpPr txBox="1"/>
          <p:nvPr/>
        </p:nvSpPr>
        <p:spPr>
          <a:xfrm>
            <a:off x="1063956" y="3626859"/>
            <a:ext cx="696036" cy="369332"/>
          </a:xfrm>
          <a:prstGeom prst="rect">
            <a:avLst/>
          </a:prstGeom>
          <a:noFill/>
        </p:spPr>
        <p:txBody>
          <a:bodyPr wrap="square" rtlCol="0">
            <a:spAutoFit/>
          </a:bodyPr>
          <a:lstStyle/>
          <a:p>
            <a:r>
              <a:rPr lang="en-US" dirty="0"/>
              <a:t>30</a:t>
            </a:r>
          </a:p>
        </p:txBody>
      </p:sp>
      <p:sp>
        <p:nvSpPr>
          <p:cNvPr id="33" name="TextBox 32">
            <a:extLst>
              <a:ext uri="{FF2B5EF4-FFF2-40B4-BE49-F238E27FC236}">
                <a16:creationId xmlns:a16="http://schemas.microsoft.com/office/drawing/2014/main" id="{FD6058E7-3325-43C1-B826-B1C7704C8F3B}"/>
              </a:ext>
            </a:extLst>
          </p:cNvPr>
          <p:cNvSpPr txBox="1"/>
          <p:nvPr/>
        </p:nvSpPr>
        <p:spPr>
          <a:xfrm>
            <a:off x="1063956" y="2970047"/>
            <a:ext cx="696036" cy="369332"/>
          </a:xfrm>
          <a:prstGeom prst="rect">
            <a:avLst/>
          </a:prstGeom>
          <a:noFill/>
        </p:spPr>
        <p:txBody>
          <a:bodyPr wrap="square" rtlCol="0">
            <a:spAutoFit/>
          </a:bodyPr>
          <a:lstStyle/>
          <a:p>
            <a:r>
              <a:rPr lang="en-US" dirty="0"/>
              <a:t>40</a:t>
            </a:r>
          </a:p>
        </p:txBody>
      </p:sp>
      <p:sp>
        <p:nvSpPr>
          <p:cNvPr id="35" name="TextBox 34">
            <a:extLst>
              <a:ext uri="{FF2B5EF4-FFF2-40B4-BE49-F238E27FC236}">
                <a16:creationId xmlns:a16="http://schemas.microsoft.com/office/drawing/2014/main" id="{3D00D4AB-875D-411D-BEE0-E7175D346C8E}"/>
              </a:ext>
            </a:extLst>
          </p:cNvPr>
          <p:cNvSpPr txBox="1"/>
          <p:nvPr/>
        </p:nvSpPr>
        <p:spPr>
          <a:xfrm>
            <a:off x="1063956" y="2272309"/>
            <a:ext cx="696036" cy="369332"/>
          </a:xfrm>
          <a:prstGeom prst="rect">
            <a:avLst/>
          </a:prstGeom>
          <a:noFill/>
        </p:spPr>
        <p:txBody>
          <a:bodyPr wrap="square" rtlCol="0">
            <a:spAutoFit/>
          </a:bodyPr>
          <a:lstStyle/>
          <a:p>
            <a:r>
              <a:rPr lang="en-US" dirty="0"/>
              <a:t>50</a:t>
            </a:r>
          </a:p>
        </p:txBody>
      </p:sp>
      <p:sp>
        <p:nvSpPr>
          <p:cNvPr id="37" name="TextBox 36">
            <a:extLst>
              <a:ext uri="{FF2B5EF4-FFF2-40B4-BE49-F238E27FC236}">
                <a16:creationId xmlns:a16="http://schemas.microsoft.com/office/drawing/2014/main" id="{A6DBC59A-C2CC-4F9A-B741-F94803A97F3C}"/>
              </a:ext>
            </a:extLst>
          </p:cNvPr>
          <p:cNvSpPr txBox="1"/>
          <p:nvPr/>
        </p:nvSpPr>
        <p:spPr>
          <a:xfrm>
            <a:off x="1063387" y="1615497"/>
            <a:ext cx="696036" cy="369332"/>
          </a:xfrm>
          <a:prstGeom prst="rect">
            <a:avLst/>
          </a:prstGeom>
          <a:noFill/>
        </p:spPr>
        <p:txBody>
          <a:bodyPr wrap="square" rtlCol="0">
            <a:spAutoFit/>
          </a:bodyPr>
          <a:lstStyle/>
          <a:p>
            <a:r>
              <a:rPr lang="en-US" dirty="0"/>
              <a:t>60</a:t>
            </a:r>
          </a:p>
        </p:txBody>
      </p:sp>
      <p:sp>
        <p:nvSpPr>
          <p:cNvPr id="39" name="TextBox 38">
            <a:extLst>
              <a:ext uri="{FF2B5EF4-FFF2-40B4-BE49-F238E27FC236}">
                <a16:creationId xmlns:a16="http://schemas.microsoft.com/office/drawing/2014/main" id="{8084B40B-B49B-47D7-A9E8-5F00DEF51272}"/>
              </a:ext>
            </a:extLst>
          </p:cNvPr>
          <p:cNvSpPr txBox="1"/>
          <p:nvPr/>
        </p:nvSpPr>
        <p:spPr>
          <a:xfrm>
            <a:off x="2007926" y="5843510"/>
            <a:ext cx="696036" cy="369332"/>
          </a:xfrm>
          <a:prstGeom prst="rect">
            <a:avLst/>
          </a:prstGeom>
          <a:noFill/>
        </p:spPr>
        <p:txBody>
          <a:bodyPr wrap="square" rtlCol="0">
            <a:spAutoFit/>
          </a:bodyPr>
          <a:lstStyle/>
          <a:p>
            <a:r>
              <a:rPr lang="en-US" dirty="0"/>
              <a:t>500</a:t>
            </a:r>
          </a:p>
        </p:txBody>
      </p:sp>
      <p:sp>
        <p:nvSpPr>
          <p:cNvPr id="43" name="TextBox 42">
            <a:extLst>
              <a:ext uri="{FF2B5EF4-FFF2-40B4-BE49-F238E27FC236}">
                <a16:creationId xmlns:a16="http://schemas.microsoft.com/office/drawing/2014/main" id="{85C2ED62-7A66-4FF7-9002-E64550829309}"/>
              </a:ext>
            </a:extLst>
          </p:cNvPr>
          <p:cNvSpPr txBox="1"/>
          <p:nvPr/>
        </p:nvSpPr>
        <p:spPr>
          <a:xfrm>
            <a:off x="2692019" y="5854728"/>
            <a:ext cx="745795" cy="369332"/>
          </a:xfrm>
          <a:prstGeom prst="rect">
            <a:avLst/>
          </a:prstGeom>
          <a:noFill/>
        </p:spPr>
        <p:txBody>
          <a:bodyPr wrap="square" rtlCol="0">
            <a:spAutoFit/>
          </a:bodyPr>
          <a:lstStyle/>
          <a:p>
            <a:r>
              <a:rPr lang="en-US" dirty="0"/>
              <a:t>1000</a:t>
            </a:r>
          </a:p>
        </p:txBody>
      </p:sp>
      <p:sp>
        <p:nvSpPr>
          <p:cNvPr id="45" name="TextBox 44">
            <a:extLst>
              <a:ext uri="{FF2B5EF4-FFF2-40B4-BE49-F238E27FC236}">
                <a16:creationId xmlns:a16="http://schemas.microsoft.com/office/drawing/2014/main" id="{B037A928-4876-4523-BE11-7AECFCDE42DA}"/>
              </a:ext>
            </a:extLst>
          </p:cNvPr>
          <p:cNvSpPr txBox="1"/>
          <p:nvPr/>
        </p:nvSpPr>
        <p:spPr>
          <a:xfrm>
            <a:off x="3355927" y="5854728"/>
            <a:ext cx="696036" cy="369332"/>
          </a:xfrm>
          <a:prstGeom prst="rect">
            <a:avLst/>
          </a:prstGeom>
          <a:noFill/>
        </p:spPr>
        <p:txBody>
          <a:bodyPr wrap="square" rtlCol="0">
            <a:spAutoFit/>
          </a:bodyPr>
          <a:lstStyle/>
          <a:p>
            <a:r>
              <a:rPr lang="en-US" dirty="0"/>
              <a:t>1500</a:t>
            </a:r>
          </a:p>
        </p:txBody>
      </p:sp>
      <p:sp>
        <p:nvSpPr>
          <p:cNvPr id="47" name="TextBox 46">
            <a:extLst>
              <a:ext uri="{FF2B5EF4-FFF2-40B4-BE49-F238E27FC236}">
                <a16:creationId xmlns:a16="http://schemas.microsoft.com/office/drawing/2014/main" id="{BDD57B19-7514-4CD6-917B-A1543B2542C6}"/>
              </a:ext>
            </a:extLst>
          </p:cNvPr>
          <p:cNvSpPr txBox="1"/>
          <p:nvPr/>
        </p:nvSpPr>
        <p:spPr>
          <a:xfrm>
            <a:off x="4076132" y="5854728"/>
            <a:ext cx="745794" cy="369332"/>
          </a:xfrm>
          <a:prstGeom prst="rect">
            <a:avLst/>
          </a:prstGeom>
          <a:noFill/>
        </p:spPr>
        <p:txBody>
          <a:bodyPr wrap="square" rtlCol="0">
            <a:spAutoFit/>
          </a:bodyPr>
          <a:lstStyle/>
          <a:p>
            <a:r>
              <a:rPr lang="en-US" dirty="0"/>
              <a:t>2000</a:t>
            </a:r>
          </a:p>
        </p:txBody>
      </p:sp>
      <p:sp>
        <p:nvSpPr>
          <p:cNvPr id="49" name="TextBox 48">
            <a:extLst>
              <a:ext uri="{FF2B5EF4-FFF2-40B4-BE49-F238E27FC236}">
                <a16:creationId xmlns:a16="http://schemas.microsoft.com/office/drawing/2014/main" id="{0E4EF26A-B869-4FE4-8B52-305E7B1AADBD}"/>
              </a:ext>
            </a:extLst>
          </p:cNvPr>
          <p:cNvSpPr txBox="1"/>
          <p:nvPr/>
        </p:nvSpPr>
        <p:spPr>
          <a:xfrm>
            <a:off x="4785815" y="5843510"/>
            <a:ext cx="745793" cy="369332"/>
          </a:xfrm>
          <a:prstGeom prst="rect">
            <a:avLst/>
          </a:prstGeom>
          <a:noFill/>
        </p:spPr>
        <p:txBody>
          <a:bodyPr wrap="square" rtlCol="0">
            <a:spAutoFit/>
          </a:bodyPr>
          <a:lstStyle/>
          <a:p>
            <a:r>
              <a:rPr lang="en-US" dirty="0"/>
              <a:t>2500</a:t>
            </a:r>
          </a:p>
        </p:txBody>
      </p:sp>
      <p:sp>
        <p:nvSpPr>
          <p:cNvPr id="51" name="TextBox 50">
            <a:extLst>
              <a:ext uri="{FF2B5EF4-FFF2-40B4-BE49-F238E27FC236}">
                <a16:creationId xmlns:a16="http://schemas.microsoft.com/office/drawing/2014/main" id="{768D8AB8-856C-4FB0-BBB8-314BA7C90127}"/>
              </a:ext>
            </a:extLst>
          </p:cNvPr>
          <p:cNvSpPr txBox="1"/>
          <p:nvPr/>
        </p:nvSpPr>
        <p:spPr>
          <a:xfrm>
            <a:off x="5519669" y="5843510"/>
            <a:ext cx="721622" cy="369332"/>
          </a:xfrm>
          <a:prstGeom prst="rect">
            <a:avLst/>
          </a:prstGeom>
          <a:noFill/>
        </p:spPr>
        <p:txBody>
          <a:bodyPr wrap="square" rtlCol="0">
            <a:spAutoFit/>
          </a:bodyPr>
          <a:lstStyle/>
          <a:p>
            <a:r>
              <a:rPr lang="en-US" dirty="0"/>
              <a:t>3000</a:t>
            </a:r>
          </a:p>
        </p:txBody>
      </p:sp>
      <p:sp>
        <p:nvSpPr>
          <p:cNvPr id="53" name="TextBox 52">
            <a:extLst>
              <a:ext uri="{FF2B5EF4-FFF2-40B4-BE49-F238E27FC236}">
                <a16:creationId xmlns:a16="http://schemas.microsoft.com/office/drawing/2014/main" id="{8667DB00-F39E-4BC1-950C-43338A78C440}"/>
              </a:ext>
            </a:extLst>
          </p:cNvPr>
          <p:cNvSpPr txBox="1"/>
          <p:nvPr/>
        </p:nvSpPr>
        <p:spPr>
          <a:xfrm>
            <a:off x="222629" y="3154713"/>
            <a:ext cx="696036" cy="646331"/>
          </a:xfrm>
          <a:prstGeom prst="rect">
            <a:avLst/>
          </a:prstGeom>
          <a:noFill/>
        </p:spPr>
        <p:txBody>
          <a:bodyPr wrap="square" rtlCol="0">
            <a:spAutoFit/>
          </a:bodyPr>
          <a:lstStyle/>
          <a:p>
            <a:r>
              <a:rPr lang="en-US" dirty="0"/>
              <a:t>Price (Lac)</a:t>
            </a:r>
          </a:p>
        </p:txBody>
      </p:sp>
      <p:sp>
        <p:nvSpPr>
          <p:cNvPr id="55" name="TextBox 54">
            <a:extLst>
              <a:ext uri="{FF2B5EF4-FFF2-40B4-BE49-F238E27FC236}">
                <a16:creationId xmlns:a16="http://schemas.microsoft.com/office/drawing/2014/main" id="{4A6B826C-C49D-4EBA-BD65-3B633E80F529}"/>
              </a:ext>
            </a:extLst>
          </p:cNvPr>
          <p:cNvSpPr txBox="1"/>
          <p:nvPr/>
        </p:nvSpPr>
        <p:spPr>
          <a:xfrm>
            <a:off x="2745048" y="6337934"/>
            <a:ext cx="1917794" cy="369332"/>
          </a:xfrm>
          <a:prstGeom prst="rect">
            <a:avLst/>
          </a:prstGeom>
          <a:noFill/>
        </p:spPr>
        <p:txBody>
          <a:bodyPr wrap="square" rtlCol="0">
            <a:spAutoFit/>
          </a:bodyPr>
          <a:lstStyle/>
          <a:p>
            <a:r>
              <a:rPr lang="en-US" dirty="0"/>
              <a:t>Area (Sq. Ft.)</a:t>
            </a:r>
          </a:p>
        </p:txBody>
      </p:sp>
      <p:sp>
        <p:nvSpPr>
          <p:cNvPr id="57" name="TextBox 56">
            <a:extLst>
              <a:ext uri="{FF2B5EF4-FFF2-40B4-BE49-F238E27FC236}">
                <a16:creationId xmlns:a16="http://schemas.microsoft.com/office/drawing/2014/main" id="{9B818D0D-E0CC-4953-840D-8D2100DAA585}"/>
              </a:ext>
            </a:extLst>
          </p:cNvPr>
          <p:cNvSpPr txBox="1"/>
          <p:nvPr/>
        </p:nvSpPr>
        <p:spPr>
          <a:xfrm>
            <a:off x="2185915" y="4244808"/>
            <a:ext cx="340057" cy="369332"/>
          </a:xfrm>
          <a:prstGeom prst="rect">
            <a:avLst/>
          </a:prstGeom>
          <a:noFill/>
        </p:spPr>
        <p:txBody>
          <a:bodyPr wrap="square" rtlCol="0">
            <a:spAutoFit/>
          </a:bodyPr>
          <a:lstStyle/>
          <a:p>
            <a:r>
              <a:rPr lang="en-US" b="1" dirty="0">
                <a:solidFill>
                  <a:srgbClr val="0070C0"/>
                </a:solidFill>
              </a:rPr>
              <a:t>X</a:t>
            </a:r>
          </a:p>
        </p:txBody>
      </p:sp>
      <p:sp>
        <p:nvSpPr>
          <p:cNvPr id="59" name="TextBox 58">
            <a:extLst>
              <a:ext uri="{FF2B5EF4-FFF2-40B4-BE49-F238E27FC236}">
                <a16:creationId xmlns:a16="http://schemas.microsoft.com/office/drawing/2014/main" id="{59BD77BC-F494-44A0-8516-91086E488F3D}"/>
              </a:ext>
            </a:extLst>
          </p:cNvPr>
          <p:cNvSpPr txBox="1"/>
          <p:nvPr/>
        </p:nvSpPr>
        <p:spPr>
          <a:xfrm>
            <a:off x="2894887" y="3600399"/>
            <a:ext cx="340057" cy="369332"/>
          </a:xfrm>
          <a:prstGeom prst="rect">
            <a:avLst/>
          </a:prstGeom>
          <a:noFill/>
        </p:spPr>
        <p:txBody>
          <a:bodyPr wrap="square" rtlCol="0">
            <a:spAutoFit/>
          </a:bodyPr>
          <a:lstStyle/>
          <a:p>
            <a:r>
              <a:rPr lang="en-US" b="1" dirty="0">
                <a:solidFill>
                  <a:srgbClr val="0070C0"/>
                </a:solidFill>
              </a:rPr>
              <a:t>X</a:t>
            </a:r>
          </a:p>
        </p:txBody>
      </p:sp>
      <p:sp>
        <p:nvSpPr>
          <p:cNvPr id="61" name="TextBox 60">
            <a:extLst>
              <a:ext uri="{FF2B5EF4-FFF2-40B4-BE49-F238E27FC236}">
                <a16:creationId xmlns:a16="http://schemas.microsoft.com/office/drawing/2014/main" id="{9BFA7007-D2E9-49C0-8D22-62CBEBEF4CBF}"/>
              </a:ext>
            </a:extLst>
          </p:cNvPr>
          <p:cNvSpPr txBox="1"/>
          <p:nvPr/>
        </p:nvSpPr>
        <p:spPr>
          <a:xfrm>
            <a:off x="2611838" y="4065580"/>
            <a:ext cx="340057" cy="369332"/>
          </a:xfrm>
          <a:prstGeom prst="rect">
            <a:avLst/>
          </a:prstGeom>
          <a:noFill/>
        </p:spPr>
        <p:txBody>
          <a:bodyPr wrap="square" rtlCol="0">
            <a:spAutoFit/>
          </a:bodyPr>
          <a:lstStyle/>
          <a:p>
            <a:r>
              <a:rPr lang="en-US" b="1" dirty="0">
                <a:solidFill>
                  <a:srgbClr val="0070C0"/>
                </a:solidFill>
              </a:rPr>
              <a:t>X</a:t>
            </a:r>
          </a:p>
        </p:txBody>
      </p:sp>
      <p:sp>
        <p:nvSpPr>
          <p:cNvPr id="63" name="TextBox 62">
            <a:extLst>
              <a:ext uri="{FF2B5EF4-FFF2-40B4-BE49-F238E27FC236}">
                <a16:creationId xmlns:a16="http://schemas.microsoft.com/office/drawing/2014/main" id="{E10E912B-7F00-4118-832E-9CAA1D952CAA}"/>
              </a:ext>
            </a:extLst>
          </p:cNvPr>
          <p:cNvSpPr txBox="1"/>
          <p:nvPr/>
        </p:nvSpPr>
        <p:spPr>
          <a:xfrm>
            <a:off x="3225275" y="3504550"/>
            <a:ext cx="340057" cy="369332"/>
          </a:xfrm>
          <a:prstGeom prst="rect">
            <a:avLst/>
          </a:prstGeom>
          <a:noFill/>
        </p:spPr>
        <p:txBody>
          <a:bodyPr wrap="square" rtlCol="0">
            <a:spAutoFit/>
          </a:bodyPr>
          <a:lstStyle/>
          <a:p>
            <a:r>
              <a:rPr lang="en-US" b="1" dirty="0">
                <a:solidFill>
                  <a:srgbClr val="0070C0"/>
                </a:solidFill>
              </a:rPr>
              <a:t>X</a:t>
            </a:r>
          </a:p>
        </p:txBody>
      </p:sp>
      <p:sp>
        <p:nvSpPr>
          <p:cNvPr id="65" name="TextBox 64">
            <a:extLst>
              <a:ext uri="{FF2B5EF4-FFF2-40B4-BE49-F238E27FC236}">
                <a16:creationId xmlns:a16="http://schemas.microsoft.com/office/drawing/2014/main" id="{3F243C8C-DE2D-4B70-98FC-25C342269ECC}"/>
              </a:ext>
            </a:extLst>
          </p:cNvPr>
          <p:cNvSpPr txBox="1"/>
          <p:nvPr/>
        </p:nvSpPr>
        <p:spPr>
          <a:xfrm>
            <a:off x="3540310" y="3319884"/>
            <a:ext cx="340057" cy="369332"/>
          </a:xfrm>
          <a:prstGeom prst="rect">
            <a:avLst/>
          </a:prstGeom>
          <a:noFill/>
        </p:spPr>
        <p:txBody>
          <a:bodyPr wrap="square" rtlCol="0">
            <a:spAutoFit/>
          </a:bodyPr>
          <a:lstStyle/>
          <a:p>
            <a:r>
              <a:rPr lang="en-US" b="1" dirty="0">
                <a:solidFill>
                  <a:srgbClr val="0070C0"/>
                </a:solidFill>
              </a:rPr>
              <a:t>X</a:t>
            </a:r>
          </a:p>
        </p:txBody>
      </p:sp>
      <p:sp>
        <p:nvSpPr>
          <p:cNvPr id="67" name="TextBox 66">
            <a:extLst>
              <a:ext uri="{FF2B5EF4-FFF2-40B4-BE49-F238E27FC236}">
                <a16:creationId xmlns:a16="http://schemas.microsoft.com/office/drawing/2014/main" id="{D33DC75F-DB1D-4469-9496-1B06C98BFB74}"/>
              </a:ext>
            </a:extLst>
          </p:cNvPr>
          <p:cNvSpPr txBox="1"/>
          <p:nvPr/>
        </p:nvSpPr>
        <p:spPr>
          <a:xfrm>
            <a:off x="3782984" y="2944943"/>
            <a:ext cx="340057" cy="369332"/>
          </a:xfrm>
          <a:prstGeom prst="rect">
            <a:avLst/>
          </a:prstGeom>
          <a:noFill/>
        </p:spPr>
        <p:txBody>
          <a:bodyPr wrap="square" rtlCol="0">
            <a:spAutoFit/>
          </a:bodyPr>
          <a:lstStyle/>
          <a:p>
            <a:r>
              <a:rPr lang="en-US" b="1" dirty="0">
                <a:solidFill>
                  <a:srgbClr val="0070C0"/>
                </a:solidFill>
              </a:rPr>
              <a:t>X</a:t>
            </a:r>
          </a:p>
        </p:txBody>
      </p:sp>
      <p:sp>
        <p:nvSpPr>
          <p:cNvPr id="69" name="TextBox 68">
            <a:extLst>
              <a:ext uri="{FF2B5EF4-FFF2-40B4-BE49-F238E27FC236}">
                <a16:creationId xmlns:a16="http://schemas.microsoft.com/office/drawing/2014/main" id="{2A601718-8038-43E0-87A9-5FCE4E1AC7C1}"/>
              </a:ext>
            </a:extLst>
          </p:cNvPr>
          <p:cNvSpPr txBox="1"/>
          <p:nvPr/>
        </p:nvSpPr>
        <p:spPr>
          <a:xfrm>
            <a:off x="4123041" y="2896938"/>
            <a:ext cx="340057" cy="369332"/>
          </a:xfrm>
          <a:prstGeom prst="rect">
            <a:avLst/>
          </a:prstGeom>
          <a:noFill/>
        </p:spPr>
        <p:txBody>
          <a:bodyPr wrap="square" rtlCol="0">
            <a:spAutoFit/>
          </a:bodyPr>
          <a:lstStyle/>
          <a:p>
            <a:r>
              <a:rPr lang="en-US" b="1" dirty="0">
                <a:solidFill>
                  <a:srgbClr val="0070C0"/>
                </a:solidFill>
              </a:rPr>
              <a:t>X</a:t>
            </a:r>
          </a:p>
        </p:txBody>
      </p:sp>
      <p:sp>
        <p:nvSpPr>
          <p:cNvPr id="71" name="TextBox 70">
            <a:extLst>
              <a:ext uri="{FF2B5EF4-FFF2-40B4-BE49-F238E27FC236}">
                <a16:creationId xmlns:a16="http://schemas.microsoft.com/office/drawing/2014/main" id="{69E495E3-2DBF-4931-852E-ECCBE0F40A34}"/>
              </a:ext>
            </a:extLst>
          </p:cNvPr>
          <p:cNvSpPr txBox="1"/>
          <p:nvPr/>
        </p:nvSpPr>
        <p:spPr>
          <a:xfrm>
            <a:off x="4526648" y="2995575"/>
            <a:ext cx="340057" cy="369332"/>
          </a:xfrm>
          <a:prstGeom prst="rect">
            <a:avLst/>
          </a:prstGeom>
          <a:noFill/>
        </p:spPr>
        <p:txBody>
          <a:bodyPr wrap="square" rtlCol="0">
            <a:spAutoFit/>
          </a:bodyPr>
          <a:lstStyle/>
          <a:p>
            <a:r>
              <a:rPr lang="en-US" b="1" dirty="0">
                <a:solidFill>
                  <a:srgbClr val="0070C0"/>
                </a:solidFill>
              </a:rPr>
              <a:t>X</a:t>
            </a:r>
          </a:p>
        </p:txBody>
      </p:sp>
      <p:sp>
        <p:nvSpPr>
          <p:cNvPr id="73" name="TextBox 72">
            <a:extLst>
              <a:ext uri="{FF2B5EF4-FFF2-40B4-BE49-F238E27FC236}">
                <a16:creationId xmlns:a16="http://schemas.microsoft.com/office/drawing/2014/main" id="{8B248B63-4368-40F2-AB32-7E4EFDDFF242}"/>
              </a:ext>
            </a:extLst>
          </p:cNvPr>
          <p:cNvSpPr txBox="1"/>
          <p:nvPr/>
        </p:nvSpPr>
        <p:spPr>
          <a:xfrm>
            <a:off x="4971267" y="2823104"/>
            <a:ext cx="340057" cy="369332"/>
          </a:xfrm>
          <a:prstGeom prst="rect">
            <a:avLst/>
          </a:prstGeom>
          <a:noFill/>
        </p:spPr>
        <p:txBody>
          <a:bodyPr wrap="square" rtlCol="0">
            <a:spAutoFit/>
          </a:bodyPr>
          <a:lstStyle/>
          <a:p>
            <a:r>
              <a:rPr lang="en-US" b="1" dirty="0">
                <a:solidFill>
                  <a:srgbClr val="0070C0"/>
                </a:solidFill>
              </a:rPr>
              <a:t>X</a:t>
            </a:r>
          </a:p>
        </p:txBody>
      </p:sp>
      <p:sp>
        <p:nvSpPr>
          <p:cNvPr id="2" name="TextBox 1">
            <a:extLst>
              <a:ext uri="{FF2B5EF4-FFF2-40B4-BE49-F238E27FC236}">
                <a16:creationId xmlns:a16="http://schemas.microsoft.com/office/drawing/2014/main" id="{51788B39-137D-4179-9EBD-3BC8E168B097}"/>
              </a:ext>
            </a:extLst>
          </p:cNvPr>
          <p:cNvSpPr txBox="1"/>
          <p:nvPr/>
        </p:nvSpPr>
        <p:spPr>
          <a:xfrm>
            <a:off x="3105645" y="6153268"/>
            <a:ext cx="774722" cy="369332"/>
          </a:xfrm>
          <a:prstGeom prst="rect">
            <a:avLst/>
          </a:prstGeom>
          <a:noFill/>
        </p:spPr>
        <p:txBody>
          <a:bodyPr wrap="square" rtlCol="0">
            <a:spAutoFit/>
          </a:bodyPr>
          <a:lstStyle/>
          <a:p>
            <a:r>
              <a:rPr lang="en-US" b="1" dirty="0">
                <a:solidFill>
                  <a:srgbClr val="FF0000"/>
                </a:solidFill>
              </a:rPr>
              <a:t>1300</a:t>
            </a:r>
          </a:p>
        </p:txBody>
      </p:sp>
      <p:cxnSp>
        <p:nvCxnSpPr>
          <p:cNvPr id="4" name="Straight Arrow Connector 3">
            <a:extLst>
              <a:ext uri="{FF2B5EF4-FFF2-40B4-BE49-F238E27FC236}">
                <a16:creationId xmlns:a16="http://schemas.microsoft.com/office/drawing/2014/main" id="{90D1E48F-913F-4244-94D3-CF10F6EC7D72}"/>
              </a:ext>
            </a:extLst>
          </p:cNvPr>
          <p:cNvCxnSpPr>
            <a:cxnSpLocks/>
          </p:cNvCxnSpPr>
          <p:nvPr/>
        </p:nvCxnSpPr>
        <p:spPr>
          <a:xfrm flipH="1" flipV="1">
            <a:off x="3383222" y="5854728"/>
            <a:ext cx="15051" cy="39637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685AE8A-AB84-4A72-B7AE-A87D6D32BC50}"/>
              </a:ext>
            </a:extLst>
          </p:cNvPr>
          <p:cNvCxnSpPr/>
          <p:nvPr/>
        </p:nvCxnSpPr>
        <p:spPr>
          <a:xfrm flipV="1">
            <a:off x="1991289" y="2768700"/>
            <a:ext cx="3098042" cy="18298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C32B4-9B69-4CA2-B027-4297C075AF82}"/>
              </a:ext>
            </a:extLst>
          </p:cNvPr>
          <p:cNvCxnSpPr/>
          <p:nvPr/>
        </p:nvCxnSpPr>
        <p:spPr>
          <a:xfrm flipV="1">
            <a:off x="3355927" y="3772462"/>
            <a:ext cx="0" cy="207104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2A2472F-CCDE-4327-817A-B3D4A847EAA5}"/>
              </a:ext>
            </a:extLst>
          </p:cNvPr>
          <p:cNvCxnSpPr>
            <a:cxnSpLocks/>
          </p:cNvCxnSpPr>
          <p:nvPr/>
        </p:nvCxnSpPr>
        <p:spPr>
          <a:xfrm>
            <a:off x="1571058" y="3775614"/>
            <a:ext cx="1814014" cy="1049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5BAE17E-6AA5-45FA-8618-291F1B293C2F}"/>
              </a:ext>
            </a:extLst>
          </p:cNvPr>
          <p:cNvSpPr/>
          <p:nvPr/>
        </p:nvSpPr>
        <p:spPr>
          <a:xfrm>
            <a:off x="3300505" y="3750370"/>
            <a:ext cx="122309" cy="122309"/>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9BAF8454-1D3D-45B1-A4D8-3CA90A1B168B}"/>
              </a:ext>
            </a:extLst>
          </p:cNvPr>
          <p:cNvSpPr/>
          <p:nvPr/>
        </p:nvSpPr>
        <p:spPr>
          <a:xfrm>
            <a:off x="1924334" y="2906973"/>
            <a:ext cx="3573260" cy="1978926"/>
          </a:xfrm>
          <a:custGeom>
            <a:avLst/>
            <a:gdLst>
              <a:gd name="connsiteX0" fmla="*/ 0 w 3573260"/>
              <a:gd name="connsiteY0" fmla="*/ 1978926 h 1978926"/>
              <a:gd name="connsiteX1" fmla="*/ 54591 w 3573260"/>
              <a:gd name="connsiteY1" fmla="*/ 1828800 h 1978926"/>
              <a:gd name="connsiteX2" fmla="*/ 68239 w 3573260"/>
              <a:gd name="connsiteY2" fmla="*/ 1787857 h 1978926"/>
              <a:gd name="connsiteX3" fmla="*/ 81887 w 3573260"/>
              <a:gd name="connsiteY3" fmla="*/ 1746914 h 1978926"/>
              <a:gd name="connsiteX4" fmla="*/ 109182 w 3573260"/>
              <a:gd name="connsiteY4" fmla="*/ 1692323 h 1978926"/>
              <a:gd name="connsiteX5" fmla="*/ 163773 w 3573260"/>
              <a:gd name="connsiteY5" fmla="*/ 1610436 h 1978926"/>
              <a:gd name="connsiteX6" fmla="*/ 177421 w 3573260"/>
              <a:gd name="connsiteY6" fmla="*/ 1569493 h 1978926"/>
              <a:gd name="connsiteX7" fmla="*/ 191069 w 3573260"/>
              <a:gd name="connsiteY7" fmla="*/ 1514902 h 1978926"/>
              <a:gd name="connsiteX8" fmla="*/ 218365 w 3573260"/>
              <a:gd name="connsiteY8" fmla="*/ 1460311 h 1978926"/>
              <a:gd name="connsiteX9" fmla="*/ 232012 w 3573260"/>
              <a:gd name="connsiteY9" fmla="*/ 1419367 h 1978926"/>
              <a:gd name="connsiteX10" fmla="*/ 354842 w 3573260"/>
              <a:gd name="connsiteY10" fmla="*/ 1255594 h 1978926"/>
              <a:gd name="connsiteX11" fmla="*/ 423081 w 3573260"/>
              <a:gd name="connsiteY11" fmla="*/ 1187355 h 1978926"/>
              <a:gd name="connsiteX12" fmla="*/ 464024 w 3573260"/>
              <a:gd name="connsiteY12" fmla="*/ 1105469 h 1978926"/>
              <a:gd name="connsiteX13" fmla="*/ 504967 w 3573260"/>
              <a:gd name="connsiteY13" fmla="*/ 1064526 h 1978926"/>
              <a:gd name="connsiteX14" fmla="*/ 518615 w 3573260"/>
              <a:gd name="connsiteY14" fmla="*/ 1009934 h 1978926"/>
              <a:gd name="connsiteX15" fmla="*/ 559559 w 3573260"/>
              <a:gd name="connsiteY15" fmla="*/ 968991 h 1978926"/>
              <a:gd name="connsiteX16" fmla="*/ 586854 w 3573260"/>
              <a:gd name="connsiteY16" fmla="*/ 928048 h 1978926"/>
              <a:gd name="connsiteX17" fmla="*/ 668741 w 3573260"/>
              <a:gd name="connsiteY17" fmla="*/ 832514 h 1978926"/>
              <a:gd name="connsiteX18" fmla="*/ 709684 w 3573260"/>
              <a:gd name="connsiteY18" fmla="*/ 818866 h 1978926"/>
              <a:gd name="connsiteX19" fmla="*/ 764275 w 3573260"/>
              <a:gd name="connsiteY19" fmla="*/ 791570 h 1978926"/>
              <a:gd name="connsiteX20" fmla="*/ 846162 w 3573260"/>
              <a:gd name="connsiteY20" fmla="*/ 736979 h 1978926"/>
              <a:gd name="connsiteX21" fmla="*/ 955344 w 3573260"/>
              <a:gd name="connsiteY21" fmla="*/ 655093 h 1978926"/>
              <a:gd name="connsiteX22" fmla="*/ 1009935 w 3573260"/>
              <a:gd name="connsiteY22" fmla="*/ 627797 h 1978926"/>
              <a:gd name="connsiteX23" fmla="*/ 1050878 w 3573260"/>
              <a:gd name="connsiteY23" fmla="*/ 586854 h 1978926"/>
              <a:gd name="connsiteX24" fmla="*/ 1201003 w 3573260"/>
              <a:gd name="connsiteY24" fmla="*/ 491320 h 1978926"/>
              <a:gd name="connsiteX25" fmla="*/ 1282890 w 3573260"/>
              <a:gd name="connsiteY25" fmla="*/ 436728 h 1978926"/>
              <a:gd name="connsiteX26" fmla="*/ 1323833 w 3573260"/>
              <a:gd name="connsiteY26" fmla="*/ 409433 h 1978926"/>
              <a:gd name="connsiteX27" fmla="*/ 1405720 w 3573260"/>
              <a:gd name="connsiteY27" fmla="*/ 382137 h 1978926"/>
              <a:gd name="connsiteX28" fmla="*/ 1446663 w 3573260"/>
              <a:gd name="connsiteY28" fmla="*/ 354842 h 1978926"/>
              <a:gd name="connsiteX29" fmla="*/ 1501254 w 3573260"/>
              <a:gd name="connsiteY29" fmla="*/ 313899 h 1978926"/>
              <a:gd name="connsiteX30" fmla="*/ 1555845 w 3573260"/>
              <a:gd name="connsiteY30" fmla="*/ 300251 h 1978926"/>
              <a:gd name="connsiteX31" fmla="*/ 1719618 w 3573260"/>
              <a:gd name="connsiteY31" fmla="*/ 245660 h 1978926"/>
              <a:gd name="connsiteX32" fmla="*/ 1774209 w 3573260"/>
              <a:gd name="connsiteY32" fmla="*/ 232012 h 1978926"/>
              <a:gd name="connsiteX33" fmla="*/ 1815153 w 3573260"/>
              <a:gd name="connsiteY33" fmla="*/ 218364 h 1978926"/>
              <a:gd name="connsiteX34" fmla="*/ 1883391 w 3573260"/>
              <a:gd name="connsiteY34" fmla="*/ 204717 h 1978926"/>
              <a:gd name="connsiteX35" fmla="*/ 1992573 w 3573260"/>
              <a:gd name="connsiteY35" fmla="*/ 177421 h 1978926"/>
              <a:gd name="connsiteX36" fmla="*/ 2129051 w 3573260"/>
              <a:gd name="connsiteY36" fmla="*/ 122830 h 1978926"/>
              <a:gd name="connsiteX37" fmla="*/ 2279176 w 3573260"/>
              <a:gd name="connsiteY37" fmla="*/ 95534 h 1978926"/>
              <a:gd name="connsiteX38" fmla="*/ 2333767 w 3573260"/>
              <a:gd name="connsiteY38" fmla="*/ 81887 h 1978926"/>
              <a:gd name="connsiteX39" fmla="*/ 2415654 w 3573260"/>
              <a:gd name="connsiteY39" fmla="*/ 27296 h 1978926"/>
              <a:gd name="connsiteX40" fmla="*/ 2702257 w 3573260"/>
              <a:gd name="connsiteY40" fmla="*/ 0 h 1978926"/>
              <a:gd name="connsiteX41" fmla="*/ 3411941 w 3573260"/>
              <a:gd name="connsiteY41" fmla="*/ 13648 h 1978926"/>
              <a:gd name="connsiteX42" fmla="*/ 3521123 w 3573260"/>
              <a:gd name="connsiteY42" fmla="*/ 27296 h 197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573260" h="1978926">
                <a:moveTo>
                  <a:pt x="0" y="1978926"/>
                </a:moveTo>
                <a:cubicBezTo>
                  <a:pt x="37985" y="1883966"/>
                  <a:pt x="19546" y="1933937"/>
                  <a:pt x="54591" y="1828800"/>
                </a:cubicBezTo>
                <a:lnTo>
                  <a:pt x="68239" y="1787857"/>
                </a:lnTo>
                <a:cubicBezTo>
                  <a:pt x="72788" y="1774209"/>
                  <a:pt x="75454" y="1759781"/>
                  <a:pt x="81887" y="1746914"/>
                </a:cubicBezTo>
                <a:cubicBezTo>
                  <a:pt x="90985" y="1728717"/>
                  <a:pt x="102039" y="1711372"/>
                  <a:pt x="109182" y="1692323"/>
                </a:cubicBezTo>
                <a:cubicBezTo>
                  <a:pt x="138558" y="1613985"/>
                  <a:pt x="96948" y="1654985"/>
                  <a:pt x="163773" y="1610436"/>
                </a:cubicBezTo>
                <a:cubicBezTo>
                  <a:pt x="168322" y="1596788"/>
                  <a:pt x="173469" y="1583325"/>
                  <a:pt x="177421" y="1569493"/>
                </a:cubicBezTo>
                <a:cubicBezTo>
                  <a:pt x="182574" y="1551458"/>
                  <a:pt x="184483" y="1532465"/>
                  <a:pt x="191069" y="1514902"/>
                </a:cubicBezTo>
                <a:cubicBezTo>
                  <a:pt x="198213" y="1495852"/>
                  <a:pt x="210351" y="1479011"/>
                  <a:pt x="218365" y="1460311"/>
                </a:cubicBezTo>
                <a:cubicBezTo>
                  <a:pt x="224032" y="1447088"/>
                  <a:pt x="224763" y="1431793"/>
                  <a:pt x="232012" y="1419367"/>
                </a:cubicBezTo>
                <a:cubicBezTo>
                  <a:pt x="361108" y="1198058"/>
                  <a:pt x="264786" y="1363660"/>
                  <a:pt x="354842" y="1255594"/>
                </a:cubicBezTo>
                <a:cubicBezTo>
                  <a:pt x="411708" y="1187355"/>
                  <a:pt x="348019" y="1237398"/>
                  <a:pt x="423081" y="1187355"/>
                </a:cubicBezTo>
                <a:cubicBezTo>
                  <a:pt x="436729" y="1160060"/>
                  <a:pt x="447096" y="1130861"/>
                  <a:pt x="464024" y="1105469"/>
                </a:cubicBezTo>
                <a:cubicBezTo>
                  <a:pt x="474730" y="1089410"/>
                  <a:pt x="495391" y="1081284"/>
                  <a:pt x="504967" y="1064526"/>
                </a:cubicBezTo>
                <a:cubicBezTo>
                  <a:pt x="514273" y="1048240"/>
                  <a:pt x="509309" y="1026220"/>
                  <a:pt x="518615" y="1009934"/>
                </a:cubicBezTo>
                <a:cubicBezTo>
                  <a:pt x="528191" y="993176"/>
                  <a:pt x="547203" y="983818"/>
                  <a:pt x="559559" y="968991"/>
                </a:cubicBezTo>
                <a:cubicBezTo>
                  <a:pt x="570060" y="956390"/>
                  <a:pt x="577320" y="941395"/>
                  <a:pt x="586854" y="928048"/>
                </a:cubicBezTo>
                <a:cubicBezTo>
                  <a:pt x="604056" y="903965"/>
                  <a:pt x="641684" y="850552"/>
                  <a:pt x="668741" y="832514"/>
                </a:cubicBezTo>
                <a:cubicBezTo>
                  <a:pt x="680711" y="824534"/>
                  <a:pt x="696461" y="824533"/>
                  <a:pt x="709684" y="818866"/>
                </a:cubicBezTo>
                <a:cubicBezTo>
                  <a:pt x="728384" y="810852"/>
                  <a:pt x="746829" y="802037"/>
                  <a:pt x="764275" y="791570"/>
                </a:cubicBezTo>
                <a:cubicBezTo>
                  <a:pt x="792405" y="774692"/>
                  <a:pt x="819918" y="756662"/>
                  <a:pt x="846162" y="736979"/>
                </a:cubicBezTo>
                <a:cubicBezTo>
                  <a:pt x="882556" y="709684"/>
                  <a:pt x="914655" y="675438"/>
                  <a:pt x="955344" y="655093"/>
                </a:cubicBezTo>
                <a:cubicBezTo>
                  <a:pt x="973541" y="645994"/>
                  <a:pt x="993380" y="639622"/>
                  <a:pt x="1009935" y="627797"/>
                </a:cubicBezTo>
                <a:cubicBezTo>
                  <a:pt x="1025641" y="616579"/>
                  <a:pt x="1035643" y="598703"/>
                  <a:pt x="1050878" y="586854"/>
                </a:cubicBezTo>
                <a:cubicBezTo>
                  <a:pt x="1122388" y="531236"/>
                  <a:pt x="1130873" y="538074"/>
                  <a:pt x="1201003" y="491320"/>
                </a:cubicBezTo>
                <a:lnTo>
                  <a:pt x="1282890" y="436728"/>
                </a:lnTo>
                <a:cubicBezTo>
                  <a:pt x="1296538" y="427630"/>
                  <a:pt x="1308272" y="414620"/>
                  <a:pt x="1323833" y="409433"/>
                </a:cubicBezTo>
                <a:cubicBezTo>
                  <a:pt x="1351129" y="400334"/>
                  <a:pt x="1381780" y="398097"/>
                  <a:pt x="1405720" y="382137"/>
                </a:cubicBezTo>
                <a:cubicBezTo>
                  <a:pt x="1419368" y="373039"/>
                  <a:pt x="1433316" y="364376"/>
                  <a:pt x="1446663" y="354842"/>
                </a:cubicBezTo>
                <a:cubicBezTo>
                  <a:pt x="1465172" y="341621"/>
                  <a:pt x="1480909" y="324071"/>
                  <a:pt x="1501254" y="313899"/>
                </a:cubicBezTo>
                <a:cubicBezTo>
                  <a:pt x="1518031" y="305511"/>
                  <a:pt x="1537648" y="304800"/>
                  <a:pt x="1555845" y="300251"/>
                </a:cubicBezTo>
                <a:cubicBezTo>
                  <a:pt x="1632751" y="248979"/>
                  <a:pt x="1578053" y="278329"/>
                  <a:pt x="1719618" y="245660"/>
                </a:cubicBezTo>
                <a:cubicBezTo>
                  <a:pt x="1737895" y="241442"/>
                  <a:pt x="1756174" y="237165"/>
                  <a:pt x="1774209" y="232012"/>
                </a:cubicBezTo>
                <a:cubicBezTo>
                  <a:pt x="1788042" y="228060"/>
                  <a:pt x="1801196" y="221853"/>
                  <a:pt x="1815153" y="218364"/>
                </a:cubicBezTo>
                <a:cubicBezTo>
                  <a:pt x="1837657" y="212738"/>
                  <a:pt x="1860789" y="209933"/>
                  <a:pt x="1883391" y="204717"/>
                </a:cubicBezTo>
                <a:cubicBezTo>
                  <a:pt x="1919944" y="196282"/>
                  <a:pt x="1957742" y="191353"/>
                  <a:pt x="1992573" y="177421"/>
                </a:cubicBezTo>
                <a:cubicBezTo>
                  <a:pt x="2038066" y="159224"/>
                  <a:pt x="2080721" y="130885"/>
                  <a:pt x="2129051" y="122830"/>
                </a:cubicBezTo>
                <a:cubicBezTo>
                  <a:pt x="2188323" y="112951"/>
                  <a:pt x="2221941" y="108253"/>
                  <a:pt x="2279176" y="95534"/>
                </a:cubicBezTo>
                <a:cubicBezTo>
                  <a:pt x="2297486" y="91465"/>
                  <a:pt x="2315570" y="86436"/>
                  <a:pt x="2333767" y="81887"/>
                </a:cubicBezTo>
                <a:cubicBezTo>
                  <a:pt x="2361063" y="63690"/>
                  <a:pt x="2382997" y="30406"/>
                  <a:pt x="2415654" y="27296"/>
                </a:cubicBezTo>
                <a:lnTo>
                  <a:pt x="2702257" y="0"/>
                </a:lnTo>
                <a:lnTo>
                  <a:pt x="3411941" y="13648"/>
                </a:lnTo>
                <a:cubicBezTo>
                  <a:pt x="3917654" y="31709"/>
                  <a:pt x="3027249" y="27296"/>
                  <a:pt x="3521123" y="272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5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9500-15A1-4C2C-B20D-B7A6B2DEA1D1}"/>
              </a:ext>
            </a:extLst>
          </p:cNvPr>
          <p:cNvSpPr>
            <a:spLocks noGrp="1"/>
          </p:cNvSpPr>
          <p:nvPr>
            <p:ph type="title"/>
          </p:nvPr>
        </p:nvSpPr>
        <p:spPr/>
        <p:txBody>
          <a:bodyPr/>
          <a:lstStyle/>
          <a:p>
            <a:r>
              <a:rPr lang="en-US" dirty="0"/>
              <a:t>Breast Cancer (malignant, benign)</a:t>
            </a:r>
          </a:p>
        </p:txBody>
      </p:sp>
      <p:pic>
        <p:nvPicPr>
          <p:cNvPr id="5" name="Picture 4">
            <a:extLst>
              <a:ext uri="{FF2B5EF4-FFF2-40B4-BE49-F238E27FC236}">
                <a16:creationId xmlns:a16="http://schemas.microsoft.com/office/drawing/2014/main" id="{13CDB89C-878C-4BBC-9676-8BB4357CA432}"/>
              </a:ext>
            </a:extLst>
          </p:cNvPr>
          <p:cNvPicPr>
            <a:picLocks noChangeAspect="1"/>
          </p:cNvPicPr>
          <p:nvPr/>
        </p:nvPicPr>
        <p:blipFill rotWithShape="1">
          <a:blip r:embed="rId2"/>
          <a:srcRect l="16944" t="19244" r="19861" b="44442"/>
          <a:stretch/>
        </p:blipFill>
        <p:spPr>
          <a:xfrm>
            <a:off x="1104900" y="2184400"/>
            <a:ext cx="7704666" cy="2489200"/>
          </a:xfrm>
          <a:prstGeom prst="rect">
            <a:avLst/>
          </a:prstGeom>
        </p:spPr>
      </p:pic>
      <p:sp>
        <p:nvSpPr>
          <p:cNvPr id="6" name="TextBox 5">
            <a:extLst>
              <a:ext uri="{FF2B5EF4-FFF2-40B4-BE49-F238E27FC236}">
                <a16:creationId xmlns:a16="http://schemas.microsoft.com/office/drawing/2014/main" id="{73BA1BF2-0184-46FB-A95B-E420130C8DA2}"/>
              </a:ext>
            </a:extLst>
          </p:cNvPr>
          <p:cNvSpPr txBox="1"/>
          <p:nvPr/>
        </p:nvSpPr>
        <p:spPr>
          <a:xfrm>
            <a:off x="3572934" y="3860800"/>
            <a:ext cx="372533" cy="369332"/>
          </a:xfrm>
          <a:prstGeom prst="rect">
            <a:avLst/>
          </a:prstGeom>
          <a:noFill/>
        </p:spPr>
        <p:txBody>
          <a:bodyPr wrap="square" rtlCol="0">
            <a:spAutoFit/>
          </a:bodyPr>
          <a:lstStyle/>
          <a:p>
            <a:r>
              <a:rPr lang="en-US" b="1" dirty="0">
                <a:solidFill>
                  <a:srgbClr val="0070C0"/>
                </a:solidFill>
              </a:rPr>
              <a:t>X</a:t>
            </a:r>
          </a:p>
        </p:txBody>
      </p:sp>
      <p:sp>
        <p:nvSpPr>
          <p:cNvPr id="8" name="TextBox 7">
            <a:extLst>
              <a:ext uri="{FF2B5EF4-FFF2-40B4-BE49-F238E27FC236}">
                <a16:creationId xmlns:a16="http://schemas.microsoft.com/office/drawing/2014/main" id="{A715C68D-F46E-469F-80C2-1AF0FB3FF5F5}"/>
              </a:ext>
            </a:extLst>
          </p:cNvPr>
          <p:cNvSpPr txBox="1"/>
          <p:nvPr/>
        </p:nvSpPr>
        <p:spPr>
          <a:xfrm>
            <a:off x="3945467" y="3860800"/>
            <a:ext cx="372533" cy="369332"/>
          </a:xfrm>
          <a:prstGeom prst="rect">
            <a:avLst/>
          </a:prstGeom>
          <a:noFill/>
        </p:spPr>
        <p:txBody>
          <a:bodyPr wrap="square" rtlCol="0">
            <a:spAutoFit/>
          </a:bodyPr>
          <a:lstStyle/>
          <a:p>
            <a:r>
              <a:rPr lang="en-US" b="1" dirty="0">
                <a:solidFill>
                  <a:srgbClr val="0070C0"/>
                </a:solidFill>
              </a:rPr>
              <a:t>X</a:t>
            </a:r>
          </a:p>
        </p:txBody>
      </p:sp>
      <p:sp>
        <p:nvSpPr>
          <p:cNvPr id="10" name="TextBox 9">
            <a:extLst>
              <a:ext uri="{FF2B5EF4-FFF2-40B4-BE49-F238E27FC236}">
                <a16:creationId xmlns:a16="http://schemas.microsoft.com/office/drawing/2014/main" id="{D4B78A51-0DB8-488E-954C-967B7B47BD3C}"/>
              </a:ext>
            </a:extLst>
          </p:cNvPr>
          <p:cNvSpPr txBox="1"/>
          <p:nvPr/>
        </p:nvSpPr>
        <p:spPr>
          <a:xfrm>
            <a:off x="4656668" y="3860800"/>
            <a:ext cx="372533" cy="369332"/>
          </a:xfrm>
          <a:prstGeom prst="rect">
            <a:avLst/>
          </a:prstGeom>
          <a:noFill/>
        </p:spPr>
        <p:txBody>
          <a:bodyPr wrap="square" rtlCol="0">
            <a:spAutoFit/>
          </a:bodyPr>
          <a:lstStyle/>
          <a:p>
            <a:r>
              <a:rPr lang="en-US" b="1" dirty="0">
                <a:solidFill>
                  <a:srgbClr val="0070C0"/>
                </a:solidFill>
              </a:rPr>
              <a:t>X</a:t>
            </a:r>
          </a:p>
        </p:txBody>
      </p:sp>
      <p:sp>
        <p:nvSpPr>
          <p:cNvPr id="12" name="TextBox 11">
            <a:extLst>
              <a:ext uri="{FF2B5EF4-FFF2-40B4-BE49-F238E27FC236}">
                <a16:creationId xmlns:a16="http://schemas.microsoft.com/office/drawing/2014/main" id="{FD3E2335-0BCB-4E24-8424-9EAED01A3905}"/>
              </a:ext>
            </a:extLst>
          </p:cNvPr>
          <p:cNvSpPr txBox="1"/>
          <p:nvPr/>
        </p:nvSpPr>
        <p:spPr>
          <a:xfrm>
            <a:off x="4995334" y="3860800"/>
            <a:ext cx="372533" cy="369332"/>
          </a:xfrm>
          <a:prstGeom prst="rect">
            <a:avLst/>
          </a:prstGeom>
          <a:noFill/>
        </p:spPr>
        <p:txBody>
          <a:bodyPr wrap="square" rtlCol="0">
            <a:spAutoFit/>
          </a:bodyPr>
          <a:lstStyle/>
          <a:p>
            <a:r>
              <a:rPr lang="en-US" b="1" dirty="0">
                <a:solidFill>
                  <a:srgbClr val="0070C0"/>
                </a:solidFill>
              </a:rPr>
              <a:t>X</a:t>
            </a:r>
          </a:p>
        </p:txBody>
      </p:sp>
      <p:sp>
        <p:nvSpPr>
          <p:cNvPr id="16" name="TextBox 15">
            <a:extLst>
              <a:ext uri="{FF2B5EF4-FFF2-40B4-BE49-F238E27FC236}">
                <a16:creationId xmlns:a16="http://schemas.microsoft.com/office/drawing/2014/main" id="{37B0FA7D-E132-4155-9CB4-BE1D4CC03433}"/>
              </a:ext>
            </a:extLst>
          </p:cNvPr>
          <p:cNvSpPr txBox="1"/>
          <p:nvPr/>
        </p:nvSpPr>
        <p:spPr>
          <a:xfrm>
            <a:off x="5215467" y="3860800"/>
            <a:ext cx="372533" cy="369332"/>
          </a:xfrm>
          <a:prstGeom prst="rect">
            <a:avLst/>
          </a:prstGeom>
          <a:noFill/>
        </p:spPr>
        <p:txBody>
          <a:bodyPr wrap="square" rtlCol="0">
            <a:spAutoFit/>
          </a:bodyPr>
          <a:lstStyle/>
          <a:p>
            <a:r>
              <a:rPr lang="en-US" b="1" dirty="0">
                <a:solidFill>
                  <a:srgbClr val="0070C0"/>
                </a:solidFill>
              </a:rPr>
              <a:t>X</a:t>
            </a:r>
          </a:p>
        </p:txBody>
      </p:sp>
      <p:sp>
        <p:nvSpPr>
          <p:cNvPr id="18" name="TextBox 17">
            <a:extLst>
              <a:ext uri="{FF2B5EF4-FFF2-40B4-BE49-F238E27FC236}">
                <a16:creationId xmlns:a16="http://schemas.microsoft.com/office/drawing/2014/main" id="{A9E0D004-CAE6-4D0A-B74D-DDA5259C8B56}"/>
              </a:ext>
            </a:extLst>
          </p:cNvPr>
          <p:cNvSpPr txBox="1"/>
          <p:nvPr/>
        </p:nvSpPr>
        <p:spPr>
          <a:xfrm>
            <a:off x="5215467" y="2627868"/>
            <a:ext cx="372533" cy="369332"/>
          </a:xfrm>
          <a:prstGeom prst="rect">
            <a:avLst/>
          </a:prstGeom>
          <a:noFill/>
        </p:spPr>
        <p:txBody>
          <a:bodyPr wrap="square" rtlCol="0">
            <a:spAutoFit/>
          </a:bodyPr>
          <a:lstStyle/>
          <a:p>
            <a:r>
              <a:rPr lang="en-US" b="1" dirty="0">
                <a:solidFill>
                  <a:srgbClr val="FF0000"/>
                </a:solidFill>
              </a:rPr>
              <a:t>O</a:t>
            </a:r>
          </a:p>
        </p:txBody>
      </p:sp>
      <p:sp>
        <p:nvSpPr>
          <p:cNvPr id="20" name="TextBox 19">
            <a:extLst>
              <a:ext uri="{FF2B5EF4-FFF2-40B4-BE49-F238E27FC236}">
                <a16:creationId xmlns:a16="http://schemas.microsoft.com/office/drawing/2014/main" id="{CBA8DD1B-6F99-4888-8E97-C51108142155}"/>
              </a:ext>
            </a:extLst>
          </p:cNvPr>
          <p:cNvSpPr txBox="1"/>
          <p:nvPr/>
        </p:nvSpPr>
        <p:spPr>
          <a:xfrm>
            <a:off x="5908974" y="2627868"/>
            <a:ext cx="372533" cy="369332"/>
          </a:xfrm>
          <a:prstGeom prst="rect">
            <a:avLst/>
          </a:prstGeom>
          <a:noFill/>
        </p:spPr>
        <p:txBody>
          <a:bodyPr wrap="square" rtlCol="0">
            <a:spAutoFit/>
          </a:bodyPr>
          <a:lstStyle/>
          <a:p>
            <a:r>
              <a:rPr lang="en-US" b="1" dirty="0">
                <a:solidFill>
                  <a:srgbClr val="FF0000"/>
                </a:solidFill>
              </a:rPr>
              <a:t>O</a:t>
            </a:r>
          </a:p>
        </p:txBody>
      </p:sp>
      <p:sp>
        <p:nvSpPr>
          <p:cNvPr id="22" name="TextBox 21">
            <a:extLst>
              <a:ext uri="{FF2B5EF4-FFF2-40B4-BE49-F238E27FC236}">
                <a16:creationId xmlns:a16="http://schemas.microsoft.com/office/drawing/2014/main" id="{0DBFE0FC-F37F-47FD-9F46-C5AF7EC2B78C}"/>
              </a:ext>
            </a:extLst>
          </p:cNvPr>
          <p:cNvSpPr txBox="1"/>
          <p:nvPr/>
        </p:nvSpPr>
        <p:spPr>
          <a:xfrm>
            <a:off x="6229948" y="2627868"/>
            <a:ext cx="372533" cy="369332"/>
          </a:xfrm>
          <a:prstGeom prst="rect">
            <a:avLst/>
          </a:prstGeom>
          <a:noFill/>
        </p:spPr>
        <p:txBody>
          <a:bodyPr wrap="square" rtlCol="0">
            <a:spAutoFit/>
          </a:bodyPr>
          <a:lstStyle/>
          <a:p>
            <a:r>
              <a:rPr lang="en-US" b="1" dirty="0">
                <a:solidFill>
                  <a:srgbClr val="FF0000"/>
                </a:solidFill>
              </a:rPr>
              <a:t>O</a:t>
            </a:r>
          </a:p>
        </p:txBody>
      </p:sp>
      <p:sp>
        <p:nvSpPr>
          <p:cNvPr id="24" name="TextBox 23">
            <a:extLst>
              <a:ext uri="{FF2B5EF4-FFF2-40B4-BE49-F238E27FC236}">
                <a16:creationId xmlns:a16="http://schemas.microsoft.com/office/drawing/2014/main" id="{B4800205-911D-48AA-91A8-BA12B9491387}"/>
              </a:ext>
            </a:extLst>
          </p:cNvPr>
          <p:cNvSpPr txBox="1"/>
          <p:nvPr/>
        </p:nvSpPr>
        <p:spPr>
          <a:xfrm>
            <a:off x="6550922" y="2627868"/>
            <a:ext cx="372533" cy="369332"/>
          </a:xfrm>
          <a:prstGeom prst="rect">
            <a:avLst/>
          </a:prstGeom>
          <a:noFill/>
        </p:spPr>
        <p:txBody>
          <a:bodyPr wrap="square" rtlCol="0">
            <a:spAutoFit/>
          </a:bodyPr>
          <a:lstStyle/>
          <a:p>
            <a:r>
              <a:rPr lang="en-US" b="1" dirty="0">
                <a:solidFill>
                  <a:srgbClr val="FF0000"/>
                </a:solidFill>
              </a:rPr>
              <a:t>O</a:t>
            </a:r>
          </a:p>
        </p:txBody>
      </p:sp>
      <p:sp>
        <p:nvSpPr>
          <p:cNvPr id="26" name="TextBox 25">
            <a:extLst>
              <a:ext uri="{FF2B5EF4-FFF2-40B4-BE49-F238E27FC236}">
                <a16:creationId xmlns:a16="http://schemas.microsoft.com/office/drawing/2014/main" id="{93EB1F6D-0A4D-4017-9C95-00452F57F229}"/>
              </a:ext>
            </a:extLst>
          </p:cNvPr>
          <p:cNvSpPr txBox="1"/>
          <p:nvPr/>
        </p:nvSpPr>
        <p:spPr>
          <a:xfrm>
            <a:off x="7307711" y="2627868"/>
            <a:ext cx="372533" cy="369332"/>
          </a:xfrm>
          <a:prstGeom prst="rect">
            <a:avLst/>
          </a:prstGeom>
          <a:noFill/>
        </p:spPr>
        <p:txBody>
          <a:bodyPr wrap="square" rtlCol="0">
            <a:spAutoFit/>
          </a:bodyPr>
          <a:lstStyle/>
          <a:p>
            <a:r>
              <a:rPr lang="en-US" b="1" dirty="0">
                <a:solidFill>
                  <a:srgbClr val="FF0000"/>
                </a:solidFill>
              </a:rPr>
              <a:t>O</a:t>
            </a:r>
          </a:p>
        </p:txBody>
      </p:sp>
    </p:spTree>
    <p:extLst>
      <p:ext uri="{BB962C8B-B14F-4D97-AF65-F5344CB8AC3E}">
        <p14:creationId xmlns:p14="http://schemas.microsoft.com/office/powerpoint/2010/main" val="426392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9500-15A1-4C2C-B20D-B7A6B2DEA1D1}"/>
              </a:ext>
            </a:extLst>
          </p:cNvPr>
          <p:cNvSpPr>
            <a:spLocks noGrp="1"/>
          </p:cNvSpPr>
          <p:nvPr>
            <p:ph type="title"/>
          </p:nvPr>
        </p:nvSpPr>
        <p:spPr/>
        <p:txBody>
          <a:bodyPr/>
          <a:lstStyle/>
          <a:p>
            <a:r>
              <a:rPr lang="en-US" dirty="0"/>
              <a:t>Breast Cancer (malignant, benign)</a:t>
            </a:r>
          </a:p>
        </p:txBody>
      </p:sp>
      <p:pic>
        <p:nvPicPr>
          <p:cNvPr id="5" name="Picture 4">
            <a:extLst>
              <a:ext uri="{FF2B5EF4-FFF2-40B4-BE49-F238E27FC236}">
                <a16:creationId xmlns:a16="http://schemas.microsoft.com/office/drawing/2014/main" id="{13CDB89C-878C-4BBC-9676-8BB4357CA432}"/>
              </a:ext>
            </a:extLst>
          </p:cNvPr>
          <p:cNvPicPr>
            <a:picLocks noChangeAspect="1"/>
          </p:cNvPicPr>
          <p:nvPr/>
        </p:nvPicPr>
        <p:blipFill rotWithShape="1">
          <a:blip r:embed="rId2"/>
          <a:srcRect l="16944" t="19244" r="19861" b="44442"/>
          <a:stretch/>
        </p:blipFill>
        <p:spPr>
          <a:xfrm>
            <a:off x="1104900" y="2184400"/>
            <a:ext cx="7704666" cy="2489200"/>
          </a:xfrm>
          <a:prstGeom prst="rect">
            <a:avLst/>
          </a:prstGeom>
        </p:spPr>
      </p:pic>
      <p:sp>
        <p:nvSpPr>
          <p:cNvPr id="6" name="TextBox 5">
            <a:extLst>
              <a:ext uri="{FF2B5EF4-FFF2-40B4-BE49-F238E27FC236}">
                <a16:creationId xmlns:a16="http://schemas.microsoft.com/office/drawing/2014/main" id="{73BA1BF2-0184-46FB-A95B-E420130C8DA2}"/>
              </a:ext>
            </a:extLst>
          </p:cNvPr>
          <p:cNvSpPr txBox="1"/>
          <p:nvPr/>
        </p:nvSpPr>
        <p:spPr>
          <a:xfrm>
            <a:off x="3572934" y="3860800"/>
            <a:ext cx="372533" cy="369332"/>
          </a:xfrm>
          <a:prstGeom prst="rect">
            <a:avLst/>
          </a:prstGeom>
          <a:noFill/>
        </p:spPr>
        <p:txBody>
          <a:bodyPr wrap="square" rtlCol="0">
            <a:spAutoFit/>
          </a:bodyPr>
          <a:lstStyle/>
          <a:p>
            <a:r>
              <a:rPr lang="en-US" b="1" dirty="0">
                <a:solidFill>
                  <a:srgbClr val="00B050"/>
                </a:solidFill>
              </a:rPr>
              <a:t>X</a:t>
            </a:r>
          </a:p>
        </p:txBody>
      </p:sp>
      <p:sp>
        <p:nvSpPr>
          <p:cNvPr id="8" name="TextBox 7">
            <a:extLst>
              <a:ext uri="{FF2B5EF4-FFF2-40B4-BE49-F238E27FC236}">
                <a16:creationId xmlns:a16="http://schemas.microsoft.com/office/drawing/2014/main" id="{A715C68D-F46E-469F-80C2-1AF0FB3FF5F5}"/>
              </a:ext>
            </a:extLst>
          </p:cNvPr>
          <p:cNvSpPr txBox="1"/>
          <p:nvPr/>
        </p:nvSpPr>
        <p:spPr>
          <a:xfrm>
            <a:off x="3945467" y="3860800"/>
            <a:ext cx="372533" cy="369332"/>
          </a:xfrm>
          <a:prstGeom prst="rect">
            <a:avLst/>
          </a:prstGeom>
          <a:noFill/>
        </p:spPr>
        <p:txBody>
          <a:bodyPr wrap="square" rtlCol="0">
            <a:spAutoFit/>
          </a:bodyPr>
          <a:lstStyle/>
          <a:p>
            <a:r>
              <a:rPr lang="en-US" b="1" dirty="0">
                <a:solidFill>
                  <a:srgbClr val="00B050"/>
                </a:solidFill>
              </a:rPr>
              <a:t>X</a:t>
            </a:r>
          </a:p>
        </p:txBody>
      </p:sp>
      <p:sp>
        <p:nvSpPr>
          <p:cNvPr id="10" name="TextBox 9">
            <a:extLst>
              <a:ext uri="{FF2B5EF4-FFF2-40B4-BE49-F238E27FC236}">
                <a16:creationId xmlns:a16="http://schemas.microsoft.com/office/drawing/2014/main" id="{D4B78A51-0DB8-488E-954C-967B7B47BD3C}"/>
              </a:ext>
            </a:extLst>
          </p:cNvPr>
          <p:cNvSpPr txBox="1"/>
          <p:nvPr/>
        </p:nvSpPr>
        <p:spPr>
          <a:xfrm>
            <a:off x="4656668" y="3860800"/>
            <a:ext cx="372533" cy="369332"/>
          </a:xfrm>
          <a:prstGeom prst="rect">
            <a:avLst/>
          </a:prstGeom>
          <a:noFill/>
        </p:spPr>
        <p:txBody>
          <a:bodyPr wrap="square" rtlCol="0">
            <a:spAutoFit/>
          </a:bodyPr>
          <a:lstStyle/>
          <a:p>
            <a:r>
              <a:rPr lang="en-US" b="1" dirty="0">
                <a:solidFill>
                  <a:srgbClr val="00B050"/>
                </a:solidFill>
              </a:rPr>
              <a:t>X</a:t>
            </a:r>
          </a:p>
        </p:txBody>
      </p:sp>
      <p:sp>
        <p:nvSpPr>
          <p:cNvPr id="12" name="TextBox 11">
            <a:extLst>
              <a:ext uri="{FF2B5EF4-FFF2-40B4-BE49-F238E27FC236}">
                <a16:creationId xmlns:a16="http://schemas.microsoft.com/office/drawing/2014/main" id="{FD3E2335-0BCB-4E24-8424-9EAED01A3905}"/>
              </a:ext>
            </a:extLst>
          </p:cNvPr>
          <p:cNvSpPr txBox="1"/>
          <p:nvPr/>
        </p:nvSpPr>
        <p:spPr>
          <a:xfrm>
            <a:off x="4995334" y="3860800"/>
            <a:ext cx="372533" cy="369332"/>
          </a:xfrm>
          <a:prstGeom prst="rect">
            <a:avLst/>
          </a:prstGeom>
          <a:noFill/>
        </p:spPr>
        <p:txBody>
          <a:bodyPr wrap="square" rtlCol="0">
            <a:spAutoFit/>
          </a:bodyPr>
          <a:lstStyle/>
          <a:p>
            <a:r>
              <a:rPr lang="en-US" b="1" dirty="0">
                <a:solidFill>
                  <a:srgbClr val="00B050"/>
                </a:solidFill>
              </a:rPr>
              <a:t>X</a:t>
            </a:r>
          </a:p>
        </p:txBody>
      </p:sp>
      <p:sp>
        <p:nvSpPr>
          <p:cNvPr id="16" name="TextBox 15">
            <a:extLst>
              <a:ext uri="{FF2B5EF4-FFF2-40B4-BE49-F238E27FC236}">
                <a16:creationId xmlns:a16="http://schemas.microsoft.com/office/drawing/2014/main" id="{37B0FA7D-E132-4155-9CB4-BE1D4CC03433}"/>
              </a:ext>
            </a:extLst>
          </p:cNvPr>
          <p:cNvSpPr txBox="1"/>
          <p:nvPr/>
        </p:nvSpPr>
        <p:spPr>
          <a:xfrm>
            <a:off x="5215467" y="3860800"/>
            <a:ext cx="372533" cy="369332"/>
          </a:xfrm>
          <a:prstGeom prst="rect">
            <a:avLst/>
          </a:prstGeom>
          <a:noFill/>
        </p:spPr>
        <p:txBody>
          <a:bodyPr wrap="square" rtlCol="0">
            <a:spAutoFit/>
          </a:bodyPr>
          <a:lstStyle/>
          <a:p>
            <a:r>
              <a:rPr lang="en-US" b="1" dirty="0">
                <a:solidFill>
                  <a:srgbClr val="00B050"/>
                </a:solidFill>
              </a:rPr>
              <a:t>X</a:t>
            </a:r>
          </a:p>
        </p:txBody>
      </p:sp>
      <p:sp>
        <p:nvSpPr>
          <p:cNvPr id="18" name="TextBox 17">
            <a:extLst>
              <a:ext uri="{FF2B5EF4-FFF2-40B4-BE49-F238E27FC236}">
                <a16:creationId xmlns:a16="http://schemas.microsoft.com/office/drawing/2014/main" id="{A9E0D004-CAE6-4D0A-B74D-DDA5259C8B56}"/>
              </a:ext>
            </a:extLst>
          </p:cNvPr>
          <p:cNvSpPr txBox="1"/>
          <p:nvPr/>
        </p:nvSpPr>
        <p:spPr>
          <a:xfrm>
            <a:off x="5215467" y="2627868"/>
            <a:ext cx="372533" cy="369332"/>
          </a:xfrm>
          <a:prstGeom prst="rect">
            <a:avLst/>
          </a:prstGeom>
          <a:noFill/>
        </p:spPr>
        <p:txBody>
          <a:bodyPr wrap="square" rtlCol="0">
            <a:spAutoFit/>
          </a:bodyPr>
          <a:lstStyle/>
          <a:p>
            <a:r>
              <a:rPr lang="en-US" b="1" dirty="0">
                <a:solidFill>
                  <a:srgbClr val="FF0000"/>
                </a:solidFill>
              </a:rPr>
              <a:t>X</a:t>
            </a:r>
          </a:p>
        </p:txBody>
      </p:sp>
      <p:sp>
        <p:nvSpPr>
          <p:cNvPr id="20" name="TextBox 19">
            <a:extLst>
              <a:ext uri="{FF2B5EF4-FFF2-40B4-BE49-F238E27FC236}">
                <a16:creationId xmlns:a16="http://schemas.microsoft.com/office/drawing/2014/main" id="{CBA8DD1B-6F99-4888-8E97-C51108142155}"/>
              </a:ext>
            </a:extLst>
          </p:cNvPr>
          <p:cNvSpPr txBox="1"/>
          <p:nvPr/>
        </p:nvSpPr>
        <p:spPr>
          <a:xfrm>
            <a:off x="5908974" y="2627868"/>
            <a:ext cx="372533" cy="369332"/>
          </a:xfrm>
          <a:prstGeom prst="rect">
            <a:avLst/>
          </a:prstGeom>
          <a:noFill/>
        </p:spPr>
        <p:txBody>
          <a:bodyPr wrap="square" rtlCol="0">
            <a:spAutoFit/>
          </a:bodyPr>
          <a:lstStyle/>
          <a:p>
            <a:r>
              <a:rPr lang="en-US" b="1" dirty="0">
                <a:solidFill>
                  <a:srgbClr val="FF0000"/>
                </a:solidFill>
              </a:rPr>
              <a:t>X</a:t>
            </a:r>
          </a:p>
        </p:txBody>
      </p:sp>
      <p:sp>
        <p:nvSpPr>
          <p:cNvPr id="22" name="TextBox 21">
            <a:extLst>
              <a:ext uri="{FF2B5EF4-FFF2-40B4-BE49-F238E27FC236}">
                <a16:creationId xmlns:a16="http://schemas.microsoft.com/office/drawing/2014/main" id="{0DBFE0FC-F37F-47FD-9F46-C5AF7EC2B78C}"/>
              </a:ext>
            </a:extLst>
          </p:cNvPr>
          <p:cNvSpPr txBox="1"/>
          <p:nvPr/>
        </p:nvSpPr>
        <p:spPr>
          <a:xfrm>
            <a:off x="6229948" y="2627868"/>
            <a:ext cx="372533" cy="369332"/>
          </a:xfrm>
          <a:prstGeom prst="rect">
            <a:avLst/>
          </a:prstGeom>
          <a:noFill/>
        </p:spPr>
        <p:txBody>
          <a:bodyPr wrap="square" rtlCol="0">
            <a:spAutoFit/>
          </a:bodyPr>
          <a:lstStyle/>
          <a:p>
            <a:r>
              <a:rPr lang="en-US" b="1" dirty="0">
                <a:solidFill>
                  <a:srgbClr val="FF0000"/>
                </a:solidFill>
              </a:rPr>
              <a:t>X</a:t>
            </a:r>
          </a:p>
        </p:txBody>
      </p:sp>
      <p:sp>
        <p:nvSpPr>
          <p:cNvPr id="24" name="TextBox 23">
            <a:extLst>
              <a:ext uri="{FF2B5EF4-FFF2-40B4-BE49-F238E27FC236}">
                <a16:creationId xmlns:a16="http://schemas.microsoft.com/office/drawing/2014/main" id="{B4800205-911D-48AA-91A8-BA12B9491387}"/>
              </a:ext>
            </a:extLst>
          </p:cNvPr>
          <p:cNvSpPr txBox="1"/>
          <p:nvPr/>
        </p:nvSpPr>
        <p:spPr>
          <a:xfrm>
            <a:off x="6550922" y="2627868"/>
            <a:ext cx="372533" cy="369332"/>
          </a:xfrm>
          <a:prstGeom prst="rect">
            <a:avLst/>
          </a:prstGeom>
          <a:noFill/>
        </p:spPr>
        <p:txBody>
          <a:bodyPr wrap="square" rtlCol="0">
            <a:spAutoFit/>
          </a:bodyPr>
          <a:lstStyle/>
          <a:p>
            <a:r>
              <a:rPr lang="en-US" b="1" dirty="0">
                <a:solidFill>
                  <a:srgbClr val="FF0000"/>
                </a:solidFill>
              </a:rPr>
              <a:t>X</a:t>
            </a:r>
          </a:p>
        </p:txBody>
      </p:sp>
      <p:sp>
        <p:nvSpPr>
          <p:cNvPr id="26" name="TextBox 25">
            <a:extLst>
              <a:ext uri="{FF2B5EF4-FFF2-40B4-BE49-F238E27FC236}">
                <a16:creationId xmlns:a16="http://schemas.microsoft.com/office/drawing/2014/main" id="{93EB1F6D-0A4D-4017-9C95-00452F57F229}"/>
              </a:ext>
            </a:extLst>
          </p:cNvPr>
          <p:cNvSpPr txBox="1"/>
          <p:nvPr/>
        </p:nvSpPr>
        <p:spPr>
          <a:xfrm>
            <a:off x="7307711" y="2627868"/>
            <a:ext cx="372533" cy="369332"/>
          </a:xfrm>
          <a:prstGeom prst="rect">
            <a:avLst/>
          </a:prstGeom>
          <a:noFill/>
        </p:spPr>
        <p:txBody>
          <a:bodyPr wrap="square" rtlCol="0">
            <a:spAutoFit/>
          </a:bodyPr>
          <a:lstStyle/>
          <a:p>
            <a:r>
              <a:rPr lang="en-US" b="1" dirty="0">
                <a:solidFill>
                  <a:srgbClr val="FF0000"/>
                </a:solidFill>
              </a:rPr>
              <a:t>X</a:t>
            </a:r>
          </a:p>
        </p:txBody>
      </p:sp>
      <p:sp>
        <p:nvSpPr>
          <p:cNvPr id="3" name="Arrow: Right 2">
            <a:extLst>
              <a:ext uri="{FF2B5EF4-FFF2-40B4-BE49-F238E27FC236}">
                <a16:creationId xmlns:a16="http://schemas.microsoft.com/office/drawing/2014/main" id="{D6351D07-C669-435F-9EA7-62088208DFB6}"/>
              </a:ext>
            </a:extLst>
          </p:cNvPr>
          <p:cNvSpPr/>
          <p:nvPr/>
        </p:nvSpPr>
        <p:spPr>
          <a:xfrm rot="16200000">
            <a:off x="4842934" y="4193409"/>
            <a:ext cx="372533" cy="144379"/>
          </a:xfrm>
          <a:prstGeom prst="rightArrow">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769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9500-15A1-4C2C-B20D-B7A6B2DEA1D1}"/>
              </a:ext>
            </a:extLst>
          </p:cNvPr>
          <p:cNvSpPr>
            <a:spLocks noGrp="1"/>
          </p:cNvSpPr>
          <p:nvPr>
            <p:ph type="title"/>
          </p:nvPr>
        </p:nvSpPr>
        <p:spPr/>
        <p:txBody>
          <a:bodyPr/>
          <a:lstStyle/>
          <a:p>
            <a:r>
              <a:rPr lang="en-US" dirty="0"/>
              <a:t>Breast Cancer (malignant, benign)</a:t>
            </a:r>
          </a:p>
        </p:txBody>
      </p:sp>
      <p:pic>
        <p:nvPicPr>
          <p:cNvPr id="5" name="Picture 4">
            <a:extLst>
              <a:ext uri="{FF2B5EF4-FFF2-40B4-BE49-F238E27FC236}">
                <a16:creationId xmlns:a16="http://schemas.microsoft.com/office/drawing/2014/main" id="{13CDB89C-878C-4BBC-9676-8BB4357CA432}"/>
              </a:ext>
            </a:extLst>
          </p:cNvPr>
          <p:cNvPicPr>
            <a:picLocks noChangeAspect="1"/>
          </p:cNvPicPr>
          <p:nvPr/>
        </p:nvPicPr>
        <p:blipFill rotWithShape="1">
          <a:blip r:embed="rId2"/>
          <a:srcRect l="16944" t="19244" r="19861" b="44442"/>
          <a:stretch/>
        </p:blipFill>
        <p:spPr>
          <a:xfrm>
            <a:off x="1104900" y="2184400"/>
            <a:ext cx="7704666" cy="2489200"/>
          </a:xfrm>
          <a:prstGeom prst="rect">
            <a:avLst/>
          </a:prstGeom>
        </p:spPr>
      </p:pic>
      <p:sp>
        <p:nvSpPr>
          <p:cNvPr id="6" name="TextBox 5">
            <a:extLst>
              <a:ext uri="{FF2B5EF4-FFF2-40B4-BE49-F238E27FC236}">
                <a16:creationId xmlns:a16="http://schemas.microsoft.com/office/drawing/2014/main" id="{73BA1BF2-0184-46FB-A95B-E420130C8DA2}"/>
              </a:ext>
            </a:extLst>
          </p:cNvPr>
          <p:cNvSpPr txBox="1"/>
          <p:nvPr/>
        </p:nvSpPr>
        <p:spPr>
          <a:xfrm>
            <a:off x="3572934" y="3860800"/>
            <a:ext cx="372533" cy="369332"/>
          </a:xfrm>
          <a:prstGeom prst="rect">
            <a:avLst/>
          </a:prstGeom>
          <a:noFill/>
        </p:spPr>
        <p:txBody>
          <a:bodyPr wrap="square" rtlCol="0">
            <a:spAutoFit/>
          </a:bodyPr>
          <a:lstStyle/>
          <a:p>
            <a:r>
              <a:rPr lang="en-US" b="1" dirty="0">
                <a:solidFill>
                  <a:srgbClr val="00B050"/>
                </a:solidFill>
              </a:rPr>
              <a:t>X</a:t>
            </a:r>
          </a:p>
        </p:txBody>
      </p:sp>
      <p:sp>
        <p:nvSpPr>
          <p:cNvPr id="8" name="TextBox 7">
            <a:extLst>
              <a:ext uri="{FF2B5EF4-FFF2-40B4-BE49-F238E27FC236}">
                <a16:creationId xmlns:a16="http://schemas.microsoft.com/office/drawing/2014/main" id="{A715C68D-F46E-469F-80C2-1AF0FB3FF5F5}"/>
              </a:ext>
            </a:extLst>
          </p:cNvPr>
          <p:cNvSpPr txBox="1"/>
          <p:nvPr/>
        </p:nvSpPr>
        <p:spPr>
          <a:xfrm>
            <a:off x="3945467" y="3860800"/>
            <a:ext cx="372533" cy="369332"/>
          </a:xfrm>
          <a:prstGeom prst="rect">
            <a:avLst/>
          </a:prstGeom>
          <a:noFill/>
        </p:spPr>
        <p:txBody>
          <a:bodyPr wrap="square" rtlCol="0">
            <a:spAutoFit/>
          </a:bodyPr>
          <a:lstStyle/>
          <a:p>
            <a:r>
              <a:rPr lang="en-US" b="1" dirty="0">
                <a:solidFill>
                  <a:srgbClr val="00B050"/>
                </a:solidFill>
              </a:rPr>
              <a:t>X</a:t>
            </a:r>
          </a:p>
        </p:txBody>
      </p:sp>
      <p:sp>
        <p:nvSpPr>
          <p:cNvPr id="10" name="TextBox 9">
            <a:extLst>
              <a:ext uri="{FF2B5EF4-FFF2-40B4-BE49-F238E27FC236}">
                <a16:creationId xmlns:a16="http://schemas.microsoft.com/office/drawing/2014/main" id="{D4B78A51-0DB8-488E-954C-967B7B47BD3C}"/>
              </a:ext>
            </a:extLst>
          </p:cNvPr>
          <p:cNvSpPr txBox="1"/>
          <p:nvPr/>
        </p:nvSpPr>
        <p:spPr>
          <a:xfrm>
            <a:off x="4656668" y="3860800"/>
            <a:ext cx="372533" cy="369332"/>
          </a:xfrm>
          <a:prstGeom prst="rect">
            <a:avLst/>
          </a:prstGeom>
          <a:noFill/>
        </p:spPr>
        <p:txBody>
          <a:bodyPr wrap="square" rtlCol="0">
            <a:spAutoFit/>
          </a:bodyPr>
          <a:lstStyle/>
          <a:p>
            <a:r>
              <a:rPr lang="en-US" b="1" dirty="0">
                <a:solidFill>
                  <a:srgbClr val="00B050"/>
                </a:solidFill>
              </a:rPr>
              <a:t>X</a:t>
            </a:r>
          </a:p>
        </p:txBody>
      </p:sp>
      <p:sp>
        <p:nvSpPr>
          <p:cNvPr id="12" name="TextBox 11">
            <a:extLst>
              <a:ext uri="{FF2B5EF4-FFF2-40B4-BE49-F238E27FC236}">
                <a16:creationId xmlns:a16="http://schemas.microsoft.com/office/drawing/2014/main" id="{FD3E2335-0BCB-4E24-8424-9EAED01A3905}"/>
              </a:ext>
            </a:extLst>
          </p:cNvPr>
          <p:cNvSpPr txBox="1"/>
          <p:nvPr/>
        </p:nvSpPr>
        <p:spPr>
          <a:xfrm>
            <a:off x="4995334" y="3860800"/>
            <a:ext cx="372533" cy="369332"/>
          </a:xfrm>
          <a:prstGeom prst="rect">
            <a:avLst/>
          </a:prstGeom>
          <a:noFill/>
        </p:spPr>
        <p:txBody>
          <a:bodyPr wrap="square" rtlCol="0">
            <a:spAutoFit/>
          </a:bodyPr>
          <a:lstStyle/>
          <a:p>
            <a:r>
              <a:rPr lang="en-US" b="1" dirty="0">
                <a:solidFill>
                  <a:srgbClr val="00B050"/>
                </a:solidFill>
              </a:rPr>
              <a:t>X</a:t>
            </a:r>
          </a:p>
        </p:txBody>
      </p:sp>
      <p:sp>
        <p:nvSpPr>
          <p:cNvPr id="16" name="TextBox 15">
            <a:extLst>
              <a:ext uri="{FF2B5EF4-FFF2-40B4-BE49-F238E27FC236}">
                <a16:creationId xmlns:a16="http://schemas.microsoft.com/office/drawing/2014/main" id="{37B0FA7D-E132-4155-9CB4-BE1D4CC03433}"/>
              </a:ext>
            </a:extLst>
          </p:cNvPr>
          <p:cNvSpPr txBox="1"/>
          <p:nvPr/>
        </p:nvSpPr>
        <p:spPr>
          <a:xfrm>
            <a:off x="5215467" y="3860800"/>
            <a:ext cx="372533" cy="369332"/>
          </a:xfrm>
          <a:prstGeom prst="rect">
            <a:avLst/>
          </a:prstGeom>
          <a:noFill/>
        </p:spPr>
        <p:txBody>
          <a:bodyPr wrap="square" rtlCol="0">
            <a:spAutoFit/>
          </a:bodyPr>
          <a:lstStyle/>
          <a:p>
            <a:r>
              <a:rPr lang="en-US" b="1" dirty="0">
                <a:solidFill>
                  <a:srgbClr val="00B050"/>
                </a:solidFill>
              </a:rPr>
              <a:t>X</a:t>
            </a:r>
          </a:p>
        </p:txBody>
      </p:sp>
      <p:sp>
        <p:nvSpPr>
          <p:cNvPr id="18" name="TextBox 17">
            <a:extLst>
              <a:ext uri="{FF2B5EF4-FFF2-40B4-BE49-F238E27FC236}">
                <a16:creationId xmlns:a16="http://schemas.microsoft.com/office/drawing/2014/main" id="{A9E0D004-CAE6-4D0A-B74D-DDA5259C8B56}"/>
              </a:ext>
            </a:extLst>
          </p:cNvPr>
          <p:cNvSpPr txBox="1"/>
          <p:nvPr/>
        </p:nvSpPr>
        <p:spPr>
          <a:xfrm>
            <a:off x="5215467" y="2627868"/>
            <a:ext cx="372533" cy="369332"/>
          </a:xfrm>
          <a:prstGeom prst="rect">
            <a:avLst/>
          </a:prstGeom>
          <a:noFill/>
        </p:spPr>
        <p:txBody>
          <a:bodyPr wrap="square" rtlCol="0">
            <a:spAutoFit/>
          </a:bodyPr>
          <a:lstStyle/>
          <a:p>
            <a:r>
              <a:rPr lang="en-US" b="1" dirty="0">
                <a:solidFill>
                  <a:srgbClr val="FF0000"/>
                </a:solidFill>
              </a:rPr>
              <a:t>X</a:t>
            </a:r>
          </a:p>
        </p:txBody>
      </p:sp>
      <p:sp>
        <p:nvSpPr>
          <p:cNvPr id="20" name="TextBox 19">
            <a:extLst>
              <a:ext uri="{FF2B5EF4-FFF2-40B4-BE49-F238E27FC236}">
                <a16:creationId xmlns:a16="http://schemas.microsoft.com/office/drawing/2014/main" id="{CBA8DD1B-6F99-4888-8E97-C51108142155}"/>
              </a:ext>
            </a:extLst>
          </p:cNvPr>
          <p:cNvSpPr txBox="1"/>
          <p:nvPr/>
        </p:nvSpPr>
        <p:spPr>
          <a:xfrm>
            <a:off x="5908974" y="2627868"/>
            <a:ext cx="372533" cy="369332"/>
          </a:xfrm>
          <a:prstGeom prst="rect">
            <a:avLst/>
          </a:prstGeom>
          <a:noFill/>
        </p:spPr>
        <p:txBody>
          <a:bodyPr wrap="square" rtlCol="0">
            <a:spAutoFit/>
          </a:bodyPr>
          <a:lstStyle/>
          <a:p>
            <a:r>
              <a:rPr lang="en-US" b="1" dirty="0">
                <a:solidFill>
                  <a:srgbClr val="FF0000"/>
                </a:solidFill>
              </a:rPr>
              <a:t>X</a:t>
            </a:r>
          </a:p>
        </p:txBody>
      </p:sp>
      <p:sp>
        <p:nvSpPr>
          <p:cNvPr id="22" name="TextBox 21">
            <a:extLst>
              <a:ext uri="{FF2B5EF4-FFF2-40B4-BE49-F238E27FC236}">
                <a16:creationId xmlns:a16="http://schemas.microsoft.com/office/drawing/2014/main" id="{0DBFE0FC-F37F-47FD-9F46-C5AF7EC2B78C}"/>
              </a:ext>
            </a:extLst>
          </p:cNvPr>
          <p:cNvSpPr txBox="1"/>
          <p:nvPr/>
        </p:nvSpPr>
        <p:spPr>
          <a:xfrm>
            <a:off x="6229948" y="2627868"/>
            <a:ext cx="372533" cy="369332"/>
          </a:xfrm>
          <a:prstGeom prst="rect">
            <a:avLst/>
          </a:prstGeom>
          <a:noFill/>
        </p:spPr>
        <p:txBody>
          <a:bodyPr wrap="square" rtlCol="0">
            <a:spAutoFit/>
          </a:bodyPr>
          <a:lstStyle/>
          <a:p>
            <a:r>
              <a:rPr lang="en-US" b="1" dirty="0">
                <a:solidFill>
                  <a:srgbClr val="FF0000"/>
                </a:solidFill>
              </a:rPr>
              <a:t>X</a:t>
            </a:r>
          </a:p>
        </p:txBody>
      </p:sp>
      <p:sp>
        <p:nvSpPr>
          <p:cNvPr id="24" name="TextBox 23">
            <a:extLst>
              <a:ext uri="{FF2B5EF4-FFF2-40B4-BE49-F238E27FC236}">
                <a16:creationId xmlns:a16="http://schemas.microsoft.com/office/drawing/2014/main" id="{B4800205-911D-48AA-91A8-BA12B9491387}"/>
              </a:ext>
            </a:extLst>
          </p:cNvPr>
          <p:cNvSpPr txBox="1"/>
          <p:nvPr/>
        </p:nvSpPr>
        <p:spPr>
          <a:xfrm>
            <a:off x="6550922" y="2627868"/>
            <a:ext cx="372533" cy="369332"/>
          </a:xfrm>
          <a:prstGeom prst="rect">
            <a:avLst/>
          </a:prstGeom>
          <a:noFill/>
        </p:spPr>
        <p:txBody>
          <a:bodyPr wrap="square" rtlCol="0">
            <a:spAutoFit/>
          </a:bodyPr>
          <a:lstStyle/>
          <a:p>
            <a:r>
              <a:rPr lang="en-US" b="1" dirty="0">
                <a:solidFill>
                  <a:srgbClr val="FF0000"/>
                </a:solidFill>
              </a:rPr>
              <a:t>X</a:t>
            </a:r>
          </a:p>
        </p:txBody>
      </p:sp>
      <p:sp>
        <p:nvSpPr>
          <p:cNvPr id="26" name="TextBox 25">
            <a:extLst>
              <a:ext uri="{FF2B5EF4-FFF2-40B4-BE49-F238E27FC236}">
                <a16:creationId xmlns:a16="http://schemas.microsoft.com/office/drawing/2014/main" id="{93EB1F6D-0A4D-4017-9C95-00452F57F229}"/>
              </a:ext>
            </a:extLst>
          </p:cNvPr>
          <p:cNvSpPr txBox="1"/>
          <p:nvPr/>
        </p:nvSpPr>
        <p:spPr>
          <a:xfrm>
            <a:off x="7307711" y="2627868"/>
            <a:ext cx="372533" cy="369332"/>
          </a:xfrm>
          <a:prstGeom prst="rect">
            <a:avLst/>
          </a:prstGeom>
          <a:noFill/>
        </p:spPr>
        <p:txBody>
          <a:bodyPr wrap="square" rtlCol="0">
            <a:spAutoFit/>
          </a:bodyPr>
          <a:lstStyle/>
          <a:p>
            <a:r>
              <a:rPr lang="en-US" b="1" dirty="0">
                <a:solidFill>
                  <a:srgbClr val="FF0000"/>
                </a:solidFill>
              </a:rPr>
              <a:t>X</a:t>
            </a:r>
          </a:p>
        </p:txBody>
      </p:sp>
      <p:sp>
        <p:nvSpPr>
          <p:cNvPr id="3" name="Arrow: Right 2">
            <a:extLst>
              <a:ext uri="{FF2B5EF4-FFF2-40B4-BE49-F238E27FC236}">
                <a16:creationId xmlns:a16="http://schemas.microsoft.com/office/drawing/2014/main" id="{D6351D07-C669-435F-9EA7-62088208DFB6}"/>
              </a:ext>
            </a:extLst>
          </p:cNvPr>
          <p:cNvSpPr/>
          <p:nvPr/>
        </p:nvSpPr>
        <p:spPr>
          <a:xfrm rot="16200000">
            <a:off x="4842934" y="4193409"/>
            <a:ext cx="372533" cy="144379"/>
          </a:xfrm>
          <a:prstGeom prst="rightArrow">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9295FF6-ED59-4B26-B57B-19FA6B539C5D}"/>
              </a:ext>
            </a:extLst>
          </p:cNvPr>
          <p:cNvPicPr>
            <a:picLocks noChangeAspect="1"/>
          </p:cNvPicPr>
          <p:nvPr/>
        </p:nvPicPr>
        <p:blipFill rotWithShape="1">
          <a:blip r:embed="rId2"/>
          <a:srcRect l="33210" t="44665" r="19861" b="43477"/>
          <a:stretch/>
        </p:blipFill>
        <p:spPr>
          <a:xfrm>
            <a:off x="2935704" y="5093732"/>
            <a:ext cx="5873861" cy="812800"/>
          </a:xfrm>
          <a:prstGeom prst="rect">
            <a:avLst/>
          </a:prstGeom>
        </p:spPr>
      </p:pic>
      <p:sp>
        <p:nvSpPr>
          <p:cNvPr id="7" name="TextBox 6">
            <a:extLst>
              <a:ext uri="{FF2B5EF4-FFF2-40B4-BE49-F238E27FC236}">
                <a16:creationId xmlns:a16="http://schemas.microsoft.com/office/drawing/2014/main" id="{1FE677DB-2F71-4992-A7E4-DAE22679CC17}"/>
              </a:ext>
            </a:extLst>
          </p:cNvPr>
          <p:cNvSpPr txBox="1"/>
          <p:nvPr/>
        </p:nvSpPr>
        <p:spPr>
          <a:xfrm>
            <a:off x="3580956" y="5055931"/>
            <a:ext cx="372533" cy="369332"/>
          </a:xfrm>
          <a:prstGeom prst="rect">
            <a:avLst/>
          </a:prstGeom>
          <a:noFill/>
        </p:spPr>
        <p:txBody>
          <a:bodyPr wrap="square" rtlCol="0">
            <a:spAutoFit/>
          </a:bodyPr>
          <a:lstStyle/>
          <a:p>
            <a:r>
              <a:rPr lang="en-US" b="1" dirty="0">
                <a:solidFill>
                  <a:srgbClr val="00B050"/>
                </a:solidFill>
              </a:rPr>
              <a:t>X</a:t>
            </a:r>
          </a:p>
        </p:txBody>
      </p:sp>
      <p:sp>
        <p:nvSpPr>
          <p:cNvPr id="9" name="TextBox 8">
            <a:extLst>
              <a:ext uri="{FF2B5EF4-FFF2-40B4-BE49-F238E27FC236}">
                <a16:creationId xmlns:a16="http://schemas.microsoft.com/office/drawing/2014/main" id="{DC2875D4-4914-4498-8482-F7594FE4BC36}"/>
              </a:ext>
            </a:extLst>
          </p:cNvPr>
          <p:cNvSpPr txBox="1"/>
          <p:nvPr/>
        </p:nvSpPr>
        <p:spPr>
          <a:xfrm>
            <a:off x="3953489" y="5055931"/>
            <a:ext cx="372533" cy="369332"/>
          </a:xfrm>
          <a:prstGeom prst="rect">
            <a:avLst/>
          </a:prstGeom>
          <a:noFill/>
        </p:spPr>
        <p:txBody>
          <a:bodyPr wrap="square" rtlCol="0">
            <a:spAutoFit/>
          </a:bodyPr>
          <a:lstStyle/>
          <a:p>
            <a:r>
              <a:rPr lang="en-US" b="1" dirty="0">
                <a:solidFill>
                  <a:srgbClr val="00B050"/>
                </a:solidFill>
              </a:rPr>
              <a:t>X</a:t>
            </a:r>
          </a:p>
        </p:txBody>
      </p:sp>
      <p:sp>
        <p:nvSpPr>
          <p:cNvPr id="11" name="TextBox 10">
            <a:extLst>
              <a:ext uri="{FF2B5EF4-FFF2-40B4-BE49-F238E27FC236}">
                <a16:creationId xmlns:a16="http://schemas.microsoft.com/office/drawing/2014/main" id="{C3DCD64B-E5F8-4E41-8D07-EF9689E96559}"/>
              </a:ext>
            </a:extLst>
          </p:cNvPr>
          <p:cNvSpPr txBox="1"/>
          <p:nvPr/>
        </p:nvSpPr>
        <p:spPr>
          <a:xfrm>
            <a:off x="4664690" y="5055931"/>
            <a:ext cx="372533" cy="369332"/>
          </a:xfrm>
          <a:prstGeom prst="rect">
            <a:avLst/>
          </a:prstGeom>
          <a:noFill/>
        </p:spPr>
        <p:txBody>
          <a:bodyPr wrap="square" rtlCol="0">
            <a:spAutoFit/>
          </a:bodyPr>
          <a:lstStyle/>
          <a:p>
            <a:r>
              <a:rPr lang="en-US" b="1" dirty="0">
                <a:solidFill>
                  <a:srgbClr val="00B050"/>
                </a:solidFill>
              </a:rPr>
              <a:t>X</a:t>
            </a:r>
          </a:p>
        </p:txBody>
      </p:sp>
      <p:sp>
        <p:nvSpPr>
          <p:cNvPr id="13" name="TextBox 12">
            <a:extLst>
              <a:ext uri="{FF2B5EF4-FFF2-40B4-BE49-F238E27FC236}">
                <a16:creationId xmlns:a16="http://schemas.microsoft.com/office/drawing/2014/main" id="{C0CA32C1-4EAD-4F0A-A906-8FEC281F2348}"/>
              </a:ext>
            </a:extLst>
          </p:cNvPr>
          <p:cNvSpPr txBox="1"/>
          <p:nvPr/>
        </p:nvSpPr>
        <p:spPr>
          <a:xfrm>
            <a:off x="5223489" y="5055931"/>
            <a:ext cx="372533" cy="369332"/>
          </a:xfrm>
          <a:prstGeom prst="rect">
            <a:avLst/>
          </a:prstGeom>
          <a:noFill/>
        </p:spPr>
        <p:txBody>
          <a:bodyPr wrap="square" rtlCol="0">
            <a:spAutoFit/>
          </a:bodyPr>
          <a:lstStyle/>
          <a:p>
            <a:r>
              <a:rPr lang="en-US" b="1" dirty="0">
                <a:solidFill>
                  <a:srgbClr val="00B050"/>
                </a:solidFill>
              </a:rPr>
              <a:t>X</a:t>
            </a:r>
          </a:p>
        </p:txBody>
      </p:sp>
      <p:sp>
        <p:nvSpPr>
          <p:cNvPr id="14" name="TextBox 13">
            <a:extLst>
              <a:ext uri="{FF2B5EF4-FFF2-40B4-BE49-F238E27FC236}">
                <a16:creationId xmlns:a16="http://schemas.microsoft.com/office/drawing/2014/main" id="{77A8E9DE-0EDD-4EC6-AA79-197BDFDB3056}"/>
              </a:ext>
            </a:extLst>
          </p:cNvPr>
          <p:cNvSpPr txBox="1"/>
          <p:nvPr/>
        </p:nvSpPr>
        <p:spPr>
          <a:xfrm>
            <a:off x="5003358" y="5055931"/>
            <a:ext cx="372533" cy="369332"/>
          </a:xfrm>
          <a:prstGeom prst="rect">
            <a:avLst/>
          </a:prstGeom>
          <a:noFill/>
        </p:spPr>
        <p:txBody>
          <a:bodyPr wrap="square" rtlCol="0">
            <a:spAutoFit/>
          </a:bodyPr>
          <a:lstStyle/>
          <a:p>
            <a:r>
              <a:rPr lang="en-US" b="1" dirty="0">
                <a:solidFill>
                  <a:srgbClr val="00B050"/>
                </a:solidFill>
              </a:rPr>
              <a:t>X</a:t>
            </a:r>
          </a:p>
        </p:txBody>
      </p:sp>
      <p:sp>
        <p:nvSpPr>
          <p:cNvPr id="15" name="TextBox 14">
            <a:extLst>
              <a:ext uri="{FF2B5EF4-FFF2-40B4-BE49-F238E27FC236}">
                <a16:creationId xmlns:a16="http://schemas.microsoft.com/office/drawing/2014/main" id="{282ECB95-DD8B-4A3F-B402-7BDAA65E4787}"/>
              </a:ext>
            </a:extLst>
          </p:cNvPr>
          <p:cNvSpPr txBox="1"/>
          <p:nvPr/>
        </p:nvSpPr>
        <p:spPr>
          <a:xfrm>
            <a:off x="5111195" y="5058245"/>
            <a:ext cx="372533" cy="369332"/>
          </a:xfrm>
          <a:prstGeom prst="rect">
            <a:avLst/>
          </a:prstGeom>
          <a:noFill/>
        </p:spPr>
        <p:txBody>
          <a:bodyPr wrap="square" rtlCol="0">
            <a:spAutoFit/>
          </a:bodyPr>
          <a:lstStyle/>
          <a:p>
            <a:r>
              <a:rPr lang="en-US" b="1" dirty="0">
                <a:solidFill>
                  <a:srgbClr val="FF0000"/>
                </a:solidFill>
              </a:rPr>
              <a:t>O</a:t>
            </a:r>
          </a:p>
        </p:txBody>
      </p:sp>
      <p:sp>
        <p:nvSpPr>
          <p:cNvPr id="29" name="TextBox 28">
            <a:extLst>
              <a:ext uri="{FF2B5EF4-FFF2-40B4-BE49-F238E27FC236}">
                <a16:creationId xmlns:a16="http://schemas.microsoft.com/office/drawing/2014/main" id="{CF824753-4728-4AF5-90DD-D4495398CF6E}"/>
              </a:ext>
            </a:extLst>
          </p:cNvPr>
          <p:cNvSpPr txBox="1"/>
          <p:nvPr/>
        </p:nvSpPr>
        <p:spPr>
          <a:xfrm>
            <a:off x="5804702" y="5058245"/>
            <a:ext cx="372533" cy="369332"/>
          </a:xfrm>
          <a:prstGeom prst="rect">
            <a:avLst/>
          </a:prstGeom>
          <a:noFill/>
        </p:spPr>
        <p:txBody>
          <a:bodyPr wrap="square" rtlCol="0">
            <a:spAutoFit/>
          </a:bodyPr>
          <a:lstStyle/>
          <a:p>
            <a:r>
              <a:rPr lang="en-US" b="1" dirty="0">
                <a:solidFill>
                  <a:srgbClr val="FF0000"/>
                </a:solidFill>
              </a:rPr>
              <a:t>O</a:t>
            </a:r>
          </a:p>
        </p:txBody>
      </p:sp>
      <p:sp>
        <p:nvSpPr>
          <p:cNvPr id="31" name="TextBox 30">
            <a:extLst>
              <a:ext uri="{FF2B5EF4-FFF2-40B4-BE49-F238E27FC236}">
                <a16:creationId xmlns:a16="http://schemas.microsoft.com/office/drawing/2014/main" id="{400DFF93-2F72-4D6A-BCA2-BB3DA0D2ED1B}"/>
              </a:ext>
            </a:extLst>
          </p:cNvPr>
          <p:cNvSpPr txBox="1"/>
          <p:nvPr/>
        </p:nvSpPr>
        <p:spPr>
          <a:xfrm>
            <a:off x="6125676" y="5058245"/>
            <a:ext cx="372533" cy="369332"/>
          </a:xfrm>
          <a:prstGeom prst="rect">
            <a:avLst/>
          </a:prstGeom>
          <a:noFill/>
        </p:spPr>
        <p:txBody>
          <a:bodyPr wrap="square" rtlCol="0">
            <a:spAutoFit/>
          </a:bodyPr>
          <a:lstStyle/>
          <a:p>
            <a:r>
              <a:rPr lang="en-US" b="1" dirty="0">
                <a:solidFill>
                  <a:srgbClr val="FF0000"/>
                </a:solidFill>
              </a:rPr>
              <a:t>O</a:t>
            </a:r>
          </a:p>
        </p:txBody>
      </p:sp>
      <p:sp>
        <p:nvSpPr>
          <p:cNvPr id="33" name="TextBox 32">
            <a:extLst>
              <a:ext uri="{FF2B5EF4-FFF2-40B4-BE49-F238E27FC236}">
                <a16:creationId xmlns:a16="http://schemas.microsoft.com/office/drawing/2014/main" id="{284CACE5-9942-4E58-8F73-73576C7DCBE2}"/>
              </a:ext>
            </a:extLst>
          </p:cNvPr>
          <p:cNvSpPr txBox="1"/>
          <p:nvPr/>
        </p:nvSpPr>
        <p:spPr>
          <a:xfrm>
            <a:off x="6446650" y="5058245"/>
            <a:ext cx="372533" cy="369332"/>
          </a:xfrm>
          <a:prstGeom prst="rect">
            <a:avLst/>
          </a:prstGeom>
          <a:noFill/>
        </p:spPr>
        <p:txBody>
          <a:bodyPr wrap="square" rtlCol="0">
            <a:spAutoFit/>
          </a:bodyPr>
          <a:lstStyle/>
          <a:p>
            <a:r>
              <a:rPr lang="en-US" b="1" dirty="0">
                <a:solidFill>
                  <a:srgbClr val="FF0000"/>
                </a:solidFill>
              </a:rPr>
              <a:t>O</a:t>
            </a:r>
          </a:p>
        </p:txBody>
      </p:sp>
      <p:sp>
        <p:nvSpPr>
          <p:cNvPr id="35" name="TextBox 34">
            <a:extLst>
              <a:ext uri="{FF2B5EF4-FFF2-40B4-BE49-F238E27FC236}">
                <a16:creationId xmlns:a16="http://schemas.microsoft.com/office/drawing/2014/main" id="{B1E2BF6A-DE4D-4535-AEC8-DF3D0996E26C}"/>
              </a:ext>
            </a:extLst>
          </p:cNvPr>
          <p:cNvSpPr txBox="1"/>
          <p:nvPr/>
        </p:nvSpPr>
        <p:spPr>
          <a:xfrm>
            <a:off x="7203439" y="5058245"/>
            <a:ext cx="372533" cy="369332"/>
          </a:xfrm>
          <a:prstGeom prst="rect">
            <a:avLst/>
          </a:prstGeom>
          <a:noFill/>
        </p:spPr>
        <p:txBody>
          <a:bodyPr wrap="square" rtlCol="0">
            <a:spAutoFit/>
          </a:bodyPr>
          <a:lstStyle/>
          <a:p>
            <a:r>
              <a:rPr lang="en-US" b="1" dirty="0">
                <a:solidFill>
                  <a:srgbClr val="FF0000"/>
                </a:solidFill>
              </a:rPr>
              <a:t>O</a:t>
            </a:r>
          </a:p>
        </p:txBody>
      </p:sp>
      <p:cxnSp>
        <p:nvCxnSpPr>
          <p:cNvPr id="41" name="Straight Arrow Connector 40">
            <a:extLst>
              <a:ext uri="{FF2B5EF4-FFF2-40B4-BE49-F238E27FC236}">
                <a16:creationId xmlns:a16="http://schemas.microsoft.com/office/drawing/2014/main" id="{36B0A2D0-A3E0-4305-B64E-86FD33C1A8D3}"/>
              </a:ext>
            </a:extLst>
          </p:cNvPr>
          <p:cNvCxnSpPr>
            <a:stCxn id="6" idx="2"/>
            <a:endCxn id="7" idx="0"/>
          </p:cNvCxnSpPr>
          <p:nvPr/>
        </p:nvCxnSpPr>
        <p:spPr>
          <a:xfrm>
            <a:off x="3759201" y="4230132"/>
            <a:ext cx="8022" cy="82579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7CFF71EE-9CA9-483F-9BA9-A64A5918F415}"/>
              </a:ext>
            </a:extLst>
          </p:cNvPr>
          <p:cNvCxnSpPr/>
          <p:nvPr/>
        </p:nvCxnSpPr>
        <p:spPr>
          <a:xfrm>
            <a:off x="4104105" y="4254196"/>
            <a:ext cx="8022" cy="82579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3FA89EAF-53E6-4440-B1E6-6D0B6B7B8EBE}"/>
              </a:ext>
            </a:extLst>
          </p:cNvPr>
          <p:cNvCxnSpPr/>
          <p:nvPr/>
        </p:nvCxnSpPr>
        <p:spPr>
          <a:xfrm>
            <a:off x="4817975" y="4214092"/>
            <a:ext cx="8022" cy="82579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8C4E132F-DB8D-4DF8-8B11-A973E24AC5BE}"/>
              </a:ext>
            </a:extLst>
          </p:cNvPr>
          <p:cNvCxnSpPr/>
          <p:nvPr/>
        </p:nvCxnSpPr>
        <p:spPr>
          <a:xfrm>
            <a:off x="5162879" y="4222114"/>
            <a:ext cx="8022" cy="82579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4A6D4AC8-A378-41EF-8B67-FBA718134220}"/>
              </a:ext>
            </a:extLst>
          </p:cNvPr>
          <p:cNvCxnSpPr/>
          <p:nvPr/>
        </p:nvCxnSpPr>
        <p:spPr>
          <a:xfrm>
            <a:off x="5379447" y="4230136"/>
            <a:ext cx="8022" cy="82579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AA71E901-740B-485F-A89F-CF720802C0C2}"/>
              </a:ext>
            </a:extLst>
          </p:cNvPr>
          <p:cNvCxnSpPr>
            <a:cxnSpLocks/>
          </p:cNvCxnSpPr>
          <p:nvPr/>
        </p:nvCxnSpPr>
        <p:spPr>
          <a:xfrm flipH="1">
            <a:off x="6005087" y="2997200"/>
            <a:ext cx="29751" cy="200258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F85B3CCD-3AE3-4821-9183-0CD0BB88510C}"/>
              </a:ext>
            </a:extLst>
          </p:cNvPr>
          <p:cNvCxnSpPr>
            <a:cxnSpLocks/>
          </p:cNvCxnSpPr>
          <p:nvPr/>
        </p:nvCxnSpPr>
        <p:spPr>
          <a:xfrm flipH="1">
            <a:off x="6333949" y="2989180"/>
            <a:ext cx="29751" cy="200258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CEC77473-775C-45BA-9E2C-D0A3223F003C}"/>
              </a:ext>
            </a:extLst>
          </p:cNvPr>
          <p:cNvCxnSpPr>
            <a:cxnSpLocks/>
          </p:cNvCxnSpPr>
          <p:nvPr/>
        </p:nvCxnSpPr>
        <p:spPr>
          <a:xfrm flipH="1">
            <a:off x="6662811" y="2997202"/>
            <a:ext cx="29751" cy="200258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EBA775D8-98A3-4ADC-ABCE-C1FA572C3F16}"/>
              </a:ext>
            </a:extLst>
          </p:cNvPr>
          <p:cNvCxnSpPr>
            <a:cxnSpLocks/>
          </p:cNvCxnSpPr>
          <p:nvPr/>
        </p:nvCxnSpPr>
        <p:spPr>
          <a:xfrm flipH="1">
            <a:off x="7424807" y="3005224"/>
            <a:ext cx="29751" cy="200258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ECC95A44-0432-4016-AD96-B12BDAA530EF}"/>
              </a:ext>
            </a:extLst>
          </p:cNvPr>
          <p:cNvCxnSpPr>
            <a:cxnSpLocks/>
          </p:cNvCxnSpPr>
          <p:nvPr/>
        </p:nvCxnSpPr>
        <p:spPr>
          <a:xfrm flipH="1">
            <a:off x="5299225" y="2997204"/>
            <a:ext cx="29751" cy="200258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9110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tf03431380_win32</Template>
  <TotalTime>516</TotalTime>
  <Words>965</Words>
  <Application>Microsoft Office PowerPoint</Application>
  <PresentationFormat>Widescreen</PresentationFormat>
  <Paragraphs>260</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Euphemia</vt:lpstr>
      <vt:lpstr>OpenSans</vt:lpstr>
      <vt:lpstr>Plantagenet Cherokee</vt:lpstr>
      <vt:lpstr>Wingdings</vt:lpstr>
      <vt:lpstr>Academic Literature 16x9</vt:lpstr>
      <vt:lpstr>Supervised Learning and Unsupervised Learning</vt:lpstr>
      <vt:lpstr>Housing Price Prediction</vt:lpstr>
      <vt:lpstr>Housing Price Prediction</vt:lpstr>
      <vt:lpstr>Housing Price Prediction</vt:lpstr>
      <vt:lpstr>Housing Price Prediction</vt:lpstr>
      <vt:lpstr>Housing Price Prediction</vt:lpstr>
      <vt:lpstr>Breast Cancer (malignant, benign)</vt:lpstr>
      <vt:lpstr>Breast Cancer (malignant, benign)</vt:lpstr>
      <vt:lpstr>Breast Cancer (malignant, benign)</vt:lpstr>
      <vt:lpstr>Breast Cancer (malignant, benign)</vt:lpstr>
      <vt:lpstr>Breast Cancer (malignant, benign)</vt:lpstr>
      <vt:lpstr>Supervised Learning: Recap</vt:lpstr>
      <vt:lpstr>Lets Practice</vt:lpstr>
      <vt:lpstr>Unsupervised Machine Learning</vt:lpstr>
      <vt:lpstr>Unsupervised Machine Learning</vt:lpstr>
      <vt:lpstr>Google News</vt:lpstr>
      <vt:lpstr>Human Genes Types</vt:lpstr>
      <vt:lpstr>Other Examples</vt:lpstr>
      <vt:lpstr>Unsupervised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dc:title>
  <dc:creator>Sukanta Ghosh</dc:creator>
  <cp:lastModifiedBy>Sukanta Ghosh</cp:lastModifiedBy>
  <cp:revision>25</cp:revision>
  <dcterms:created xsi:type="dcterms:W3CDTF">2020-08-10T23:49:59Z</dcterms:created>
  <dcterms:modified xsi:type="dcterms:W3CDTF">2020-08-12T03:15:23Z</dcterms:modified>
</cp:coreProperties>
</file>