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82" r:id="rId5"/>
    <p:sldId id="262" r:id="rId6"/>
    <p:sldId id="261" r:id="rId7"/>
    <p:sldId id="263" r:id="rId8"/>
    <p:sldId id="264" r:id="rId9"/>
    <p:sldId id="257" r:id="rId10"/>
    <p:sldId id="265" r:id="rId11"/>
    <p:sldId id="258" r:id="rId12"/>
    <p:sldId id="281" r:id="rId13"/>
    <p:sldId id="307" r:id="rId14"/>
    <p:sldId id="283" r:id="rId15"/>
    <p:sldId id="293" r:id="rId16"/>
    <p:sldId id="297" r:id="rId17"/>
    <p:sldId id="298" r:id="rId18"/>
    <p:sldId id="299" r:id="rId19"/>
    <p:sldId id="300" r:id="rId20"/>
    <p:sldId id="301" r:id="rId21"/>
    <p:sldId id="302" r:id="rId22"/>
    <p:sldId id="303" r:id="rId23"/>
    <p:sldId id="304" r:id="rId24"/>
    <p:sldId id="305" r:id="rId25"/>
    <p:sldId id="306" r:id="rId26"/>
    <p:sldId id="308" r:id="rId27"/>
    <p:sldId id="309" r:id="rId28"/>
    <p:sldId id="310" r:id="rId29"/>
    <p:sldId id="311" r:id="rId30"/>
    <p:sldId id="312" r:id="rId31"/>
    <p:sldId id="313" r:id="rId32"/>
    <p:sldId id="315" r:id="rId33"/>
    <p:sldId id="314"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4" d="100"/>
          <a:sy n="74" d="100"/>
        </p:scale>
        <p:origin x="576"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9/6/2020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9/6/2020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50585527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pic>
        <p:nvPicPr>
          <p:cNvPr id="3" name="Picture 2">
            <a:extLst>
              <a:ext uri="{FF2B5EF4-FFF2-40B4-BE49-F238E27FC236}">
                <a16:creationId xmlns:a16="http://schemas.microsoft.com/office/drawing/2014/main" id="{8AAD6C3C-D60D-4E8E-8562-EC6224E65390}"/>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632891759"/>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a:t>Copyright - Sukanta Ghosh</a:t>
            </a:r>
            <a:endParaRPr lang="en-US" noProof="0" dirty="0"/>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5" name="Picture 4">
            <a:extLst>
              <a:ext uri="{FF2B5EF4-FFF2-40B4-BE49-F238E27FC236}">
                <a16:creationId xmlns:a16="http://schemas.microsoft.com/office/drawing/2014/main" id="{B323C850-F1B3-4948-9B7F-4091AE8B7E9D}"/>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2654388017"/>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a:t>Copyright - Sukanta Ghosh</a:t>
            </a:r>
            <a:endParaRPr lang="en-US" noProof="0" dirty="0"/>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pic>
        <p:nvPicPr>
          <p:cNvPr id="7" name="Picture 6">
            <a:extLst>
              <a:ext uri="{FF2B5EF4-FFF2-40B4-BE49-F238E27FC236}">
                <a16:creationId xmlns:a16="http://schemas.microsoft.com/office/drawing/2014/main" id="{7652A4FB-3E43-4681-B2B7-5BD5D289A314}"/>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974837237"/>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4" name="Picture 3">
            <a:extLst>
              <a:ext uri="{FF2B5EF4-FFF2-40B4-BE49-F238E27FC236}">
                <a16:creationId xmlns:a16="http://schemas.microsoft.com/office/drawing/2014/main" id="{56F37C99-33DD-4A21-94FF-587360339FB8}"/>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2083656971"/>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D5386960-B0FC-41D6-B523-08BF164891BC}"/>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603129692"/>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9E7F1CC7-0C91-445E-9266-648B1513D191}"/>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73450163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Picture 2">
            <a:extLst>
              <a:ext uri="{FF2B5EF4-FFF2-40B4-BE49-F238E27FC236}">
                <a16:creationId xmlns:a16="http://schemas.microsoft.com/office/drawing/2014/main" id="{E02B7971-BC1F-4ADB-845C-BEA2EE9C0FD5}"/>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891552186"/>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Picture 2">
            <a:extLst>
              <a:ext uri="{FF2B5EF4-FFF2-40B4-BE49-F238E27FC236}">
                <a16:creationId xmlns:a16="http://schemas.microsoft.com/office/drawing/2014/main" id="{87C819B3-015A-4DBC-A026-96327047C76C}"/>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641602075"/>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Picture 2">
            <a:extLst>
              <a:ext uri="{FF2B5EF4-FFF2-40B4-BE49-F238E27FC236}">
                <a16:creationId xmlns:a16="http://schemas.microsoft.com/office/drawing/2014/main" id="{911090FA-B9CA-4F5C-B838-8059CF1378BC}"/>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011229498"/>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pic>
        <p:nvPicPr>
          <p:cNvPr id="3" name="Picture 2">
            <a:extLst>
              <a:ext uri="{FF2B5EF4-FFF2-40B4-BE49-F238E27FC236}">
                <a16:creationId xmlns:a16="http://schemas.microsoft.com/office/drawing/2014/main" id="{3119A1CE-6CC8-491F-980F-B25F46BBE9A5}"/>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6618448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5" name="Picture 4">
            <a:extLst>
              <a:ext uri="{FF2B5EF4-FFF2-40B4-BE49-F238E27FC236}">
                <a16:creationId xmlns:a16="http://schemas.microsoft.com/office/drawing/2014/main" id="{C5FB664A-F85F-4C76-8D51-198D8AA74CDB}"/>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334038435"/>
      </p:ext>
    </p:extLst>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Copyright - Sukanta Ghosh</a:t>
            </a:r>
            <a:endParaRPr lang="en-US" noProof="0"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pic>
        <p:nvPicPr>
          <p:cNvPr id="11" name="Picture 10">
            <a:extLst>
              <a:ext uri="{FF2B5EF4-FFF2-40B4-BE49-F238E27FC236}">
                <a16:creationId xmlns:a16="http://schemas.microsoft.com/office/drawing/2014/main" id="{A2638B36-4464-4917-807B-DB7613112D25}"/>
              </a:ext>
            </a:extLst>
          </p:cNvPr>
          <p:cNvPicPr>
            <a:picLocks noChangeAspect="1"/>
          </p:cNvPicPr>
          <p:nvPr userDrawn="1"/>
        </p:nvPicPr>
        <p:blipFill rotWithShape="1">
          <a:blip r:embed="rId2"/>
          <a:srcRect t="12500" b="12500"/>
          <a:stretch/>
        </p:blipFill>
        <p:spPr>
          <a:xfrm>
            <a:off x="10794999" y="88900"/>
            <a:ext cx="1320800" cy="609600"/>
          </a:xfrm>
          <a:prstGeom prst="rect">
            <a:avLst/>
          </a:prstGeom>
        </p:spPr>
      </p:pic>
    </p:spTree>
    <p:extLst>
      <p:ext uri="{BB962C8B-B14F-4D97-AF65-F5344CB8AC3E}">
        <p14:creationId xmlns:p14="http://schemas.microsoft.com/office/powerpoint/2010/main" val="3959134257"/>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Copyright - Sukanta Ghosh</a:t>
            </a:r>
            <a:endParaRPr lang="en-US" noProof="0"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pic>
        <p:nvPicPr>
          <p:cNvPr id="10" name="Picture 9">
            <a:extLst>
              <a:ext uri="{FF2B5EF4-FFF2-40B4-BE49-F238E27FC236}">
                <a16:creationId xmlns:a16="http://schemas.microsoft.com/office/drawing/2014/main" id="{C0DA6281-DFC9-475B-9F75-2EBDF6AA36C4}"/>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3288757302"/>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Copyright - Sukanta Ghosh</a:t>
            </a:r>
            <a:endParaRPr lang="en-US" noProof="0"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pic>
        <p:nvPicPr>
          <p:cNvPr id="10" name="Picture 9">
            <a:extLst>
              <a:ext uri="{FF2B5EF4-FFF2-40B4-BE49-F238E27FC236}">
                <a16:creationId xmlns:a16="http://schemas.microsoft.com/office/drawing/2014/main" id="{3231E065-54A0-4347-983D-2522FFECA5CD}"/>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13976703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B0FE00A9-5456-41B0-98AE-D799D352921D}"/>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5451713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E4872A71-5807-49CD-B357-9A26F06BE9FF}"/>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6227366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B2EF3343-1B43-49CC-B843-CCDE2553B1ED}"/>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35010399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pic>
        <p:nvPicPr>
          <p:cNvPr id="6" name="Picture 5">
            <a:extLst>
              <a:ext uri="{FF2B5EF4-FFF2-40B4-BE49-F238E27FC236}">
                <a16:creationId xmlns:a16="http://schemas.microsoft.com/office/drawing/2014/main" id="{4372555F-E41E-47C0-B848-E296789BC40C}"/>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41629269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pic>
        <p:nvPicPr>
          <p:cNvPr id="6" name="Picture 5">
            <a:extLst>
              <a:ext uri="{FF2B5EF4-FFF2-40B4-BE49-F238E27FC236}">
                <a16:creationId xmlns:a16="http://schemas.microsoft.com/office/drawing/2014/main" id="{F76D2CCF-03B6-4768-8428-C0486BEC0263}"/>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282955651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Copyright - Sukanta Ghosh</a:t>
            </a:r>
            <a:endParaRPr lang="en-US" noProof="0" dirty="0"/>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pic>
        <p:nvPicPr>
          <p:cNvPr id="7" name="Picture 6">
            <a:extLst>
              <a:ext uri="{FF2B5EF4-FFF2-40B4-BE49-F238E27FC236}">
                <a16:creationId xmlns:a16="http://schemas.microsoft.com/office/drawing/2014/main" id="{9B7C7FCD-D960-4A9A-832D-5D306F86135C}"/>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2509955754"/>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Copyright - Sukanta Ghosh</a:t>
            </a:r>
            <a:endParaRPr lang="en-US" noProof="0" dirty="0"/>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pic>
        <p:nvPicPr>
          <p:cNvPr id="3" name="Picture 2">
            <a:extLst>
              <a:ext uri="{FF2B5EF4-FFF2-40B4-BE49-F238E27FC236}">
                <a16:creationId xmlns:a16="http://schemas.microsoft.com/office/drawing/2014/main" id="{F51474F9-C083-4218-BA65-E5A35D4296C1}"/>
              </a:ext>
            </a:extLst>
          </p:cNvPr>
          <p:cNvPicPr>
            <a:picLocks noChangeAspect="1"/>
          </p:cNvPicPr>
          <p:nvPr userDrawn="1"/>
        </p:nvPicPr>
        <p:blipFill rotWithShape="1">
          <a:blip r:embed="rId2"/>
          <a:srcRect t="12500" b="12500"/>
          <a:stretch/>
        </p:blipFill>
        <p:spPr>
          <a:xfrm>
            <a:off x="10794999" y="76200"/>
            <a:ext cx="1320800" cy="609600"/>
          </a:xfrm>
          <a:prstGeom prst="rect">
            <a:avLst/>
          </a:prstGeom>
        </p:spPr>
      </p:pic>
    </p:spTree>
    <p:extLst>
      <p:ext uri="{BB962C8B-B14F-4D97-AF65-F5344CB8AC3E}">
        <p14:creationId xmlns:p14="http://schemas.microsoft.com/office/powerpoint/2010/main" val="198778464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Copyright - Sukanta Ghosh</a:t>
            </a: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transition spd="slow">
    <p:cover/>
  </p:transition>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0.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5787358"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Linear regression with one variable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Sukanta Ghosh</a:t>
            </a:r>
          </a:p>
          <a:p>
            <a:r>
              <a:rPr lang="en-US" dirty="0"/>
              <a:t>Asst. Professor</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2392-1484-445F-88CB-8B12419FFBCE}"/>
              </a:ext>
            </a:extLst>
          </p:cNvPr>
          <p:cNvSpPr>
            <a:spLocks noGrp="1"/>
          </p:cNvSpPr>
          <p:nvPr>
            <p:ph type="title"/>
          </p:nvPr>
        </p:nvSpPr>
        <p:spPr/>
        <p:txBody>
          <a:bodyPr/>
          <a:lstStyle/>
          <a:p>
            <a:r>
              <a:rPr lang="en-US" dirty="0"/>
              <a:t>Linear Regression Line</a:t>
            </a:r>
          </a:p>
        </p:txBody>
      </p:sp>
      <p:sp>
        <p:nvSpPr>
          <p:cNvPr id="3" name="Content Placeholder 2">
            <a:extLst>
              <a:ext uri="{FF2B5EF4-FFF2-40B4-BE49-F238E27FC236}">
                <a16:creationId xmlns:a16="http://schemas.microsoft.com/office/drawing/2014/main" id="{18490F7E-501F-4A47-A019-80C29F55B25D}"/>
              </a:ext>
            </a:extLst>
          </p:cNvPr>
          <p:cNvSpPr>
            <a:spLocks noGrp="1"/>
          </p:cNvSpPr>
          <p:nvPr>
            <p:ph idx="1"/>
          </p:nvPr>
        </p:nvSpPr>
        <p:spPr>
          <a:xfrm>
            <a:off x="913795" y="1732449"/>
            <a:ext cx="5182205" cy="4058751"/>
          </a:xfrm>
        </p:spPr>
        <p:txBody>
          <a:bodyPr/>
          <a:lstStyle/>
          <a:p>
            <a:r>
              <a:rPr lang="en-US" b="1" dirty="0">
                <a:solidFill>
                  <a:srgbClr val="FF0000"/>
                </a:solidFill>
              </a:rPr>
              <a:t>Positive Linear Relationship:</a:t>
            </a:r>
          </a:p>
          <a:p>
            <a:r>
              <a:rPr lang="en-US" dirty="0"/>
              <a:t>If the dependent variable increases on the Y-axis and independent variable increases on X-axis, then such a relationship is termed as a Positive linear relationship.</a:t>
            </a:r>
          </a:p>
        </p:txBody>
      </p:sp>
      <p:pic>
        <p:nvPicPr>
          <p:cNvPr id="1026" name="Picture 2" descr="Linear Regression in Machine Learning">
            <a:extLst>
              <a:ext uri="{FF2B5EF4-FFF2-40B4-BE49-F238E27FC236}">
                <a16:creationId xmlns:a16="http://schemas.microsoft.com/office/drawing/2014/main" id="{DBBDB0E5-87E7-4245-9D76-A557408F0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675" y="1732449"/>
            <a:ext cx="5182293" cy="358652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839284A-1987-4C9C-B16E-38F13E64188D}"/>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50511647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2392-1484-445F-88CB-8B12419FFBCE}"/>
              </a:ext>
            </a:extLst>
          </p:cNvPr>
          <p:cNvSpPr>
            <a:spLocks noGrp="1"/>
          </p:cNvSpPr>
          <p:nvPr>
            <p:ph type="title"/>
          </p:nvPr>
        </p:nvSpPr>
        <p:spPr/>
        <p:txBody>
          <a:bodyPr/>
          <a:lstStyle/>
          <a:p>
            <a:r>
              <a:rPr lang="en-US" dirty="0"/>
              <a:t>Linear Regression Line</a:t>
            </a:r>
          </a:p>
        </p:txBody>
      </p:sp>
      <p:sp>
        <p:nvSpPr>
          <p:cNvPr id="3" name="Content Placeholder 2">
            <a:extLst>
              <a:ext uri="{FF2B5EF4-FFF2-40B4-BE49-F238E27FC236}">
                <a16:creationId xmlns:a16="http://schemas.microsoft.com/office/drawing/2014/main" id="{18490F7E-501F-4A47-A019-80C29F55B25D}"/>
              </a:ext>
            </a:extLst>
          </p:cNvPr>
          <p:cNvSpPr>
            <a:spLocks noGrp="1"/>
          </p:cNvSpPr>
          <p:nvPr>
            <p:ph idx="1"/>
          </p:nvPr>
        </p:nvSpPr>
        <p:spPr>
          <a:xfrm>
            <a:off x="913795" y="1732449"/>
            <a:ext cx="5182205" cy="4058751"/>
          </a:xfrm>
        </p:spPr>
        <p:txBody>
          <a:bodyPr/>
          <a:lstStyle/>
          <a:p>
            <a:r>
              <a:rPr lang="en-US" b="1" dirty="0">
                <a:solidFill>
                  <a:srgbClr val="FF0000"/>
                </a:solidFill>
              </a:rPr>
              <a:t>Negative Linear Relationship:</a:t>
            </a:r>
          </a:p>
          <a:p>
            <a:r>
              <a:rPr lang="en-US" dirty="0"/>
              <a:t>If the dependent variable decreases on the Y-axis and independent variable increases on the X-axis, then such a relationship is called a negative linear relationship.</a:t>
            </a:r>
          </a:p>
        </p:txBody>
      </p:sp>
      <p:pic>
        <p:nvPicPr>
          <p:cNvPr id="2050" name="Picture 2" descr="Linear Regression in Machine Learning">
            <a:extLst>
              <a:ext uri="{FF2B5EF4-FFF2-40B4-BE49-F238E27FC236}">
                <a16:creationId xmlns:a16="http://schemas.microsoft.com/office/drawing/2014/main" id="{CE263065-BF55-4693-A92D-97002FA92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675" y="1899299"/>
            <a:ext cx="5187529" cy="38169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B62AF74-7D55-4B3E-A603-DD88261841A9}"/>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81436006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pPr algn="ctr"/>
            <a:br>
              <a:rPr lang="en-US" dirty="0"/>
            </a:br>
            <a:r>
              <a:rPr lang="en-US" dirty="0"/>
              <a:t>Model Representation</a:t>
            </a:r>
          </a:p>
        </p:txBody>
      </p:sp>
      <p:sp>
        <p:nvSpPr>
          <p:cNvPr id="2" name="Footer Placeholder 1">
            <a:extLst>
              <a:ext uri="{FF2B5EF4-FFF2-40B4-BE49-F238E27FC236}">
                <a16:creationId xmlns:a16="http://schemas.microsoft.com/office/drawing/2014/main" id="{F76378D3-BAE3-407C-9FAD-E3E2CFC0800A}"/>
              </a:ext>
            </a:extLst>
          </p:cNvPr>
          <p:cNvSpPr>
            <a:spLocks noGrp="1"/>
          </p:cNvSpPr>
          <p:nvPr>
            <p:ph type="ftr" sz="quarter" idx="11"/>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11769541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90495B-9861-48F1-BF64-8DDBD0A0C29C}"/>
              </a:ext>
            </a:extLst>
          </p:cNvPr>
          <p:cNvSpPr>
            <a:spLocks noGrp="1"/>
          </p:cNvSpPr>
          <p:nvPr>
            <p:ph type="title"/>
          </p:nvPr>
        </p:nvSpPr>
        <p:spPr/>
        <p:txBody>
          <a:bodyPr/>
          <a:lstStyle/>
          <a:p>
            <a:r>
              <a:rPr lang="en-US" dirty="0"/>
              <a:t>Model Representation</a:t>
            </a:r>
          </a:p>
        </p:txBody>
      </p:sp>
      <p:pic>
        <p:nvPicPr>
          <p:cNvPr id="34" name="Picture 2" descr="Blank Bar Graph Template New Calendar Template Site 4U6PuvTT | Bar ...">
            <a:extLst>
              <a:ext uri="{FF2B5EF4-FFF2-40B4-BE49-F238E27FC236}">
                <a16:creationId xmlns:a16="http://schemas.microsoft.com/office/drawing/2014/main" id="{034893D2-2FFD-4704-A036-E7787F8AA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D8061E-91FD-428D-A53E-CFD1119DFB4D}"/>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9" name="TextBox 8">
            <a:extLst>
              <a:ext uri="{FF2B5EF4-FFF2-40B4-BE49-F238E27FC236}">
                <a16:creationId xmlns:a16="http://schemas.microsoft.com/office/drawing/2014/main" id="{288597A4-10D1-4271-8EA5-3D182F1D4656}"/>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10" name="TextBox 9">
            <a:extLst>
              <a:ext uri="{FF2B5EF4-FFF2-40B4-BE49-F238E27FC236}">
                <a16:creationId xmlns:a16="http://schemas.microsoft.com/office/drawing/2014/main" id="{7342F98A-D921-4D56-B1D2-A611179B54BF}"/>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3BDA6BE2-3F00-49D5-9677-D5FA53EBF287}"/>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12" name="TextBox 11">
            <a:extLst>
              <a:ext uri="{FF2B5EF4-FFF2-40B4-BE49-F238E27FC236}">
                <a16:creationId xmlns:a16="http://schemas.microsoft.com/office/drawing/2014/main" id="{1A3069C1-9029-4780-82C2-3B9A06415E7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13" name="TextBox 12">
            <a:extLst>
              <a:ext uri="{FF2B5EF4-FFF2-40B4-BE49-F238E27FC236}">
                <a16:creationId xmlns:a16="http://schemas.microsoft.com/office/drawing/2014/main" id="{08959C21-EDE6-4774-831F-1EE64AED2052}"/>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14" name="TextBox 13">
            <a:extLst>
              <a:ext uri="{FF2B5EF4-FFF2-40B4-BE49-F238E27FC236}">
                <a16:creationId xmlns:a16="http://schemas.microsoft.com/office/drawing/2014/main" id="{48F634A4-2C61-4937-8692-84AA7EBFE940}"/>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15" name="TextBox 14">
            <a:extLst>
              <a:ext uri="{FF2B5EF4-FFF2-40B4-BE49-F238E27FC236}">
                <a16:creationId xmlns:a16="http://schemas.microsoft.com/office/drawing/2014/main" id="{D33B7440-9B50-473F-A748-671527B88490}"/>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16" name="TextBox 15">
            <a:extLst>
              <a:ext uri="{FF2B5EF4-FFF2-40B4-BE49-F238E27FC236}">
                <a16:creationId xmlns:a16="http://schemas.microsoft.com/office/drawing/2014/main" id="{51E4B8E9-EA55-422A-B680-784514A8A5E1}"/>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17" name="TextBox 16">
            <a:extLst>
              <a:ext uri="{FF2B5EF4-FFF2-40B4-BE49-F238E27FC236}">
                <a16:creationId xmlns:a16="http://schemas.microsoft.com/office/drawing/2014/main" id="{D0033A32-B515-4C92-BD0B-3761A041BAFF}"/>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18" name="TextBox 17">
            <a:extLst>
              <a:ext uri="{FF2B5EF4-FFF2-40B4-BE49-F238E27FC236}">
                <a16:creationId xmlns:a16="http://schemas.microsoft.com/office/drawing/2014/main" id="{398A1651-336F-4CFA-8FAD-24BFF217EE5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19" name="TextBox 18">
            <a:extLst>
              <a:ext uri="{FF2B5EF4-FFF2-40B4-BE49-F238E27FC236}">
                <a16:creationId xmlns:a16="http://schemas.microsoft.com/office/drawing/2014/main" id="{90ABE69C-1C17-4251-9795-3BC551523B26}"/>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20" name="TextBox 19">
            <a:extLst>
              <a:ext uri="{FF2B5EF4-FFF2-40B4-BE49-F238E27FC236}">
                <a16:creationId xmlns:a16="http://schemas.microsoft.com/office/drawing/2014/main" id="{E7584E38-A4A3-4E98-AFE9-5D6D8E19A3F2}"/>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21" name="TextBox 20">
            <a:extLst>
              <a:ext uri="{FF2B5EF4-FFF2-40B4-BE49-F238E27FC236}">
                <a16:creationId xmlns:a16="http://schemas.microsoft.com/office/drawing/2014/main" id="{19B20E97-E035-4C92-A7F7-1CCD0FC7745A}"/>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22" name="TextBox 21">
            <a:extLst>
              <a:ext uri="{FF2B5EF4-FFF2-40B4-BE49-F238E27FC236}">
                <a16:creationId xmlns:a16="http://schemas.microsoft.com/office/drawing/2014/main" id="{F32FED77-9E92-48E1-9B0F-08DA84AEE0AD}"/>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23" name="TextBox 22">
            <a:extLst>
              <a:ext uri="{FF2B5EF4-FFF2-40B4-BE49-F238E27FC236}">
                <a16:creationId xmlns:a16="http://schemas.microsoft.com/office/drawing/2014/main" id="{C82A93B5-71FA-4598-97D7-9596F55FD622}"/>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24" name="TextBox 23">
            <a:extLst>
              <a:ext uri="{FF2B5EF4-FFF2-40B4-BE49-F238E27FC236}">
                <a16:creationId xmlns:a16="http://schemas.microsoft.com/office/drawing/2014/main" id="{B8E85BB0-0682-4991-B2A4-87302525E556}"/>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25" name="TextBox 24">
            <a:extLst>
              <a:ext uri="{FF2B5EF4-FFF2-40B4-BE49-F238E27FC236}">
                <a16:creationId xmlns:a16="http://schemas.microsoft.com/office/drawing/2014/main" id="{8EDF2B05-C668-46B7-9776-AA4BA18B95B8}"/>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26" name="TextBox 25">
            <a:extLst>
              <a:ext uri="{FF2B5EF4-FFF2-40B4-BE49-F238E27FC236}">
                <a16:creationId xmlns:a16="http://schemas.microsoft.com/office/drawing/2014/main" id="{1388F6CB-0C6A-4E44-A1C2-08D862C30122}"/>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27" name="TextBox 26">
            <a:extLst>
              <a:ext uri="{FF2B5EF4-FFF2-40B4-BE49-F238E27FC236}">
                <a16:creationId xmlns:a16="http://schemas.microsoft.com/office/drawing/2014/main" id="{FC87021B-7F9B-48C0-95D6-FC99D0610B13}"/>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28" name="TextBox 27">
            <a:extLst>
              <a:ext uri="{FF2B5EF4-FFF2-40B4-BE49-F238E27FC236}">
                <a16:creationId xmlns:a16="http://schemas.microsoft.com/office/drawing/2014/main" id="{425F5290-3A11-4E10-BB25-F6741F99740C}"/>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29" name="TextBox 28">
            <a:extLst>
              <a:ext uri="{FF2B5EF4-FFF2-40B4-BE49-F238E27FC236}">
                <a16:creationId xmlns:a16="http://schemas.microsoft.com/office/drawing/2014/main" id="{3B042EE0-CAE5-48A0-BF4D-EBEA8F19C5F3}"/>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30" name="TextBox 29">
            <a:extLst>
              <a:ext uri="{FF2B5EF4-FFF2-40B4-BE49-F238E27FC236}">
                <a16:creationId xmlns:a16="http://schemas.microsoft.com/office/drawing/2014/main" id="{AA1E1686-2F06-4EA7-8E2F-FE6A7F2BF656}"/>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
        <p:nvSpPr>
          <p:cNvPr id="31" name="TextBox 30">
            <a:extLst>
              <a:ext uri="{FF2B5EF4-FFF2-40B4-BE49-F238E27FC236}">
                <a16:creationId xmlns:a16="http://schemas.microsoft.com/office/drawing/2014/main" id="{5F7D367D-0240-4073-AE02-26FC9E990AC2}"/>
              </a:ext>
            </a:extLst>
          </p:cNvPr>
          <p:cNvSpPr txBox="1"/>
          <p:nvPr/>
        </p:nvSpPr>
        <p:spPr>
          <a:xfrm>
            <a:off x="3105645" y="6153268"/>
            <a:ext cx="774722" cy="369332"/>
          </a:xfrm>
          <a:prstGeom prst="rect">
            <a:avLst/>
          </a:prstGeom>
          <a:noFill/>
        </p:spPr>
        <p:txBody>
          <a:bodyPr wrap="square" rtlCol="0">
            <a:spAutoFit/>
          </a:bodyPr>
          <a:lstStyle/>
          <a:p>
            <a:r>
              <a:rPr lang="en-US" b="1" dirty="0">
                <a:solidFill>
                  <a:srgbClr val="FF0000"/>
                </a:solidFill>
              </a:rPr>
              <a:t>1300</a:t>
            </a:r>
          </a:p>
        </p:txBody>
      </p:sp>
      <p:cxnSp>
        <p:nvCxnSpPr>
          <p:cNvPr id="32" name="Straight Arrow Connector 31">
            <a:extLst>
              <a:ext uri="{FF2B5EF4-FFF2-40B4-BE49-F238E27FC236}">
                <a16:creationId xmlns:a16="http://schemas.microsoft.com/office/drawing/2014/main" id="{611CD485-D4E2-4988-AAEC-C51B050DA4C0}"/>
              </a:ext>
            </a:extLst>
          </p:cNvPr>
          <p:cNvCxnSpPr>
            <a:cxnSpLocks/>
          </p:cNvCxnSpPr>
          <p:nvPr/>
        </p:nvCxnSpPr>
        <p:spPr>
          <a:xfrm flipH="1" flipV="1">
            <a:off x="3383222" y="5854728"/>
            <a:ext cx="15051" cy="39637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29ED540-3D5C-4538-B0E5-9D535F9AC41B}"/>
              </a:ext>
            </a:extLst>
          </p:cNvPr>
          <p:cNvCxnSpPr/>
          <p:nvPr/>
        </p:nvCxnSpPr>
        <p:spPr>
          <a:xfrm flipV="1">
            <a:off x="1991289" y="2768700"/>
            <a:ext cx="3098042" cy="18298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6267E7-53E5-4624-80E8-BEAB37E02CE7}"/>
              </a:ext>
            </a:extLst>
          </p:cNvPr>
          <p:cNvCxnSpPr/>
          <p:nvPr/>
        </p:nvCxnSpPr>
        <p:spPr>
          <a:xfrm flipV="1">
            <a:off x="3355927" y="3772462"/>
            <a:ext cx="0" cy="2071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006D50-542D-42CB-85E1-696DCCCB9C78}"/>
              </a:ext>
            </a:extLst>
          </p:cNvPr>
          <p:cNvCxnSpPr>
            <a:cxnSpLocks/>
          </p:cNvCxnSpPr>
          <p:nvPr/>
        </p:nvCxnSpPr>
        <p:spPr>
          <a:xfrm>
            <a:off x="1571058" y="3775614"/>
            <a:ext cx="1814014" cy="104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D117B2E-8385-40AA-A9A9-9A97F0E9618C}"/>
              </a:ext>
            </a:extLst>
          </p:cNvPr>
          <p:cNvSpPr/>
          <p:nvPr/>
        </p:nvSpPr>
        <p:spPr>
          <a:xfrm>
            <a:off x="3300505" y="3750370"/>
            <a:ext cx="122309" cy="12230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88A5E71-97C4-4661-A4BB-8AE4C24A6751}"/>
              </a:ext>
            </a:extLst>
          </p:cNvPr>
          <p:cNvSpPr txBox="1"/>
          <p:nvPr/>
        </p:nvSpPr>
        <p:spPr>
          <a:xfrm>
            <a:off x="6241291" y="1352331"/>
            <a:ext cx="4886753" cy="1754326"/>
          </a:xfrm>
          <a:prstGeom prst="rect">
            <a:avLst/>
          </a:prstGeom>
          <a:noFill/>
        </p:spPr>
        <p:txBody>
          <a:bodyPr wrap="square" rtlCol="0">
            <a:spAutoFit/>
          </a:bodyPr>
          <a:lstStyle/>
          <a:p>
            <a:r>
              <a:rPr lang="en-US" b="1" dirty="0"/>
              <a:t>Supervised Learning:</a:t>
            </a:r>
          </a:p>
          <a:p>
            <a:r>
              <a:rPr lang="en-US" dirty="0"/>
              <a:t>Given the right answer for each example in the data.</a:t>
            </a:r>
          </a:p>
          <a:p>
            <a:endParaRPr lang="en-US" dirty="0"/>
          </a:p>
          <a:p>
            <a:r>
              <a:rPr lang="en-US" b="1" dirty="0"/>
              <a:t>Regression Problem:</a:t>
            </a:r>
          </a:p>
          <a:p>
            <a:r>
              <a:rPr lang="en-US" dirty="0"/>
              <a:t>Predict real valued output</a:t>
            </a:r>
          </a:p>
        </p:txBody>
      </p:sp>
      <p:sp>
        <p:nvSpPr>
          <p:cNvPr id="2" name="Footer Placeholder 1">
            <a:extLst>
              <a:ext uri="{FF2B5EF4-FFF2-40B4-BE49-F238E27FC236}">
                <a16:creationId xmlns:a16="http://schemas.microsoft.com/office/drawing/2014/main" id="{0DD172CC-B8DE-4317-819C-A628CCB1E0F1}"/>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70147235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B15A-C3B3-4774-99F5-BC3921C7827C}"/>
              </a:ext>
            </a:extLst>
          </p:cNvPr>
          <p:cNvSpPr>
            <a:spLocks noGrp="1"/>
          </p:cNvSpPr>
          <p:nvPr>
            <p:ph type="title"/>
          </p:nvPr>
        </p:nvSpPr>
        <p:spPr>
          <a:xfrm>
            <a:off x="432000" y="431999"/>
            <a:ext cx="11340000" cy="649825"/>
          </a:xfrm>
        </p:spPr>
        <p:txBody>
          <a:bodyPr/>
          <a:lstStyle/>
          <a:p>
            <a:r>
              <a:rPr lang="en-US" dirty="0"/>
              <a:t>Training set of housing prices</a:t>
            </a:r>
          </a:p>
        </p:txBody>
      </p:sp>
      <p:sp>
        <p:nvSpPr>
          <p:cNvPr id="5" name="Text Placeholder 4">
            <a:extLst>
              <a:ext uri="{FF2B5EF4-FFF2-40B4-BE49-F238E27FC236}">
                <a16:creationId xmlns:a16="http://schemas.microsoft.com/office/drawing/2014/main" id="{9CA98416-00E0-4979-8425-38806E6B7243}"/>
              </a:ext>
            </a:extLst>
          </p:cNvPr>
          <p:cNvSpPr>
            <a:spLocks noGrp="1"/>
          </p:cNvSpPr>
          <p:nvPr>
            <p:ph type="body" idx="1"/>
          </p:nvPr>
        </p:nvSpPr>
        <p:spPr>
          <a:xfrm>
            <a:off x="432000" y="1515834"/>
            <a:ext cx="2298321" cy="360000"/>
          </a:xfrm>
        </p:spPr>
        <p:txBody>
          <a:bodyPr/>
          <a:lstStyle/>
          <a:p>
            <a:r>
              <a:rPr lang="en-US" dirty="0"/>
              <a:t>Size (in feet</a:t>
            </a:r>
            <a:r>
              <a:rPr lang="en-US" baseline="30000" dirty="0"/>
              <a:t>2</a:t>
            </a:r>
            <a:r>
              <a:rPr lang="en-US" dirty="0"/>
              <a:t>) (x) </a:t>
            </a:r>
          </a:p>
        </p:txBody>
      </p:sp>
      <p:sp>
        <p:nvSpPr>
          <p:cNvPr id="6" name="Content Placeholder 5">
            <a:extLst>
              <a:ext uri="{FF2B5EF4-FFF2-40B4-BE49-F238E27FC236}">
                <a16:creationId xmlns:a16="http://schemas.microsoft.com/office/drawing/2014/main" id="{FF0AE883-AF87-417C-9DBD-E0385BB24553}"/>
              </a:ext>
            </a:extLst>
          </p:cNvPr>
          <p:cNvSpPr>
            <a:spLocks noGrp="1"/>
          </p:cNvSpPr>
          <p:nvPr>
            <p:ph sz="half" idx="2"/>
          </p:nvPr>
        </p:nvSpPr>
        <p:spPr>
          <a:xfrm>
            <a:off x="432000" y="2023667"/>
            <a:ext cx="2143775" cy="4653763"/>
          </a:xfrm>
        </p:spPr>
        <p:txBody>
          <a:bodyPr/>
          <a:lstStyle/>
          <a:p>
            <a:r>
              <a:rPr lang="en-US" dirty="0"/>
              <a:t>2104</a:t>
            </a:r>
          </a:p>
          <a:p>
            <a:endParaRPr lang="en-US" dirty="0"/>
          </a:p>
          <a:p>
            <a:r>
              <a:rPr lang="en-US" dirty="0"/>
              <a:t>1416</a:t>
            </a:r>
          </a:p>
          <a:p>
            <a:endParaRPr lang="en-US" dirty="0"/>
          </a:p>
          <a:p>
            <a:r>
              <a:rPr lang="en-US" dirty="0"/>
              <a:t>1534</a:t>
            </a:r>
          </a:p>
          <a:p>
            <a:endParaRPr lang="en-US" dirty="0"/>
          </a:p>
          <a:p>
            <a:r>
              <a:rPr lang="en-US" dirty="0"/>
              <a:t>852</a:t>
            </a:r>
          </a:p>
          <a:p>
            <a:endParaRPr lang="en-US" dirty="0"/>
          </a:p>
          <a:p>
            <a:r>
              <a:rPr lang="en-US" dirty="0"/>
              <a:t>……..</a:t>
            </a:r>
          </a:p>
        </p:txBody>
      </p:sp>
      <p:sp>
        <p:nvSpPr>
          <p:cNvPr id="8" name="Text Placeholder 7">
            <a:extLst>
              <a:ext uri="{FF2B5EF4-FFF2-40B4-BE49-F238E27FC236}">
                <a16:creationId xmlns:a16="http://schemas.microsoft.com/office/drawing/2014/main" id="{92741368-7706-4DDB-9DCF-6AB649246128}"/>
              </a:ext>
            </a:extLst>
          </p:cNvPr>
          <p:cNvSpPr>
            <a:spLocks noGrp="1"/>
          </p:cNvSpPr>
          <p:nvPr>
            <p:ph type="body" sz="quarter" idx="13"/>
          </p:nvPr>
        </p:nvSpPr>
        <p:spPr>
          <a:xfrm>
            <a:off x="3015882" y="1516359"/>
            <a:ext cx="2298321" cy="358775"/>
          </a:xfrm>
        </p:spPr>
        <p:txBody>
          <a:bodyPr/>
          <a:lstStyle/>
          <a:p>
            <a:r>
              <a:rPr lang="en-US" dirty="0"/>
              <a:t>Price (in Lacs) (y)</a:t>
            </a:r>
          </a:p>
          <a:p>
            <a:endParaRPr lang="en-US" dirty="0"/>
          </a:p>
        </p:txBody>
      </p:sp>
      <p:sp>
        <p:nvSpPr>
          <p:cNvPr id="7" name="Text Placeholder 6">
            <a:extLst>
              <a:ext uri="{FF2B5EF4-FFF2-40B4-BE49-F238E27FC236}">
                <a16:creationId xmlns:a16="http://schemas.microsoft.com/office/drawing/2014/main" id="{F96B8FDF-7AD0-462F-AD51-D7CE937B2D98}"/>
              </a:ext>
            </a:extLst>
          </p:cNvPr>
          <p:cNvSpPr>
            <a:spLocks noGrp="1"/>
          </p:cNvSpPr>
          <p:nvPr>
            <p:ph type="body" sz="quarter" idx="12"/>
          </p:nvPr>
        </p:nvSpPr>
        <p:spPr>
          <a:xfrm>
            <a:off x="3015769" y="2020359"/>
            <a:ext cx="2251685" cy="4405641"/>
          </a:xfrm>
        </p:spPr>
        <p:txBody>
          <a:bodyPr/>
          <a:lstStyle/>
          <a:p>
            <a:r>
              <a:rPr lang="en-US" dirty="0"/>
              <a:t>80</a:t>
            </a:r>
          </a:p>
          <a:p>
            <a:endParaRPr lang="en-US" dirty="0"/>
          </a:p>
          <a:p>
            <a:r>
              <a:rPr lang="en-US" dirty="0"/>
              <a:t>62</a:t>
            </a:r>
          </a:p>
          <a:p>
            <a:endParaRPr lang="en-US" dirty="0"/>
          </a:p>
          <a:p>
            <a:r>
              <a:rPr lang="en-US" dirty="0"/>
              <a:t>68</a:t>
            </a:r>
          </a:p>
          <a:p>
            <a:endParaRPr lang="en-US" dirty="0"/>
          </a:p>
          <a:p>
            <a:r>
              <a:rPr lang="en-US" dirty="0"/>
              <a:t>27</a:t>
            </a:r>
          </a:p>
          <a:p>
            <a:endParaRPr lang="en-US" dirty="0"/>
          </a:p>
          <a:p>
            <a:r>
              <a:rPr lang="en-US" dirty="0"/>
              <a:t>……..</a:t>
            </a:r>
          </a:p>
        </p:txBody>
      </p:sp>
      <p:sp>
        <p:nvSpPr>
          <p:cNvPr id="10" name="Text Placeholder 7">
            <a:extLst>
              <a:ext uri="{FF2B5EF4-FFF2-40B4-BE49-F238E27FC236}">
                <a16:creationId xmlns:a16="http://schemas.microsoft.com/office/drawing/2014/main" id="{E99C6EA1-B26F-4D82-959F-1AD377357AD9}"/>
              </a:ext>
            </a:extLst>
          </p:cNvPr>
          <p:cNvSpPr txBox="1">
            <a:spLocks/>
          </p:cNvSpPr>
          <p:nvPr/>
        </p:nvSpPr>
        <p:spPr>
          <a:xfrm>
            <a:off x="5988757" y="1514211"/>
            <a:ext cx="2298321"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Notation:</a:t>
            </a:r>
          </a:p>
          <a:p>
            <a:endParaRPr lang="en-US" dirty="0"/>
          </a:p>
        </p:txBody>
      </p:sp>
      <p:sp>
        <p:nvSpPr>
          <p:cNvPr id="11" name="Text Placeholder 6">
            <a:extLst>
              <a:ext uri="{FF2B5EF4-FFF2-40B4-BE49-F238E27FC236}">
                <a16:creationId xmlns:a16="http://schemas.microsoft.com/office/drawing/2014/main" id="{1CB5DAAB-AF77-4800-92AC-C048E9D12A62}"/>
              </a:ext>
            </a:extLst>
          </p:cNvPr>
          <p:cNvSpPr txBox="1">
            <a:spLocks/>
          </p:cNvSpPr>
          <p:nvPr/>
        </p:nvSpPr>
        <p:spPr>
          <a:xfrm>
            <a:off x="5988644" y="2018211"/>
            <a:ext cx="4572032" cy="4259031"/>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 = Number of training examples</a:t>
            </a:r>
          </a:p>
          <a:p>
            <a:endParaRPr lang="en-US" dirty="0"/>
          </a:p>
          <a:p>
            <a:r>
              <a:rPr lang="en-US" dirty="0"/>
              <a:t>x’s = “input” variable / features</a:t>
            </a:r>
          </a:p>
          <a:p>
            <a:endParaRPr lang="en-US" dirty="0"/>
          </a:p>
          <a:p>
            <a:r>
              <a:rPr lang="en-US" dirty="0"/>
              <a:t>y’s = “output” variable / “target” variable</a:t>
            </a:r>
          </a:p>
          <a:p>
            <a:endParaRPr lang="en-US" dirty="0"/>
          </a:p>
          <a:p>
            <a:r>
              <a:rPr lang="en-US" dirty="0"/>
              <a:t>(x, y) = one training example</a:t>
            </a:r>
          </a:p>
          <a:p>
            <a:endParaRPr lang="en-US" dirty="0"/>
          </a:p>
          <a:p>
            <a:r>
              <a:rPr lang="en-US" dirty="0"/>
              <a:t>(x</a:t>
            </a:r>
            <a:r>
              <a:rPr lang="en-US" baseline="-25000" dirty="0"/>
              <a:t>i</a:t>
            </a:r>
            <a:r>
              <a:rPr lang="en-US" dirty="0"/>
              <a:t>, y</a:t>
            </a:r>
            <a:r>
              <a:rPr lang="en-US" baseline="-25000" dirty="0"/>
              <a:t>i</a:t>
            </a:r>
            <a:r>
              <a:rPr lang="en-US" dirty="0"/>
              <a:t>) = i</a:t>
            </a:r>
            <a:r>
              <a:rPr lang="en-US" baseline="30000" dirty="0"/>
              <a:t>th</a:t>
            </a:r>
            <a:r>
              <a:rPr lang="en-US" dirty="0"/>
              <a:t> training example</a:t>
            </a:r>
          </a:p>
          <a:p>
            <a:endParaRPr lang="en-US" dirty="0"/>
          </a:p>
        </p:txBody>
      </p:sp>
      <p:sp>
        <p:nvSpPr>
          <p:cNvPr id="3" name="Footer Placeholder 2">
            <a:extLst>
              <a:ext uri="{FF2B5EF4-FFF2-40B4-BE49-F238E27FC236}">
                <a16:creationId xmlns:a16="http://schemas.microsoft.com/office/drawing/2014/main" id="{0FD000B9-12BA-4570-B8A5-810E0FD91A4C}"/>
              </a:ext>
            </a:extLst>
          </p:cNvPr>
          <p:cNvSpPr>
            <a:spLocks noGrp="1"/>
          </p:cNvSpPr>
          <p:nvPr>
            <p:ph type="ftr" sz="quarter" idx="14"/>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32503114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D7BBA4-D2FA-492B-8744-7A0E6E823161}"/>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57497527-2A19-41D6-BB6A-4C9F22FEDAD1}"/>
              </a:ext>
            </a:extLst>
          </p:cNvPr>
          <p:cNvSpPr>
            <a:spLocks noGrp="1"/>
          </p:cNvSpPr>
          <p:nvPr>
            <p:ph idx="1"/>
          </p:nvPr>
        </p:nvSpPr>
        <p:spPr/>
        <p:txBody>
          <a:bodyPr/>
          <a:lstStyle/>
          <a:p>
            <a:r>
              <a:rPr lang="en-US" dirty="0"/>
              <a:t>Consider the training set shown below. (xi, yi) is the ith training example. What is y</a:t>
            </a:r>
            <a:r>
              <a:rPr lang="en-US" baseline="30000" dirty="0"/>
              <a:t>3</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a:solidFill>
                  <a:srgbClr val="FF0000"/>
                </a:solidFill>
              </a:rPr>
              <a:t>68</a:t>
            </a:r>
            <a:endParaRPr lang="en-US" b="1" dirty="0">
              <a:solidFill>
                <a:srgbClr val="FF0000"/>
              </a:solidFill>
            </a:endParaRPr>
          </a:p>
        </p:txBody>
      </p:sp>
      <p:pic>
        <p:nvPicPr>
          <p:cNvPr id="12" name="Picture 11">
            <a:extLst>
              <a:ext uri="{FF2B5EF4-FFF2-40B4-BE49-F238E27FC236}">
                <a16:creationId xmlns:a16="http://schemas.microsoft.com/office/drawing/2014/main" id="{14410186-0D99-413E-BD52-D8B5EAC9EFF1}"/>
              </a:ext>
            </a:extLst>
          </p:cNvPr>
          <p:cNvPicPr>
            <a:picLocks noChangeAspect="1"/>
          </p:cNvPicPr>
          <p:nvPr/>
        </p:nvPicPr>
        <p:blipFill rotWithShape="1">
          <a:blip r:embed="rId2"/>
          <a:srcRect l="23662" t="34171" r="46866" b="22034"/>
          <a:stretch/>
        </p:blipFill>
        <p:spPr>
          <a:xfrm>
            <a:off x="656823" y="1927977"/>
            <a:ext cx="4091097" cy="3418023"/>
          </a:xfrm>
          <a:prstGeom prst="rect">
            <a:avLst/>
          </a:prstGeom>
        </p:spPr>
      </p:pic>
      <p:sp>
        <p:nvSpPr>
          <p:cNvPr id="2" name="Footer Placeholder 1">
            <a:extLst>
              <a:ext uri="{FF2B5EF4-FFF2-40B4-BE49-F238E27FC236}">
                <a16:creationId xmlns:a16="http://schemas.microsoft.com/office/drawing/2014/main" id="{FB9673E2-5691-4A10-AD83-461213228224}"/>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2236832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anim calcmode="lin" valueType="num">
                                      <p:cBhvr additive="base">
                                        <p:cTn id="1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B59-820D-4689-BCD5-6D4A4DAA379C}"/>
              </a:ext>
            </a:extLst>
          </p:cNvPr>
          <p:cNvSpPr>
            <a:spLocks noGrp="1"/>
          </p:cNvSpPr>
          <p:nvPr>
            <p:ph type="title"/>
          </p:nvPr>
        </p:nvSpPr>
        <p:spPr/>
        <p:txBody>
          <a:bodyPr/>
          <a:lstStyle/>
          <a:p>
            <a:r>
              <a:rPr lang="en-US" dirty="0"/>
              <a:t>Model Representation</a:t>
            </a:r>
          </a:p>
        </p:txBody>
      </p:sp>
      <p:sp>
        <p:nvSpPr>
          <p:cNvPr id="3" name="Content Placeholder 2">
            <a:extLst>
              <a:ext uri="{FF2B5EF4-FFF2-40B4-BE49-F238E27FC236}">
                <a16:creationId xmlns:a16="http://schemas.microsoft.com/office/drawing/2014/main" id="{84865623-F63E-4C26-BC50-23A79D760783}"/>
              </a:ext>
            </a:extLst>
          </p:cNvPr>
          <p:cNvSpPr>
            <a:spLocks noGrp="1"/>
          </p:cNvSpPr>
          <p:nvPr>
            <p:ph idx="1"/>
          </p:nvPr>
        </p:nvSpPr>
        <p:spPr>
          <a:xfrm>
            <a:off x="6096000" y="1512000"/>
            <a:ext cx="5663999" cy="4679250"/>
          </a:xfrm>
        </p:spPr>
        <p:txBody>
          <a:bodyPr/>
          <a:lstStyle/>
          <a:p>
            <a:pPr marL="0" indent="0" algn="ctr">
              <a:buNone/>
            </a:pPr>
            <a:r>
              <a:rPr lang="en-US" sz="2000" b="1" dirty="0"/>
              <a:t>How do we represent h?</a:t>
            </a:r>
          </a:p>
          <a:p>
            <a:endParaRPr lang="en-US" dirty="0"/>
          </a:p>
          <a:p>
            <a:r>
              <a:rPr lang="en-US" dirty="0"/>
              <a:t>h</a:t>
            </a:r>
            <a:r>
              <a:rPr lang="en-US" baseline="-25000" dirty="0"/>
              <a:t>Ø</a:t>
            </a:r>
            <a:r>
              <a:rPr lang="en-US" dirty="0"/>
              <a:t>(x) = Ø</a:t>
            </a:r>
            <a:r>
              <a:rPr lang="en-US" baseline="-25000" dirty="0"/>
              <a:t>0</a:t>
            </a:r>
            <a:r>
              <a:rPr lang="en-US" dirty="0"/>
              <a:t> </a:t>
            </a:r>
            <a:r>
              <a:rPr lang="en-US"/>
              <a:t>+ Ø</a:t>
            </a:r>
            <a:r>
              <a:rPr lang="en-US" baseline="-25000"/>
              <a:t>1</a:t>
            </a:r>
            <a:r>
              <a:rPr lang="en-US"/>
              <a:t>X</a:t>
            </a:r>
            <a:r>
              <a:rPr lang="en-US" baseline="-25000"/>
              <a:t>  </a:t>
            </a:r>
            <a:r>
              <a:rPr lang="en-US" baseline="-25000" dirty="0"/>
              <a:t>,</a:t>
            </a:r>
            <a:r>
              <a:rPr lang="en-US" dirty="0"/>
              <a:t>also written as: h(x)</a:t>
            </a:r>
          </a:p>
          <a:p>
            <a:endParaRPr lang="en-US" dirty="0"/>
          </a:p>
          <a:p>
            <a:r>
              <a:rPr lang="en-US" dirty="0"/>
              <a:t>Mostly, we start with a linear equation, as linear equations are easy to work upon and simpler in nature. </a:t>
            </a:r>
          </a:p>
          <a:p>
            <a:r>
              <a:rPr lang="en-US" dirty="0"/>
              <a:t>Here, we are predicting house price (y) on the basis on a single linear value of area of living house (x). Hence it is termed as </a:t>
            </a:r>
            <a:r>
              <a:rPr lang="en-US" b="1" dirty="0"/>
              <a:t>Linear Regression or Linear Regression with one variable or Univariate Linear Regression</a:t>
            </a:r>
            <a:r>
              <a:rPr lang="en-US" dirty="0"/>
              <a:t>.</a:t>
            </a:r>
          </a:p>
          <a:p>
            <a:r>
              <a:rPr lang="en-US" dirty="0"/>
              <a:t>We increase the complexity by adding more decision input variables and generate more complex models.</a:t>
            </a:r>
          </a:p>
          <a:p>
            <a:endParaRPr lang="en-US" dirty="0"/>
          </a:p>
          <a:p>
            <a:endParaRPr lang="en-US" baseline="-25000" dirty="0"/>
          </a:p>
        </p:txBody>
      </p:sp>
      <p:sp>
        <p:nvSpPr>
          <p:cNvPr id="8" name="TextBox 7">
            <a:extLst>
              <a:ext uri="{FF2B5EF4-FFF2-40B4-BE49-F238E27FC236}">
                <a16:creationId xmlns:a16="http://schemas.microsoft.com/office/drawing/2014/main" id="{6A7111E2-0CE3-4F56-849A-8DFE67D53370}"/>
              </a:ext>
            </a:extLst>
          </p:cNvPr>
          <p:cNvSpPr txBox="1"/>
          <p:nvPr/>
        </p:nvSpPr>
        <p:spPr>
          <a:xfrm>
            <a:off x="431999" y="4472791"/>
            <a:ext cx="5054923"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machine learning hypothesis</a:t>
            </a:r>
            <a:r>
              <a:rPr lang="en-US" b="0" i="0" dirty="0">
                <a:solidFill>
                  <a:srgbClr val="222222"/>
                </a:solidFill>
                <a:effectLst/>
                <a:latin typeface="arial" panose="020B0604020202020204" pitchFamily="34" charset="0"/>
              </a:rPr>
              <a:t> is a candidate model that approximates a target function for mapping inputs to outputs.</a:t>
            </a:r>
            <a:endParaRPr lang="en-US" dirty="0"/>
          </a:p>
        </p:txBody>
      </p:sp>
      <p:pic>
        <p:nvPicPr>
          <p:cNvPr id="1026" name="Picture 2">
            <a:extLst>
              <a:ext uri="{FF2B5EF4-FFF2-40B4-BE49-F238E27FC236}">
                <a16:creationId xmlns:a16="http://schemas.microsoft.com/office/drawing/2014/main" id="{EC83D350-DB45-4E4A-853F-EBCBD58FB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99" y="1094120"/>
            <a:ext cx="5102502" cy="335860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5AEE6FEB-A1BC-4DF7-8D01-6E40D5D70EE2}"/>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5171824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0C1-FBE7-449D-A5B7-5755541B4CEC}"/>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95A83450-8DCA-4C59-A22A-79AFC409FFFE}"/>
              </a:ext>
            </a:extLst>
          </p:cNvPr>
          <p:cNvSpPr>
            <a:spLocks noGrp="1"/>
          </p:cNvSpPr>
          <p:nvPr>
            <p:ph idx="1"/>
          </p:nvPr>
        </p:nvSpPr>
        <p:spPr/>
        <p:txBody>
          <a:bodyPr/>
          <a:lstStyle/>
          <a:p>
            <a:r>
              <a:rPr lang="en-US" b="0" i="1" dirty="0">
                <a:solidFill>
                  <a:srgbClr val="1F1F1F"/>
                </a:solidFill>
                <a:effectLst/>
                <a:latin typeface="KaTeX_Math"/>
              </a:rPr>
              <a:t>x</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a:t>
            </a:r>
            <a:r>
              <a:rPr lang="en-US" b="0" i="0" dirty="0">
                <a:solidFill>
                  <a:srgbClr val="1F1F1F"/>
                </a:solidFill>
                <a:effectLst/>
                <a:latin typeface="OpenSans"/>
              </a:rPr>
              <a:t> to denote the “input” variables (living area in this example), also called input features.</a:t>
            </a:r>
          </a:p>
          <a:p>
            <a:r>
              <a:rPr lang="en-US" dirty="0">
                <a:solidFill>
                  <a:srgbClr val="1F1F1F"/>
                </a:solidFill>
                <a:latin typeface="OpenSans"/>
              </a:rPr>
              <a:t>A</a:t>
            </a:r>
            <a:r>
              <a:rPr lang="en-US" b="0" i="0" dirty="0">
                <a:solidFill>
                  <a:srgbClr val="1F1F1F"/>
                </a:solidFill>
                <a:effectLst/>
                <a:latin typeface="OpenSans"/>
              </a:rPr>
              <a:t>nd </a:t>
            </a:r>
            <a:r>
              <a:rPr lang="en-US" b="0" i="0" dirty="0">
                <a:solidFill>
                  <a:srgbClr val="1F1F1F"/>
                </a:solidFill>
                <a:effectLst/>
                <a:latin typeface="KaTeX_Main"/>
              </a:rPr>
              <a:t>y(</a:t>
            </a:r>
            <a:r>
              <a:rPr lang="en-US" b="0" i="1" dirty="0" err="1">
                <a:solidFill>
                  <a:srgbClr val="1F1F1F"/>
                </a:solidFill>
                <a:effectLst/>
                <a:latin typeface="KaTeX_Math"/>
              </a:rPr>
              <a:t>i</a:t>
            </a:r>
            <a:r>
              <a:rPr lang="en-US" b="0" i="0" dirty="0">
                <a:solidFill>
                  <a:srgbClr val="1F1F1F"/>
                </a:solidFill>
                <a:effectLst/>
                <a:latin typeface="KaTeX_Main"/>
              </a:rPr>
              <a:t>)</a:t>
            </a:r>
            <a:r>
              <a:rPr lang="en-US" b="0" i="0" dirty="0">
                <a:solidFill>
                  <a:srgbClr val="1F1F1F"/>
                </a:solidFill>
                <a:effectLst/>
                <a:latin typeface="OpenSans"/>
              </a:rPr>
              <a:t> to denote the “output” or target variable that we are trying to predict (price). </a:t>
            </a:r>
          </a:p>
          <a:p>
            <a:r>
              <a:rPr lang="en-US" b="0" i="0" dirty="0">
                <a:solidFill>
                  <a:srgbClr val="1F1F1F"/>
                </a:solidFill>
                <a:effectLst/>
                <a:latin typeface="OpenSans"/>
              </a:rPr>
              <a:t>A pair </a:t>
            </a:r>
            <a:r>
              <a:rPr lang="en-US" b="0" i="0" dirty="0">
                <a:solidFill>
                  <a:srgbClr val="1F1F1F"/>
                </a:solidFill>
                <a:effectLst/>
                <a:latin typeface="KaTeX_Main"/>
              </a:rPr>
              <a:t>(</a:t>
            </a:r>
            <a:r>
              <a:rPr lang="en-US" b="0" i="1" dirty="0">
                <a:solidFill>
                  <a:srgbClr val="1F1F1F"/>
                </a:solidFill>
                <a:effectLst/>
                <a:latin typeface="KaTeX_Math"/>
              </a:rPr>
              <a:t>x</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a:t>
            </a:r>
            <a:r>
              <a:rPr lang="en-US" b="0" i="1" dirty="0">
                <a:solidFill>
                  <a:srgbClr val="1F1F1F"/>
                </a:solidFill>
                <a:effectLst/>
                <a:latin typeface="KaTeX_Math"/>
              </a:rPr>
              <a:t>y</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a:t>
            </a:r>
            <a:r>
              <a:rPr lang="en-US" b="0" i="0" dirty="0">
                <a:solidFill>
                  <a:srgbClr val="1F1F1F"/>
                </a:solidFill>
                <a:effectLst/>
                <a:latin typeface="OpenSans"/>
              </a:rPr>
              <a:t> is called a training example, and the dataset that we’ll be using to learn—a list of m training examples </a:t>
            </a:r>
            <a:r>
              <a:rPr lang="en-US" b="0" i="0" dirty="0">
                <a:solidFill>
                  <a:srgbClr val="1F1F1F"/>
                </a:solidFill>
                <a:effectLst/>
                <a:latin typeface="KaTeX_Main"/>
              </a:rPr>
              <a:t>(</a:t>
            </a:r>
            <a:r>
              <a:rPr lang="en-US" b="0" i="1" dirty="0">
                <a:solidFill>
                  <a:srgbClr val="1F1F1F"/>
                </a:solidFill>
                <a:effectLst/>
                <a:latin typeface="KaTeX_Math"/>
              </a:rPr>
              <a:t>x</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a:t>
            </a:r>
            <a:r>
              <a:rPr lang="en-US" b="0" i="1" dirty="0">
                <a:solidFill>
                  <a:srgbClr val="1F1F1F"/>
                </a:solidFill>
                <a:effectLst/>
                <a:latin typeface="KaTeX_Math"/>
              </a:rPr>
              <a:t>y</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a:t>
            </a:r>
            <a:r>
              <a:rPr lang="en-US" b="0" i="1" dirty="0" err="1">
                <a:solidFill>
                  <a:srgbClr val="1F1F1F"/>
                </a:solidFill>
                <a:effectLst/>
                <a:latin typeface="KaTeX_Math"/>
              </a:rPr>
              <a:t>i</a:t>
            </a:r>
            <a:r>
              <a:rPr lang="en-US" b="0" i="0" dirty="0">
                <a:solidFill>
                  <a:srgbClr val="1F1F1F"/>
                </a:solidFill>
                <a:effectLst/>
                <a:latin typeface="KaTeX_Main"/>
              </a:rPr>
              <a:t>=1,...,</a:t>
            </a:r>
            <a:r>
              <a:rPr lang="en-US" b="0" i="1" dirty="0">
                <a:solidFill>
                  <a:srgbClr val="1F1F1F"/>
                </a:solidFill>
                <a:effectLst/>
                <a:latin typeface="KaTeX_Math"/>
              </a:rPr>
              <a:t>m</a:t>
            </a:r>
            <a:r>
              <a:rPr lang="en-US" b="0" i="0" dirty="0">
                <a:solidFill>
                  <a:srgbClr val="1F1F1F"/>
                </a:solidFill>
                <a:effectLst/>
                <a:latin typeface="OpenSans"/>
              </a:rPr>
              <a:t>—is called a training set.</a:t>
            </a:r>
          </a:p>
        </p:txBody>
      </p:sp>
      <p:sp>
        <p:nvSpPr>
          <p:cNvPr id="5" name="Footer Placeholder 4">
            <a:extLst>
              <a:ext uri="{FF2B5EF4-FFF2-40B4-BE49-F238E27FC236}">
                <a16:creationId xmlns:a16="http://schemas.microsoft.com/office/drawing/2014/main" id="{0D56719C-723E-4BFB-917C-28353B77BEE9}"/>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18208164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pPr algn="ctr"/>
            <a:br>
              <a:rPr lang="en-US" dirty="0"/>
            </a:br>
            <a:r>
              <a:rPr lang="en-US" dirty="0"/>
              <a:t>Cost Function</a:t>
            </a:r>
          </a:p>
        </p:txBody>
      </p:sp>
      <p:sp>
        <p:nvSpPr>
          <p:cNvPr id="2" name="Footer Placeholder 1">
            <a:extLst>
              <a:ext uri="{FF2B5EF4-FFF2-40B4-BE49-F238E27FC236}">
                <a16:creationId xmlns:a16="http://schemas.microsoft.com/office/drawing/2014/main" id="{88865A0A-F26A-47DD-95A3-D2E7D9B0901C}"/>
              </a:ext>
            </a:extLst>
          </p:cNvPr>
          <p:cNvSpPr>
            <a:spLocks noGrp="1"/>
          </p:cNvSpPr>
          <p:nvPr>
            <p:ph type="ftr" sz="quarter" idx="11"/>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94444275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0C1-FBE7-449D-A5B7-5755541B4CEC}"/>
              </a:ext>
            </a:extLst>
          </p:cNvPr>
          <p:cNvSpPr>
            <a:spLocks noGrp="1"/>
          </p:cNvSpPr>
          <p:nvPr>
            <p:ph type="title"/>
          </p:nvPr>
        </p:nvSpPr>
        <p:spPr/>
        <p:txBody>
          <a:bodyPr/>
          <a:lstStyle/>
          <a:p>
            <a:r>
              <a:rPr lang="en-US" dirty="0"/>
              <a:t>Cost Function</a:t>
            </a:r>
          </a:p>
        </p:txBody>
      </p:sp>
      <p:sp>
        <p:nvSpPr>
          <p:cNvPr id="3" name="Content Placeholder 2">
            <a:extLst>
              <a:ext uri="{FF2B5EF4-FFF2-40B4-BE49-F238E27FC236}">
                <a16:creationId xmlns:a16="http://schemas.microsoft.com/office/drawing/2014/main" id="{95A83450-8DCA-4C59-A22A-79AFC409FFFE}"/>
              </a:ext>
            </a:extLst>
          </p:cNvPr>
          <p:cNvSpPr>
            <a:spLocks noGrp="1"/>
          </p:cNvSpPr>
          <p:nvPr>
            <p:ph idx="1"/>
          </p:nvPr>
        </p:nvSpPr>
        <p:spPr>
          <a:xfrm>
            <a:off x="431999" y="1512000"/>
            <a:ext cx="10805843" cy="4679250"/>
          </a:xfrm>
        </p:spPr>
        <p:txBody>
          <a:bodyPr/>
          <a:lstStyle/>
          <a:p>
            <a:r>
              <a:rPr lang="en-US" dirty="0">
                <a:solidFill>
                  <a:srgbClr val="1F1F1F"/>
                </a:solidFill>
                <a:latin typeface="OpenSans"/>
              </a:rPr>
              <a:t>H</a:t>
            </a:r>
            <a:r>
              <a:rPr lang="en-US" b="0" i="0" dirty="0">
                <a:solidFill>
                  <a:srgbClr val="1F1F1F"/>
                </a:solidFill>
                <a:effectLst/>
                <a:latin typeface="OpenSans"/>
              </a:rPr>
              <a:t>ow to fit the best possible straight line to our data?</a:t>
            </a:r>
          </a:p>
          <a:p>
            <a:r>
              <a:rPr lang="en-US" dirty="0">
                <a:solidFill>
                  <a:srgbClr val="1F1F1F"/>
                </a:solidFill>
                <a:latin typeface="OpenSans"/>
              </a:rPr>
              <a:t>Here m is 47.</a:t>
            </a:r>
          </a:p>
          <a:p>
            <a:r>
              <a:rPr lang="en-US" b="0" i="0" dirty="0">
                <a:solidFill>
                  <a:srgbClr val="1F1F1F"/>
                </a:solidFill>
                <a:effectLst/>
                <a:latin typeface="OpenSans"/>
              </a:rPr>
              <a:t>Theta’s in this equations are called parameters of the model.</a:t>
            </a:r>
          </a:p>
          <a:p>
            <a:r>
              <a:rPr lang="en-US" dirty="0">
                <a:solidFill>
                  <a:srgbClr val="1F1F1F"/>
                </a:solidFill>
                <a:latin typeface="OpenSans"/>
              </a:rPr>
              <a:t>So, the aim here is to choose the parameters (theta's).</a:t>
            </a:r>
            <a:endParaRPr lang="en-US" b="0" i="0" dirty="0">
              <a:solidFill>
                <a:srgbClr val="1F1F1F"/>
              </a:solidFill>
              <a:effectLst/>
              <a:latin typeface="OpenSans"/>
            </a:endParaRPr>
          </a:p>
          <a:p>
            <a:endParaRPr lang="en-US" dirty="0"/>
          </a:p>
        </p:txBody>
      </p:sp>
      <p:pic>
        <p:nvPicPr>
          <p:cNvPr id="6" name="Picture 5">
            <a:extLst>
              <a:ext uri="{FF2B5EF4-FFF2-40B4-BE49-F238E27FC236}">
                <a16:creationId xmlns:a16="http://schemas.microsoft.com/office/drawing/2014/main" id="{2C85E1C5-58D9-4C44-8BF0-0E5AE7ED7D41}"/>
              </a:ext>
            </a:extLst>
          </p:cNvPr>
          <p:cNvPicPr>
            <a:picLocks noChangeAspect="1"/>
          </p:cNvPicPr>
          <p:nvPr/>
        </p:nvPicPr>
        <p:blipFill rotWithShape="1">
          <a:blip r:embed="rId2"/>
          <a:srcRect l="5000" r="5326" b="15346"/>
          <a:stretch/>
        </p:blipFill>
        <p:spPr>
          <a:xfrm>
            <a:off x="2019291" y="3429000"/>
            <a:ext cx="5865235" cy="3113009"/>
          </a:xfrm>
          <a:prstGeom prst="rect">
            <a:avLst/>
          </a:prstGeom>
        </p:spPr>
      </p:pic>
      <p:sp>
        <p:nvSpPr>
          <p:cNvPr id="5" name="Footer Placeholder 4">
            <a:extLst>
              <a:ext uri="{FF2B5EF4-FFF2-40B4-BE49-F238E27FC236}">
                <a16:creationId xmlns:a16="http://schemas.microsoft.com/office/drawing/2014/main" id="{C4DBFCE1-5F22-472B-ACCB-8114A8A58C5E}"/>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4942337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46B5-AF82-4A27-8562-4A6A9E3F7053}"/>
              </a:ext>
            </a:extLst>
          </p:cNvPr>
          <p:cNvSpPr>
            <a:spLocks noGrp="1"/>
          </p:cNvSpPr>
          <p:nvPr>
            <p:ph type="title"/>
          </p:nvPr>
        </p:nvSpPr>
        <p:spPr/>
        <p:txBody>
          <a:bodyPr/>
          <a:lstStyle/>
          <a:p>
            <a:r>
              <a:rPr lang="en-US" dirty="0"/>
              <a:t>Why do we use Regression Analysis?</a:t>
            </a:r>
          </a:p>
        </p:txBody>
      </p:sp>
      <p:sp>
        <p:nvSpPr>
          <p:cNvPr id="3" name="Content Placeholder 2">
            <a:extLst>
              <a:ext uri="{FF2B5EF4-FFF2-40B4-BE49-F238E27FC236}">
                <a16:creationId xmlns:a16="http://schemas.microsoft.com/office/drawing/2014/main" id="{80BBFE74-4B94-4F0A-83F0-4A2176DC4E51}"/>
              </a:ext>
            </a:extLst>
          </p:cNvPr>
          <p:cNvSpPr>
            <a:spLocks noGrp="1"/>
          </p:cNvSpPr>
          <p:nvPr>
            <p:ph idx="1"/>
          </p:nvPr>
        </p:nvSpPr>
        <p:spPr/>
        <p:txBody>
          <a:bodyPr/>
          <a:lstStyle/>
          <a:p>
            <a:r>
              <a:rPr lang="en-US" dirty="0"/>
              <a:t>Regression estimates the relationship between the target and the independent variable.</a:t>
            </a:r>
          </a:p>
          <a:p>
            <a:r>
              <a:rPr lang="en-US" dirty="0"/>
              <a:t>It is used to find the trends in data.</a:t>
            </a:r>
          </a:p>
          <a:p>
            <a:r>
              <a:rPr lang="en-US" dirty="0"/>
              <a:t>It helps to predict real/continuous values.</a:t>
            </a:r>
          </a:p>
          <a:p>
            <a:r>
              <a:rPr lang="en-US" dirty="0"/>
              <a:t>By performing the regression, we can confidently determine the most important factor, the least important factor, and how each factor is affecting the other factors.</a:t>
            </a:r>
          </a:p>
        </p:txBody>
      </p:sp>
      <p:sp>
        <p:nvSpPr>
          <p:cNvPr id="4" name="Footer Placeholder 3">
            <a:extLst>
              <a:ext uri="{FF2B5EF4-FFF2-40B4-BE49-F238E27FC236}">
                <a16:creationId xmlns:a16="http://schemas.microsoft.com/office/drawing/2014/main" id="{80639897-2EB2-4E27-B677-6790BC9D4119}"/>
              </a:ext>
            </a:extLst>
          </p:cNvPr>
          <p:cNvSpPr>
            <a:spLocks noGrp="1"/>
          </p:cNvSpPr>
          <p:nvPr>
            <p:ph type="ftr" sz="quarter" idx="12"/>
          </p:nvPr>
        </p:nvSpPr>
        <p:spPr/>
        <p:txBody>
          <a:bodyPr/>
          <a:lstStyle/>
          <a:p>
            <a:r>
              <a:rPr lang="en-US" noProof="0" dirty="0"/>
              <a:t>Copyright - Sukanta Ghosh</a:t>
            </a:r>
          </a:p>
        </p:txBody>
      </p:sp>
    </p:spTree>
    <p:extLst>
      <p:ext uri="{BB962C8B-B14F-4D97-AF65-F5344CB8AC3E}">
        <p14:creationId xmlns:p14="http://schemas.microsoft.com/office/powerpoint/2010/main" val="316004687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B213-E110-49DA-AB31-FE0107AF13B0}"/>
              </a:ext>
            </a:extLst>
          </p:cNvPr>
          <p:cNvSpPr>
            <a:spLocks noGrp="1"/>
          </p:cNvSpPr>
          <p:nvPr>
            <p:ph type="title"/>
          </p:nvPr>
        </p:nvSpPr>
        <p:spPr/>
        <p:txBody>
          <a:bodyPr/>
          <a:lstStyle/>
          <a:p>
            <a:r>
              <a:rPr lang="en-US" dirty="0"/>
              <a:t>Cost Function</a:t>
            </a:r>
          </a:p>
        </p:txBody>
      </p:sp>
      <p:pic>
        <p:nvPicPr>
          <p:cNvPr id="6" name="Picture 5">
            <a:extLst>
              <a:ext uri="{FF2B5EF4-FFF2-40B4-BE49-F238E27FC236}">
                <a16:creationId xmlns:a16="http://schemas.microsoft.com/office/drawing/2014/main" id="{FE6961A5-3D18-4DFB-BA92-24D28928B32A}"/>
              </a:ext>
            </a:extLst>
          </p:cNvPr>
          <p:cNvPicPr>
            <a:picLocks noChangeAspect="1"/>
          </p:cNvPicPr>
          <p:nvPr/>
        </p:nvPicPr>
        <p:blipFill rotWithShape="1">
          <a:blip r:embed="rId2"/>
          <a:srcRect t="8095" r="669" b="16892"/>
          <a:stretch/>
        </p:blipFill>
        <p:spPr>
          <a:xfrm>
            <a:off x="432001" y="1512000"/>
            <a:ext cx="9030052" cy="3834000"/>
          </a:xfrm>
          <a:prstGeom prst="rect">
            <a:avLst/>
          </a:prstGeom>
        </p:spPr>
      </p:pic>
      <p:cxnSp>
        <p:nvCxnSpPr>
          <p:cNvPr id="10" name="Straight Connector 9">
            <a:extLst>
              <a:ext uri="{FF2B5EF4-FFF2-40B4-BE49-F238E27FC236}">
                <a16:creationId xmlns:a16="http://schemas.microsoft.com/office/drawing/2014/main" id="{85E543D2-31EA-48A3-87CA-7E0FEEE6F5B2}"/>
              </a:ext>
            </a:extLst>
          </p:cNvPr>
          <p:cNvCxnSpPr/>
          <p:nvPr/>
        </p:nvCxnSpPr>
        <p:spPr>
          <a:xfrm>
            <a:off x="1086678" y="3167270"/>
            <a:ext cx="221311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B07A22-C63C-455B-BFCC-800DCBBECD7F}"/>
              </a:ext>
            </a:extLst>
          </p:cNvPr>
          <p:cNvSpPr txBox="1"/>
          <p:nvPr/>
        </p:nvSpPr>
        <p:spPr>
          <a:xfrm>
            <a:off x="1338470" y="2756452"/>
            <a:ext cx="1961321" cy="369332"/>
          </a:xfrm>
          <a:prstGeom prst="rect">
            <a:avLst/>
          </a:prstGeom>
          <a:noFill/>
        </p:spPr>
        <p:txBody>
          <a:bodyPr wrap="square" rtlCol="0">
            <a:spAutoFit/>
          </a:bodyPr>
          <a:lstStyle/>
          <a:p>
            <a:r>
              <a:rPr lang="en-US" dirty="0"/>
              <a:t>h(x) = 1.5 * (0*x)</a:t>
            </a:r>
          </a:p>
        </p:txBody>
      </p:sp>
      <p:cxnSp>
        <p:nvCxnSpPr>
          <p:cNvPr id="13" name="Straight Connector 12">
            <a:extLst>
              <a:ext uri="{FF2B5EF4-FFF2-40B4-BE49-F238E27FC236}">
                <a16:creationId xmlns:a16="http://schemas.microsoft.com/office/drawing/2014/main" id="{D6758DFF-9669-4BCD-9B74-E2E10FBB3AD5}"/>
              </a:ext>
            </a:extLst>
          </p:cNvPr>
          <p:cNvCxnSpPr/>
          <p:nvPr/>
        </p:nvCxnSpPr>
        <p:spPr>
          <a:xfrm flipV="1">
            <a:off x="4108174" y="3021496"/>
            <a:ext cx="1987826" cy="9409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740E257-DFD2-4E69-BDBC-2205E8F1FB3D}"/>
              </a:ext>
            </a:extLst>
          </p:cNvPr>
          <p:cNvSpPr txBox="1"/>
          <p:nvPr/>
        </p:nvSpPr>
        <p:spPr>
          <a:xfrm>
            <a:off x="4499112" y="2776326"/>
            <a:ext cx="1292088" cy="369332"/>
          </a:xfrm>
          <a:prstGeom prst="rect">
            <a:avLst/>
          </a:prstGeom>
          <a:noFill/>
        </p:spPr>
        <p:txBody>
          <a:bodyPr wrap="square" rtlCol="0">
            <a:spAutoFit/>
          </a:bodyPr>
          <a:lstStyle/>
          <a:p>
            <a:r>
              <a:rPr lang="en-US" dirty="0"/>
              <a:t>h(x) = 0.5*x</a:t>
            </a:r>
          </a:p>
        </p:txBody>
      </p:sp>
      <p:cxnSp>
        <p:nvCxnSpPr>
          <p:cNvPr id="17" name="Straight Connector 16">
            <a:extLst>
              <a:ext uri="{FF2B5EF4-FFF2-40B4-BE49-F238E27FC236}">
                <a16:creationId xmlns:a16="http://schemas.microsoft.com/office/drawing/2014/main" id="{EEE465FA-0679-471A-8EB6-19D4C630D0F4}"/>
              </a:ext>
            </a:extLst>
          </p:cNvPr>
          <p:cNvCxnSpPr/>
          <p:nvPr/>
        </p:nvCxnSpPr>
        <p:spPr>
          <a:xfrm flipV="1">
            <a:off x="7103165" y="2756452"/>
            <a:ext cx="2133600" cy="65425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54AF15-7EAC-4F91-B418-0AC64DC67137}"/>
              </a:ext>
            </a:extLst>
          </p:cNvPr>
          <p:cNvSpPr txBox="1"/>
          <p:nvPr/>
        </p:nvSpPr>
        <p:spPr>
          <a:xfrm>
            <a:off x="7255572" y="2749827"/>
            <a:ext cx="1961321" cy="369332"/>
          </a:xfrm>
          <a:prstGeom prst="rect">
            <a:avLst/>
          </a:prstGeom>
          <a:noFill/>
        </p:spPr>
        <p:txBody>
          <a:bodyPr wrap="square" rtlCol="0">
            <a:spAutoFit/>
          </a:bodyPr>
          <a:lstStyle/>
          <a:p>
            <a:r>
              <a:rPr lang="en-US" dirty="0"/>
              <a:t>h(x) = 1 * 0.5x</a:t>
            </a:r>
          </a:p>
        </p:txBody>
      </p:sp>
      <p:sp>
        <p:nvSpPr>
          <p:cNvPr id="3" name="Footer Placeholder 2">
            <a:extLst>
              <a:ext uri="{FF2B5EF4-FFF2-40B4-BE49-F238E27FC236}">
                <a16:creationId xmlns:a16="http://schemas.microsoft.com/office/drawing/2014/main" id="{5FD2AC1B-73CA-4A19-B1C8-556197753AFE}"/>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08806437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C5A9-EDFE-4E40-B0B6-36ED91799F6A}"/>
              </a:ext>
            </a:extLst>
          </p:cNvPr>
          <p:cNvSpPr>
            <a:spLocks noGrp="1"/>
          </p:cNvSpPr>
          <p:nvPr>
            <p:ph type="title"/>
          </p:nvPr>
        </p:nvSpPr>
        <p:spPr/>
        <p:txBody>
          <a:bodyPr/>
          <a:lstStyle/>
          <a:p>
            <a:r>
              <a:rPr lang="en-US" dirty="0"/>
              <a:t>Cost Function</a:t>
            </a:r>
          </a:p>
        </p:txBody>
      </p:sp>
      <p:sp>
        <p:nvSpPr>
          <p:cNvPr id="3" name="Content Placeholder 2">
            <a:extLst>
              <a:ext uri="{FF2B5EF4-FFF2-40B4-BE49-F238E27FC236}">
                <a16:creationId xmlns:a16="http://schemas.microsoft.com/office/drawing/2014/main" id="{663232D7-DBE5-444F-B5C8-078217EE5A7F}"/>
              </a:ext>
            </a:extLst>
          </p:cNvPr>
          <p:cNvSpPr>
            <a:spLocks noGrp="1"/>
          </p:cNvSpPr>
          <p:nvPr>
            <p:ph idx="1"/>
          </p:nvPr>
        </p:nvSpPr>
        <p:spPr>
          <a:xfrm>
            <a:off x="6096000" y="1512000"/>
            <a:ext cx="5664000" cy="4679250"/>
          </a:xfrm>
        </p:spPr>
        <p:txBody>
          <a:bodyPr/>
          <a:lstStyle/>
          <a:p>
            <a:r>
              <a:rPr lang="en-US" dirty="0"/>
              <a:t>Idea: Choose (Ø</a:t>
            </a:r>
            <a:r>
              <a:rPr lang="en-US" baseline="-25000" dirty="0"/>
              <a:t>0</a:t>
            </a:r>
            <a:r>
              <a:rPr lang="en-US" dirty="0"/>
              <a:t>,Ø</a:t>
            </a:r>
            <a:r>
              <a:rPr lang="en-US" baseline="-25000" dirty="0"/>
              <a:t>1</a:t>
            </a:r>
            <a:r>
              <a:rPr lang="en-US" dirty="0"/>
              <a:t>), so that h</a:t>
            </a:r>
            <a:r>
              <a:rPr lang="en-US" baseline="-25000" dirty="0"/>
              <a:t>Ø</a:t>
            </a:r>
            <a:r>
              <a:rPr lang="en-US" dirty="0"/>
              <a:t>(x) is close to y for the training example (</a:t>
            </a:r>
            <a:r>
              <a:rPr lang="en-US" dirty="0" err="1"/>
              <a:t>x,y</a:t>
            </a:r>
            <a:r>
              <a:rPr lang="en-US" dirty="0"/>
              <a:t>).</a:t>
            </a:r>
          </a:p>
          <a:p>
            <a:r>
              <a:rPr lang="en-US" dirty="0"/>
              <a:t>In order to achieve this we are going to solve a minimization problem. {Min - (Ø</a:t>
            </a:r>
            <a:r>
              <a:rPr lang="en-US" baseline="-25000" dirty="0"/>
              <a:t>0</a:t>
            </a:r>
            <a:r>
              <a:rPr lang="en-US" dirty="0"/>
              <a:t>,Ø</a:t>
            </a:r>
            <a:r>
              <a:rPr lang="en-US" baseline="-25000" dirty="0"/>
              <a:t>1</a:t>
            </a:r>
            <a:r>
              <a:rPr lang="en-US" dirty="0"/>
              <a:t>)}</a:t>
            </a:r>
          </a:p>
          <a:p>
            <a:endParaRPr lang="en-US" dirty="0"/>
          </a:p>
          <a:p>
            <a:endParaRPr lang="en-US" dirty="0"/>
          </a:p>
          <a:p>
            <a:endParaRPr lang="en-US" dirty="0"/>
          </a:p>
          <a:p>
            <a:endParaRPr lang="en-US" dirty="0"/>
          </a:p>
          <a:p>
            <a:r>
              <a:rPr lang="en-US" dirty="0"/>
              <a:t>Find the values of theta zero and theta one so that the average, the 1 over the 2m, times the sum of square errors between my predictions on the training set minus the actual values of the houses on the training set is minimized. </a:t>
            </a:r>
          </a:p>
          <a:p>
            <a:r>
              <a:rPr lang="en-US" dirty="0"/>
              <a:t>So this is going to be the overall objective function for linear regression.</a:t>
            </a:r>
          </a:p>
        </p:txBody>
      </p:sp>
      <p:pic>
        <p:nvPicPr>
          <p:cNvPr id="5" name="Picture 2">
            <a:extLst>
              <a:ext uri="{FF2B5EF4-FFF2-40B4-BE49-F238E27FC236}">
                <a16:creationId xmlns:a16="http://schemas.microsoft.com/office/drawing/2014/main" id="{9F5EC131-D4DC-4E1F-AA52-E40091819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D2C0B1-AD73-4BAD-BB81-28CB0610BD1B}"/>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7" name="TextBox 6">
            <a:extLst>
              <a:ext uri="{FF2B5EF4-FFF2-40B4-BE49-F238E27FC236}">
                <a16:creationId xmlns:a16="http://schemas.microsoft.com/office/drawing/2014/main" id="{75B98A2A-B385-4B78-8375-F8C17E0F580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33FBD8C4-CFD2-4A49-AD96-2DA7C1531FA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9" name="TextBox 8">
            <a:extLst>
              <a:ext uri="{FF2B5EF4-FFF2-40B4-BE49-F238E27FC236}">
                <a16:creationId xmlns:a16="http://schemas.microsoft.com/office/drawing/2014/main" id="{7EB778F0-78BC-44ED-97C1-16CD0406CC82}"/>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10" name="TextBox 9">
            <a:extLst>
              <a:ext uri="{FF2B5EF4-FFF2-40B4-BE49-F238E27FC236}">
                <a16:creationId xmlns:a16="http://schemas.microsoft.com/office/drawing/2014/main" id="{374FA720-5695-4E6D-B468-937149112143}"/>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11" name="TextBox 10">
            <a:extLst>
              <a:ext uri="{FF2B5EF4-FFF2-40B4-BE49-F238E27FC236}">
                <a16:creationId xmlns:a16="http://schemas.microsoft.com/office/drawing/2014/main" id="{5BCCAACF-A24B-4E75-92CD-88855A289C01}"/>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12" name="TextBox 11">
            <a:extLst>
              <a:ext uri="{FF2B5EF4-FFF2-40B4-BE49-F238E27FC236}">
                <a16:creationId xmlns:a16="http://schemas.microsoft.com/office/drawing/2014/main" id="{A82011F4-297D-4914-A49F-7115A7ED0945}"/>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13" name="TextBox 12">
            <a:extLst>
              <a:ext uri="{FF2B5EF4-FFF2-40B4-BE49-F238E27FC236}">
                <a16:creationId xmlns:a16="http://schemas.microsoft.com/office/drawing/2014/main" id="{6B282FC1-E094-468D-849C-EB1041AE206E}"/>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14" name="TextBox 13">
            <a:extLst>
              <a:ext uri="{FF2B5EF4-FFF2-40B4-BE49-F238E27FC236}">
                <a16:creationId xmlns:a16="http://schemas.microsoft.com/office/drawing/2014/main" id="{D6A19430-CE0B-4914-AB6A-3E3E4EBAD7BE}"/>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15" name="TextBox 14">
            <a:extLst>
              <a:ext uri="{FF2B5EF4-FFF2-40B4-BE49-F238E27FC236}">
                <a16:creationId xmlns:a16="http://schemas.microsoft.com/office/drawing/2014/main" id="{D1AF35E4-0C2C-414E-B806-38257503E663}"/>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16" name="TextBox 15">
            <a:extLst>
              <a:ext uri="{FF2B5EF4-FFF2-40B4-BE49-F238E27FC236}">
                <a16:creationId xmlns:a16="http://schemas.microsoft.com/office/drawing/2014/main" id="{AD8500C0-359C-47DA-AC04-2C87EEAD4F38}"/>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17" name="TextBox 16">
            <a:extLst>
              <a:ext uri="{FF2B5EF4-FFF2-40B4-BE49-F238E27FC236}">
                <a16:creationId xmlns:a16="http://schemas.microsoft.com/office/drawing/2014/main" id="{AF8E603F-FB36-4BBE-BF0B-35E4995CBD5B}"/>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18" name="TextBox 17">
            <a:extLst>
              <a:ext uri="{FF2B5EF4-FFF2-40B4-BE49-F238E27FC236}">
                <a16:creationId xmlns:a16="http://schemas.microsoft.com/office/drawing/2014/main" id="{6ACB7332-F278-4BD0-A9FD-511BAEBBF9B5}"/>
              </a:ext>
            </a:extLst>
          </p:cNvPr>
          <p:cNvSpPr txBox="1"/>
          <p:nvPr/>
        </p:nvSpPr>
        <p:spPr>
          <a:xfrm>
            <a:off x="432000" y="3314275"/>
            <a:ext cx="374102" cy="369332"/>
          </a:xfrm>
          <a:prstGeom prst="rect">
            <a:avLst/>
          </a:prstGeom>
          <a:noFill/>
        </p:spPr>
        <p:txBody>
          <a:bodyPr wrap="square" rtlCol="0">
            <a:spAutoFit/>
          </a:bodyPr>
          <a:lstStyle/>
          <a:p>
            <a:r>
              <a:rPr lang="en-US" b="1" dirty="0"/>
              <a:t>X</a:t>
            </a:r>
          </a:p>
        </p:txBody>
      </p:sp>
      <p:sp>
        <p:nvSpPr>
          <p:cNvPr id="19" name="TextBox 18">
            <a:extLst>
              <a:ext uri="{FF2B5EF4-FFF2-40B4-BE49-F238E27FC236}">
                <a16:creationId xmlns:a16="http://schemas.microsoft.com/office/drawing/2014/main" id="{B06BB906-B3B6-4BB1-B6CF-B029F4796AA0}"/>
              </a:ext>
            </a:extLst>
          </p:cNvPr>
          <p:cNvSpPr txBox="1"/>
          <p:nvPr/>
        </p:nvSpPr>
        <p:spPr>
          <a:xfrm>
            <a:off x="3368278" y="6332816"/>
            <a:ext cx="464344" cy="369332"/>
          </a:xfrm>
          <a:prstGeom prst="rect">
            <a:avLst/>
          </a:prstGeom>
          <a:noFill/>
        </p:spPr>
        <p:txBody>
          <a:bodyPr wrap="square" rtlCol="0">
            <a:spAutoFit/>
          </a:bodyPr>
          <a:lstStyle/>
          <a:p>
            <a:r>
              <a:rPr lang="en-US" b="1" dirty="0"/>
              <a:t>Y</a:t>
            </a:r>
          </a:p>
        </p:txBody>
      </p:sp>
      <p:sp>
        <p:nvSpPr>
          <p:cNvPr id="20" name="TextBox 19">
            <a:extLst>
              <a:ext uri="{FF2B5EF4-FFF2-40B4-BE49-F238E27FC236}">
                <a16:creationId xmlns:a16="http://schemas.microsoft.com/office/drawing/2014/main" id="{A4BCF1C6-14C4-4682-AEF3-5DC43791E1FF}"/>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21" name="TextBox 20">
            <a:extLst>
              <a:ext uri="{FF2B5EF4-FFF2-40B4-BE49-F238E27FC236}">
                <a16:creationId xmlns:a16="http://schemas.microsoft.com/office/drawing/2014/main" id="{6B223881-F204-47BA-91BC-BC8B52B7A128}"/>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22" name="TextBox 21">
            <a:extLst>
              <a:ext uri="{FF2B5EF4-FFF2-40B4-BE49-F238E27FC236}">
                <a16:creationId xmlns:a16="http://schemas.microsoft.com/office/drawing/2014/main" id="{FA1837C8-4628-400F-A19E-3B5B31F527D5}"/>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23" name="TextBox 22">
            <a:extLst>
              <a:ext uri="{FF2B5EF4-FFF2-40B4-BE49-F238E27FC236}">
                <a16:creationId xmlns:a16="http://schemas.microsoft.com/office/drawing/2014/main" id="{57FED651-2ACD-439D-8AAE-4E128E2B3458}"/>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24" name="TextBox 23">
            <a:extLst>
              <a:ext uri="{FF2B5EF4-FFF2-40B4-BE49-F238E27FC236}">
                <a16:creationId xmlns:a16="http://schemas.microsoft.com/office/drawing/2014/main" id="{FAE99177-F22A-4AD9-BCD2-BC9F40B15AEA}"/>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25" name="TextBox 24">
            <a:extLst>
              <a:ext uri="{FF2B5EF4-FFF2-40B4-BE49-F238E27FC236}">
                <a16:creationId xmlns:a16="http://schemas.microsoft.com/office/drawing/2014/main" id="{95B5320C-D80E-4231-BDB7-DCD04BF67855}"/>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26" name="TextBox 25">
            <a:extLst>
              <a:ext uri="{FF2B5EF4-FFF2-40B4-BE49-F238E27FC236}">
                <a16:creationId xmlns:a16="http://schemas.microsoft.com/office/drawing/2014/main" id="{505B1E4C-54D4-4BD4-82A6-5CCB5EF85FC2}"/>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27" name="TextBox 26">
            <a:extLst>
              <a:ext uri="{FF2B5EF4-FFF2-40B4-BE49-F238E27FC236}">
                <a16:creationId xmlns:a16="http://schemas.microsoft.com/office/drawing/2014/main" id="{E82D5DBE-757F-4385-9A1E-00D121F75DB0}"/>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28" name="TextBox 27">
            <a:extLst>
              <a:ext uri="{FF2B5EF4-FFF2-40B4-BE49-F238E27FC236}">
                <a16:creationId xmlns:a16="http://schemas.microsoft.com/office/drawing/2014/main" id="{4FA3E2BD-EF53-427B-B5F4-9D1D9955BAFA}"/>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cxnSp>
        <p:nvCxnSpPr>
          <p:cNvPr id="31" name="Straight Connector 30">
            <a:extLst>
              <a:ext uri="{FF2B5EF4-FFF2-40B4-BE49-F238E27FC236}">
                <a16:creationId xmlns:a16="http://schemas.microsoft.com/office/drawing/2014/main" id="{901B2824-BFBC-4904-AE10-46A7D1E90E71}"/>
              </a:ext>
            </a:extLst>
          </p:cNvPr>
          <p:cNvCxnSpPr/>
          <p:nvPr/>
        </p:nvCxnSpPr>
        <p:spPr>
          <a:xfrm flipV="1">
            <a:off x="1991289" y="2768700"/>
            <a:ext cx="3098042" cy="18298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57BDA4D-CC72-414B-9BEC-9E8496856519}"/>
              </a:ext>
            </a:extLst>
          </p:cNvPr>
          <p:cNvSpPr txBox="1"/>
          <p:nvPr/>
        </p:nvSpPr>
        <p:spPr>
          <a:xfrm>
            <a:off x="4451721" y="3531490"/>
            <a:ext cx="942976" cy="369332"/>
          </a:xfrm>
          <a:prstGeom prst="rect">
            <a:avLst/>
          </a:prstGeom>
          <a:noFill/>
        </p:spPr>
        <p:txBody>
          <a:bodyPr wrap="square" rtlCol="0">
            <a:spAutoFit/>
          </a:bodyPr>
          <a:lstStyle/>
          <a:p>
            <a:r>
              <a:rPr lang="en-US" b="1" dirty="0"/>
              <a:t>(Ø</a:t>
            </a:r>
            <a:r>
              <a:rPr lang="en-US" b="1" baseline="-25000" dirty="0"/>
              <a:t>0</a:t>
            </a:r>
            <a:r>
              <a:rPr lang="en-US" b="1" dirty="0"/>
              <a:t>,Ø</a:t>
            </a:r>
            <a:r>
              <a:rPr lang="en-US" b="1" baseline="-25000" dirty="0"/>
              <a:t>1</a:t>
            </a:r>
            <a:r>
              <a:rPr lang="en-US" b="1" dirty="0"/>
              <a:t>)</a:t>
            </a:r>
          </a:p>
        </p:txBody>
      </p:sp>
      <p:sp>
        <p:nvSpPr>
          <p:cNvPr id="38" name="TextBox 37">
            <a:extLst>
              <a:ext uri="{FF2B5EF4-FFF2-40B4-BE49-F238E27FC236}">
                <a16:creationId xmlns:a16="http://schemas.microsoft.com/office/drawing/2014/main" id="{DDAFB1EA-775D-4004-96EB-C1591A382DF7}"/>
              </a:ext>
            </a:extLst>
          </p:cNvPr>
          <p:cNvSpPr txBox="1"/>
          <p:nvPr/>
        </p:nvSpPr>
        <p:spPr>
          <a:xfrm>
            <a:off x="7865023" y="3504731"/>
            <a:ext cx="1086311" cy="307777"/>
          </a:xfrm>
          <a:prstGeom prst="rect">
            <a:avLst/>
          </a:prstGeom>
          <a:noFill/>
        </p:spPr>
        <p:txBody>
          <a:bodyPr wrap="square" rtlCol="0">
            <a:spAutoFit/>
          </a:bodyPr>
          <a:lstStyle/>
          <a:p>
            <a:r>
              <a:rPr lang="en-US" sz="1400" b="1" dirty="0"/>
              <a:t>#Training Set</a:t>
            </a:r>
          </a:p>
        </p:txBody>
      </p:sp>
      <p:pic>
        <p:nvPicPr>
          <p:cNvPr id="50" name="Picture 49">
            <a:extLst>
              <a:ext uri="{FF2B5EF4-FFF2-40B4-BE49-F238E27FC236}">
                <a16:creationId xmlns:a16="http://schemas.microsoft.com/office/drawing/2014/main" id="{94B2986C-0AE4-4B9A-B416-8C051C215D2D}"/>
              </a:ext>
            </a:extLst>
          </p:cNvPr>
          <p:cNvPicPr>
            <a:picLocks noChangeAspect="1"/>
          </p:cNvPicPr>
          <p:nvPr/>
        </p:nvPicPr>
        <p:blipFill rotWithShape="1">
          <a:blip r:embed="rId3"/>
          <a:srcRect l="35009" t="39895" r="31011" b="49625"/>
          <a:stretch/>
        </p:blipFill>
        <p:spPr>
          <a:xfrm>
            <a:off x="6436139" y="2699896"/>
            <a:ext cx="4142859" cy="718370"/>
          </a:xfrm>
          <a:prstGeom prst="rect">
            <a:avLst/>
          </a:prstGeom>
        </p:spPr>
      </p:pic>
      <p:sp>
        <p:nvSpPr>
          <p:cNvPr id="42" name="TextBox 41">
            <a:extLst>
              <a:ext uri="{FF2B5EF4-FFF2-40B4-BE49-F238E27FC236}">
                <a16:creationId xmlns:a16="http://schemas.microsoft.com/office/drawing/2014/main" id="{E892B84E-C8DF-479E-9145-246127E3F598}"/>
              </a:ext>
            </a:extLst>
          </p:cNvPr>
          <p:cNvSpPr txBox="1"/>
          <p:nvPr/>
        </p:nvSpPr>
        <p:spPr>
          <a:xfrm>
            <a:off x="9789391" y="3420684"/>
            <a:ext cx="1309135" cy="307777"/>
          </a:xfrm>
          <a:prstGeom prst="rect">
            <a:avLst/>
          </a:prstGeom>
          <a:noFill/>
        </p:spPr>
        <p:txBody>
          <a:bodyPr wrap="square" rtlCol="0">
            <a:spAutoFit/>
          </a:bodyPr>
          <a:lstStyle/>
          <a:p>
            <a:r>
              <a:rPr lang="en-US" sz="1400" b="1" dirty="0"/>
              <a:t>Actual Value</a:t>
            </a:r>
          </a:p>
        </p:txBody>
      </p:sp>
      <p:cxnSp>
        <p:nvCxnSpPr>
          <p:cNvPr id="48" name="Straight Arrow Connector 47">
            <a:extLst>
              <a:ext uri="{FF2B5EF4-FFF2-40B4-BE49-F238E27FC236}">
                <a16:creationId xmlns:a16="http://schemas.microsoft.com/office/drawing/2014/main" id="{72058DA5-0B58-4EB3-9743-27682CAF4892}"/>
              </a:ext>
            </a:extLst>
          </p:cNvPr>
          <p:cNvCxnSpPr/>
          <p:nvPr/>
        </p:nvCxnSpPr>
        <p:spPr>
          <a:xfrm>
            <a:off x="10177331" y="3247366"/>
            <a:ext cx="72361" cy="215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396185AC-9CCE-4683-8F12-814B5F8A75C0}"/>
              </a:ext>
            </a:extLst>
          </p:cNvPr>
          <p:cNvSpPr txBox="1"/>
          <p:nvPr/>
        </p:nvSpPr>
        <p:spPr>
          <a:xfrm>
            <a:off x="8881811" y="3660175"/>
            <a:ext cx="1309135" cy="307777"/>
          </a:xfrm>
          <a:prstGeom prst="rect">
            <a:avLst/>
          </a:prstGeom>
          <a:noFill/>
        </p:spPr>
        <p:txBody>
          <a:bodyPr wrap="square" rtlCol="0">
            <a:spAutoFit/>
          </a:bodyPr>
          <a:lstStyle/>
          <a:p>
            <a:r>
              <a:rPr lang="en-US" sz="1400" b="1" dirty="0"/>
              <a:t>Predicted Value</a:t>
            </a:r>
          </a:p>
        </p:txBody>
      </p:sp>
      <p:cxnSp>
        <p:nvCxnSpPr>
          <p:cNvPr id="46" name="Straight Arrow Connector 45">
            <a:extLst>
              <a:ext uri="{FF2B5EF4-FFF2-40B4-BE49-F238E27FC236}">
                <a16:creationId xmlns:a16="http://schemas.microsoft.com/office/drawing/2014/main" id="{9E4D74A1-52C4-4C9F-9A3B-64720278027E}"/>
              </a:ext>
            </a:extLst>
          </p:cNvPr>
          <p:cNvCxnSpPr>
            <a:endCxn id="40" idx="0"/>
          </p:cNvCxnSpPr>
          <p:nvPr/>
        </p:nvCxnSpPr>
        <p:spPr>
          <a:xfrm flipH="1">
            <a:off x="9536379" y="3247371"/>
            <a:ext cx="83436" cy="4128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BE678CC2-6399-4D57-8CBF-004BE9988300}"/>
              </a:ext>
            </a:extLst>
          </p:cNvPr>
          <p:cNvCxnSpPr/>
          <p:nvPr/>
        </p:nvCxnSpPr>
        <p:spPr>
          <a:xfrm flipH="1">
            <a:off x="8549977" y="3353387"/>
            <a:ext cx="85791" cy="196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Footer Placeholder 28">
            <a:extLst>
              <a:ext uri="{FF2B5EF4-FFF2-40B4-BE49-F238E27FC236}">
                <a16:creationId xmlns:a16="http://schemas.microsoft.com/office/drawing/2014/main" id="{0B3E22FA-FC40-41FF-A988-2DC5641E16B5}"/>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73103307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E84E-C4A7-4822-8C5A-9BD4D860B4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A55A81-3ACA-4168-8291-6D28F1F1655E}"/>
              </a:ext>
            </a:extLst>
          </p:cNvPr>
          <p:cNvSpPr>
            <a:spLocks noGrp="1"/>
          </p:cNvSpPr>
          <p:nvPr>
            <p:ph idx="1"/>
          </p:nvPr>
        </p:nvSpPr>
        <p:spPr/>
        <p:txBody>
          <a:bodyPr/>
          <a:lstStyle/>
          <a:p>
            <a:r>
              <a:rPr lang="en-US" dirty="0"/>
              <a:t>To sum up all lets rewrite the equation:</a:t>
            </a:r>
          </a:p>
          <a:p>
            <a:endParaRPr lang="en-US" dirty="0"/>
          </a:p>
          <a:p>
            <a:endParaRPr lang="en-US" dirty="0"/>
          </a:p>
          <a:p>
            <a:r>
              <a:rPr lang="en-US" dirty="0"/>
              <a:t>Objective is to Minimize Ø</a:t>
            </a:r>
            <a:r>
              <a:rPr lang="en-US" baseline="-25000" dirty="0"/>
              <a:t>0</a:t>
            </a:r>
            <a:r>
              <a:rPr lang="en-US" dirty="0"/>
              <a:t>,Ø</a:t>
            </a:r>
            <a:r>
              <a:rPr lang="en-US" baseline="-25000" dirty="0"/>
              <a:t>1 </a:t>
            </a:r>
            <a:r>
              <a:rPr lang="en-US" dirty="0"/>
              <a:t>on J(Ø</a:t>
            </a:r>
            <a:r>
              <a:rPr lang="en-US" baseline="-25000" dirty="0"/>
              <a:t>0</a:t>
            </a:r>
            <a:r>
              <a:rPr lang="en-US" dirty="0"/>
              <a:t>,Ø</a:t>
            </a:r>
            <a:r>
              <a:rPr lang="en-US" baseline="-25000" dirty="0"/>
              <a:t>1</a:t>
            </a:r>
            <a:r>
              <a:rPr lang="en-US" dirty="0"/>
              <a:t>) {</a:t>
            </a:r>
            <a:r>
              <a:rPr lang="en-US" b="1" dirty="0"/>
              <a:t>Cost Function </a:t>
            </a:r>
            <a:r>
              <a:rPr lang="en-US" dirty="0"/>
              <a:t>or </a:t>
            </a:r>
            <a:r>
              <a:rPr lang="en-US" b="1" dirty="0"/>
              <a:t>Squared error function</a:t>
            </a:r>
            <a:r>
              <a:rPr lang="en-US" dirty="0"/>
              <a:t>}</a:t>
            </a:r>
          </a:p>
          <a:p>
            <a:pPr marL="0" indent="0">
              <a:buNone/>
            </a:pPr>
            <a:endParaRPr lang="en-US" dirty="0"/>
          </a:p>
          <a:p>
            <a:r>
              <a:rPr lang="en-US" b="1" dirty="0"/>
              <a:t>Why do we take the squares of the errors?</a:t>
            </a:r>
          </a:p>
          <a:p>
            <a:r>
              <a:rPr lang="en-US" dirty="0"/>
              <a:t>Because these squared error cost function is a reasonable choice and works well for problems for most regression programs. </a:t>
            </a:r>
          </a:p>
          <a:p>
            <a:r>
              <a:rPr lang="en-US" dirty="0"/>
              <a:t>There are other cost functions that will work pretty well. </a:t>
            </a:r>
          </a:p>
          <a:p>
            <a:r>
              <a:rPr lang="en-US" dirty="0"/>
              <a:t>But the square cost function is probably the most commonly used one for regression problems.</a:t>
            </a:r>
          </a:p>
          <a:p>
            <a:endParaRPr lang="en-US" dirty="0"/>
          </a:p>
        </p:txBody>
      </p:sp>
      <p:pic>
        <p:nvPicPr>
          <p:cNvPr id="6" name="Picture 5">
            <a:extLst>
              <a:ext uri="{FF2B5EF4-FFF2-40B4-BE49-F238E27FC236}">
                <a16:creationId xmlns:a16="http://schemas.microsoft.com/office/drawing/2014/main" id="{847DDDA3-9702-4582-BE64-AF0AC65429FF}"/>
              </a:ext>
            </a:extLst>
          </p:cNvPr>
          <p:cNvPicPr>
            <a:picLocks noChangeAspect="1"/>
          </p:cNvPicPr>
          <p:nvPr/>
        </p:nvPicPr>
        <p:blipFill rotWithShape="1">
          <a:blip r:embed="rId2"/>
          <a:srcRect l="27174" t="40189" r="31413" b="48404"/>
          <a:stretch/>
        </p:blipFill>
        <p:spPr>
          <a:xfrm>
            <a:off x="662607" y="1802294"/>
            <a:ext cx="5049079" cy="781878"/>
          </a:xfrm>
          <a:prstGeom prst="rect">
            <a:avLst/>
          </a:prstGeom>
        </p:spPr>
      </p:pic>
      <p:sp>
        <p:nvSpPr>
          <p:cNvPr id="5" name="Footer Placeholder 4">
            <a:extLst>
              <a:ext uri="{FF2B5EF4-FFF2-40B4-BE49-F238E27FC236}">
                <a16:creationId xmlns:a16="http://schemas.microsoft.com/office/drawing/2014/main" id="{5CB6DE10-0F15-4AD4-8139-41D541BBDCAE}"/>
              </a:ext>
            </a:extLst>
          </p:cNvPr>
          <p:cNvSpPr>
            <a:spLocks noGrp="1"/>
          </p:cNvSpPr>
          <p:nvPr>
            <p:ph type="ftr" sz="quarter" idx="12"/>
          </p:nvPr>
        </p:nvSpPr>
        <p:spPr/>
        <p:txBody>
          <a:bodyPr/>
          <a:lstStyle/>
          <a:p>
            <a:r>
              <a:rPr lang="en-US" noProof="0" dirty="0"/>
              <a:t>Copyright - Sukanta Ghosh</a:t>
            </a:r>
          </a:p>
        </p:txBody>
      </p:sp>
    </p:spTree>
    <p:extLst>
      <p:ext uri="{BB962C8B-B14F-4D97-AF65-F5344CB8AC3E}">
        <p14:creationId xmlns:p14="http://schemas.microsoft.com/office/powerpoint/2010/main" val="234339938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AA7F-006F-48BD-9865-7AB957FFFFCD}"/>
              </a:ext>
            </a:extLst>
          </p:cNvPr>
          <p:cNvSpPr>
            <a:spLocks noGrp="1"/>
          </p:cNvSpPr>
          <p:nvPr>
            <p:ph type="title"/>
          </p:nvPr>
        </p:nvSpPr>
        <p:spPr/>
        <p:txBody>
          <a:bodyPr/>
          <a:lstStyle/>
          <a:p>
            <a:r>
              <a:rPr lang="en-US" dirty="0"/>
              <a:t>Story </a:t>
            </a:r>
            <a:r>
              <a:rPr lang="en-US" dirty="0" err="1"/>
              <a:t>upto</a:t>
            </a:r>
            <a:r>
              <a:rPr lang="en-US" dirty="0"/>
              <a:t> this point</a:t>
            </a:r>
          </a:p>
        </p:txBody>
      </p:sp>
      <p:sp>
        <p:nvSpPr>
          <p:cNvPr id="3" name="Content Placeholder 2">
            <a:extLst>
              <a:ext uri="{FF2B5EF4-FFF2-40B4-BE49-F238E27FC236}">
                <a16:creationId xmlns:a16="http://schemas.microsoft.com/office/drawing/2014/main" id="{31284EBF-3481-451B-B01A-447FE28AB3BE}"/>
              </a:ext>
            </a:extLst>
          </p:cNvPr>
          <p:cNvSpPr>
            <a:spLocks noGrp="1"/>
          </p:cNvSpPr>
          <p:nvPr>
            <p:ph idx="1"/>
          </p:nvPr>
        </p:nvSpPr>
        <p:spPr/>
        <p:txBody>
          <a:bodyPr/>
          <a:lstStyle/>
          <a:p>
            <a:r>
              <a:rPr lang="en-US" dirty="0"/>
              <a:t>Linear Regression: it is a linear model that establishes the </a:t>
            </a:r>
            <a:r>
              <a:rPr lang="en-US" b="1" dirty="0"/>
              <a:t>relationship between a dependent variable y(Target) </a:t>
            </a:r>
            <a:r>
              <a:rPr lang="en-US" dirty="0"/>
              <a:t>and one or more </a:t>
            </a:r>
            <a:r>
              <a:rPr lang="en-US" b="1" dirty="0"/>
              <a:t>independent variables </a:t>
            </a:r>
            <a:r>
              <a:rPr lang="en-US" dirty="0"/>
              <a:t>denoted X(Inputs).</a:t>
            </a:r>
          </a:p>
          <a:p>
            <a:r>
              <a:rPr lang="en-US" dirty="0"/>
              <a:t>Goal is to find that blue straight line (which is best fit) to the data.</a:t>
            </a:r>
          </a:p>
          <a:p>
            <a:r>
              <a:rPr lang="en-US" dirty="0"/>
              <a:t>In math we have an equation which is called linear equation</a:t>
            </a:r>
          </a:p>
          <a:p>
            <a:pPr lvl="1"/>
            <a:r>
              <a:rPr lang="en-US" dirty="0"/>
              <a:t>y = </a:t>
            </a:r>
            <a:r>
              <a:rPr lang="en-US" dirty="0" err="1"/>
              <a:t>mX+b</a:t>
            </a:r>
            <a:r>
              <a:rPr lang="en-US" dirty="0"/>
              <a:t> { m-&gt;slope , b-&gt;Y-intercept }</a:t>
            </a:r>
          </a:p>
          <a:p>
            <a:r>
              <a:rPr lang="en-US" b="1" dirty="0"/>
              <a:t>How do we get the m and b values ??</a:t>
            </a:r>
          </a:p>
          <a:p>
            <a:r>
              <a:rPr lang="en-US" b="1" dirty="0"/>
              <a:t>How do we know exact m and b values for the best fit line??</a:t>
            </a:r>
          </a:p>
          <a:p>
            <a:r>
              <a:rPr lang="en-US" dirty="0"/>
              <a:t>We assume the value of m and b, and, draw a line.</a:t>
            </a:r>
          </a:p>
          <a:p>
            <a:r>
              <a:rPr lang="en-US" dirty="0"/>
              <a:t>That line is not fitting well to the data so we need to change m and b values to get the best fit line.</a:t>
            </a:r>
          </a:p>
          <a:p>
            <a:r>
              <a:rPr lang="en-US" b="1" dirty="0"/>
              <a:t>How do we change m and b values for the best fit line??</a:t>
            </a:r>
          </a:p>
          <a:p>
            <a:r>
              <a:rPr lang="en-US" b="1" dirty="0"/>
              <a:t>Gradient Descent </a:t>
            </a:r>
            <a:r>
              <a:rPr lang="en-US" dirty="0"/>
              <a:t>or </a:t>
            </a:r>
            <a:r>
              <a:rPr lang="en-US" b="1" dirty="0"/>
              <a:t>Least Square Method</a:t>
            </a:r>
          </a:p>
          <a:p>
            <a:endParaRPr lang="en-US" dirty="0"/>
          </a:p>
        </p:txBody>
      </p:sp>
      <p:sp>
        <p:nvSpPr>
          <p:cNvPr id="4" name="Footer Placeholder 3">
            <a:extLst>
              <a:ext uri="{FF2B5EF4-FFF2-40B4-BE49-F238E27FC236}">
                <a16:creationId xmlns:a16="http://schemas.microsoft.com/office/drawing/2014/main" id="{FE7A1180-D121-42C3-95B1-ED8657CCD1B4}"/>
              </a:ext>
            </a:extLst>
          </p:cNvPr>
          <p:cNvSpPr>
            <a:spLocks noGrp="1"/>
          </p:cNvSpPr>
          <p:nvPr>
            <p:ph type="ftr" sz="quarter" idx="12"/>
          </p:nvPr>
        </p:nvSpPr>
        <p:spPr/>
        <p:txBody>
          <a:bodyPr/>
          <a:lstStyle/>
          <a:p>
            <a:r>
              <a:rPr lang="en-US" noProof="0"/>
              <a:t>Copyright - Sukanta Ghosh</a:t>
            </a:r>
            <a:endParaRPr lang="en-US" noProof="0" dirty="0"/>
          </a:p>
        </p:txBody>
      </p:sp>
      <p:pic>
        <p:nvPicPr>
          <p:cNvPr id="1026" name="Picture 2" descr="Image for post">
            <a:extLst>
              <a:ext uri="{FF2B5EF4-FFF2-40B4-BE49-F238E27FC236}">
                <a16:creationId xmlns:a16="http://schemas.microsoft.com/office/drawing/2014/main" id="{D8497C7F-DDB2-44C9-B0C8-86CF9324E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579" y="1755355"/>
            <a:ext cx="3246013" cy="242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2091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73F7-E752-403D-905C-39AB6CF0F1D5}"/>
              </a:ext>
            </a:extLst>
          </p:cNvPr>
          <p:cNvSpPr>
            <a:spLocks noGrp="1"/>
          </p:cNvSpPr>
          <p:nvPr>
            <p:ph type="title"/>
          </p:nvPr>
        </p:nvSpPr>
        <p:spPr/>
        <p:txBody>
          <a:bodyPr/>
          <a:lstStyle/>
          <a:p>
            <a:r>
              <a:rPr lang="en-US" dirty="0"/>
              <a:t>Cost Function - Intuition</a:t>
            </a:r>
          </a:p>
        </p:txBody>
      </p:sp>
      <p:sp>
        <p:nvSpPr>
          <p:cNvPr id="3" name="Content Placeholder 2">
            <a:extLst>
              <a:ext uri="{FF2B5EF4-FFF2-40B4-BE49-F238E27FC236}">
                <a16:creationId xmlns:a16="http://schemas.microsoft.com/office/drawing/2014/main" id="{861ECBBF-B16D-4A9B-81D2-AB20E9D968B6}"/>
              </a:ext>
            </a:extLst>
          </p:cNvPr>
          <p:cNvSpPr>
            <a:spLocks noGrp="1"/>
          </p:cNvSpPr>
          <p:nvPr>
            <p:ph idx="1"/>
          </p:nvPr>
        </p:nvSpPr>
        <p:spPr/>
        <p:txBody>
          <a:bodyPr/>
          <a:lstStyle/>
          <a:p>
            <a:pPr algn="l"/>
            <a:r>
              <a:rPr lang="en-US" b="0" i="0" dirty="0">
                <a:solidFill>
                  <a:srgbClr val="1F1F1F"/>
                </a:solidFill>
                <a:effectLst/>
                <a:latin typeface="OpenSans"/>
              </a:rPr>
              <a:t>If we try to think of it in visual terms, our training data set is scattered on the x-y plane. </a:t>
            </a:r>
          </a:p>
          <a:p>
            <a:pPr algn="l"/>
            <a:r>
              <a:rPr lang="en-US" b="0" i="0" dirty="0">
                <a:solidFill>
                  <a:srgbClr val="1F1F1F"/>
                </a:solidFill>
                <a:effectLst/>
                <a:latin typeface="OpenSans"/>
              </a:rPr>
              <a:t>We are trying to make a straight line (defined by </a:t>
            </a:r>
            <a:r>
              <a:rPr lang="en-US" b="0" i="0" dirty="0">
                <a:solidFill>
                  <a:srgbClr val="1F1F1F"/>
                </a:solidFill>
                <a:effectLst/>
                <a:latin typeface="KaTeX_Main"/>
              </a:rPr>
              <a:t>h</a:t>
            </a:r>
            <a:r>
              <a:rPr lang="en-US" b="0" i="0" baseline="-25000" dirty="0">
                <a:solidFill>
                  <a:srgbClr val="1F1F1F"/>
                </a:solidFill>
                <a:effectLst/>
                <a:latin typeface="KaTeX_Main"/>
              </a:rPr>
              <a:t>Ø</a:t>
            </a:r>
            <a:r>
              <a:rPr lang="en-US" b="0" i="0" dirty="0">
                <a:solidFill>
                  <a:srgbClr val="1F1F1F"/>
                </a:solidFill>
                <a:effectLst/>
                <a:latin typeface="KaTeX_Main"/>
              </a:rPr>
              <a:t>(x)</a:t>
            </a:r>
            <a:r>
              <a:rPr lang="en-US" b="0" i="0" dirty="0">
                <a:solidFill>
                  <a:srgbClr val="1F1F1F"/>
                </a:solidFill>
                <a:effectLst/>
                <a:latin typeface="OpenSans"/>
              </a:rPr>
              <a:t>) which passes through these scattered data points.</a:t>
            </a:r>
          </a:p>
          <a:p>
            <a:pPr algn="l"/>
            <a:r>
              <a:rPr lang="en-US" b="0" i="0" dirty="0">
                <a:solidFill>
                  <a:srgbClr val="1F1F1F"/>
                </a:solidFill>
                <a:effectLst/>
                <a:latin typeface="OpenSans"/>
              </a:rPr>
              <a:t>Our objective is to get the best possible line. </a:t>
            </a:r>
          </a:p>
          <a:p>
            <a:pPr algn="l"/>
            <a:r>
              <a:rPr lang="en-US" b="0" i="0" dirty="0">
                <a:solidFill>
                  <a:srgbClr val="1F1F1F"/>
                </a:solidFill>
                <a:effectLst/>
                <a:latin typeface="OpenSans"/>
              </a:rPr>
              <a:t>The best possible line will be such so that the average squared vertical distances of the scattered points from the line will be the least. </a:t>
            </a:r>
          </a:p>
          <a:p>
            <a:pPr algn="l"/>
            <a:r>
              <a:rPr lang="en-US" b="0" i="0" dirty="0">
                <a:solidFill>
                  <a:srgbClr val="1F1F1F"/>
                </a:solidFill>
                <a:effectLst/>
                <a:latin typeface="OpenSans"/>
              </a:rPr>
              <a:t>Ideally, the line should pass through all the points of our training data set. In such a case, the value of </a:t>
            </a:r>
            <a:r>
              <a:rPr lang="en-US" b="0" i="0" dirty="0">
                <a:solidFill>
                  <a:srgbClr val="1F1F1F"/>
                </a:solidFill>
                <a:effectLst/>
                <a:latin typeface="KaTeX_Main"/>
              </a:rPr>
              <a:t>J(Ø0, Ø1)</a:t>
            </a:r>
            <a:r>
              <a:rPr lang="en-US" b="0" i="0" dirty="0">
                <a:solidFill>
                  <a:srgbClr val="1F1F1F"/>
                </a:solidFill>
                <a:effectLst/>
                <a:latin typeface="OpenSans"/>
              </a:rPr>
              <a:t> will be 0.</a:t>
            </a:r>
          </a:p>
          <a:p>
            <a:pPr algn="l"/>
            <a:endParaRPr lang="en-US" b="0" i="0" dirty="0">
              <a:solidFill>
                <a:srgbClr val="1F1F1F"/>
              </a:solidFill>
              <a:effectLst/>
              <a:latin typeface="OpenSans"/>
            </a:endParaRPr>
          </a:p>
          <a:p>
            <a:endParaRPr lang="en-US" dirty="0"/>
          </a:p>
        </p:txBody>
      </p:sp>
      <p:sp>
        <p:nvSpPr>
          <p:cNvPr id="4" name="Footer Placeholder 3">
            <a:extLst>
              <a:ext uri="{FF2B5EF4-FFF2-40B4-BE49-F238E27FC236}">
                <a16:creationId xmlns:a16="http://schemas.microsoft.com/office/drawing/2014/main" id="{7EEF1F4C-7AAC-428C-8ECA-639DE5BF5CFC}"/>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24369005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pPr algn="ctr"/>
            <a:br>
              <a:rPr lang="en-US" dirty="0"/>
            </a:br>
            <a:r>
              <a:rPr lang="en-US" dirty="0"/>
              <a:t>Linear regression with Multiple Variables</a:t>
            </a:r>
          </a:p>
        </p:txBody>
      </p:sp>
      <p:sp>
        <p:nvSpPr>
          <p:cNvPr id="2" name="Footer Placeholder 1">
            <a:extLst>
              <a:ext uri="{FF2B5EF4-FFF2-40B4-BE49-F238E27FC236}">
                <a16:creationId xmlns:a16="http://schemas.microsoft.com/office/drawing/2014/main" id="{88865A0A-F26A-47DD-95A3-D2E7D9B0901C}"/>
              </a:ext>
            </a:extLst>
          </p:cNvPr>
          <p:cNvSpPr>
            <a:spLocks noGrp="1"/>
          </p:cNvSpPr>
          <p:nvPr>
            <p:ph type="ftr" sz="quarter" idx="11"/>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053431333"/>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3BCB65-1332-4137-9CFD-05E8CA71A7CD}"/>
              </a:ext>
            </a:extLst>
          </p:cNvPr>
          <p:cNvSpPr>
            <a:spLocks noGrp="1"/>
          </p:cNvSpPr>
          <p:nvPr>
            <p:ph type="title"/>
          </p:nvPr>
        </p:nvSpPr>
        <p:spPr/>
        <p:txBody>
          <a:bodyPr/>
          <a:lstStyle/>
          <a:p>
            <a:r>
              <a:rPr lang="en-US" dirty="0"/>
              <a:t>Multiple Linear Regression</a:t>
            </a:r>
          </a:p>
        </p:txBody>
      </p:sp>
      <p:sp>
        <p:nvSpPr>
          <p:cNvPr id="7" name="Content Placeholder 6">
            <a:extLst>
              <a:ext uri="{FF2B5EF4-FFF2-40B4-BE49-F238E27FC236}">
                <a16:creationId xmlns:a16="http://schemas.microsoft.com/office/drawing/2014/main" id="{45D78FD7-A66A-4561-8DF2-90E608B5A14A}"/>
              </a:ext>
            </a:extLst>
          </p:cNvPr>
          <p:cNvSpPr>
            <a:spLocks noGrp="1"/>
          </p:cNvSpPr>
          <p:nvPr>
            <p:ph idx="1"/>
          </p:nvPr>
        </p:nvSpPr>
        <p:spPr/>
        <p:txBody>
          <a:bodyPr/>
          <a:lstStyle/>
          <a:p>
            <a:r>
              <a:rPr lang="en-US" dirty="0"/>
              <a:t>In Multiple Linear Regression models the linear relationship between a single dependent continuous variable and more than one independent variable is calculated.</a:t>
            </a:r>
          </a:p>
          <a:p>
            <a:r>
              <a:rPr lang="en-US" dirty="0"/>
              <a:t> it takes more than one predictor variable to predict the response variable. </a:t>
            </a:r>
          </a:p>
          <a:p>
            <a:r>
              <a:rPr lang="en-US" dirty="0" err="1"/>
              <a:t>Eg.</a:t>
            </a:r>
            <a:r>
              <a:rPr lang="en-US" dirty="0"/>
              <a:t> Prediction of CO2 emission based on engine size and number of cylinders in a car.</a:t>
            </a:r>
          </a:p>
          <a:p>
            <a:endParaRPr lang="en-US" dirty="0"/>
          </a:p>
          <a:p>
            <a:r>
              <a:rPr lang="en-US" dirty="0"/>
              <a:t>Note:</a:t>
            </a:r>
          </a:p>
          <a:p>
            <a:r>
              <a:rPr lang="en-US" dirty="0"/>
              <a:t>For MLR, the dependent or target variable(Y) must be the continuous/real, but the predictor or independent variable may be of continuous or categorical form.</a:t>
            </a:r>
          </a:p>
          <a:p>
            <a:r>
              <a:rPr lang="en-US" dirty="0"/>
              <a:t>Each feature variable must model the linear relationship with the dependent variable.</a:t>
            </a:r>
          </a:p>
          <a:p>
            <a:r>
              <a:rPr lang="en-US" dirty="0"/>
              <a:t>MLR tries to fit a regression line through a multidimensional space of data-points.</a:t>
            </a:r>
          </a:p>
        </p:txBody>
      </p:sp>
      <p:sp>
        <p:nvSpPr>
          <p:cNvPr id="5" name="Footer Placeholder 4">
            <a:extLst>
              <a:ext uri="{FF2B5EF4-FFF2-40B4-BE49-F238E27FC236}">
                <a16:creationId xmlns:a16="http://schemas.microsoft.com/office/drawing/2014/main" id="{BF54DAE8-C444-48DC-9BED-31BAB1B87B8F}"/>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579358237"/>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C7AA-AD4B-4C38-841E-4D173084B186}"/>
              </a:ext>
            </a:extLst>
          </p:cNvPr>
          <p:cNvSpPr>
            <a:spLocks noGrp="1"/>
          </p:cNvSpPr>
          <p:nvPr>
            <p:ph type="title"/>
          </p:nvPr>
        </p:nvSpPr>
        <p:spPr/>
        <p:txBody>
          <a:bodyPr/>
          <a:lstStyle/>
          <a:p>
            <a:r>
              <a:rPr lang="en-US" dirty="0"/>
              <a:t>MLR equation</a:t>
            </a:r>
          </a:p>
        </p:txBody>
      </p:sp>
      <p:sp>
        <p:nvSpPr>
          <p:cNvPr id="3" name="Content Placeholder 2">
            <a:extLst>
              <a:ext uri="{FF2B5EF4-FFF2-40B4-BE49-F238E27FC236}">
                <a16:creationId xmlns:a16="http://schemas.microsoft.com/office/drawing/2014/main" id="{B0DEB56C-402B-41AD-AE33-CA167C4C3087}"/>
              </a:ext>
            </a:extLst>
          </p:cNvPr>
          <p:cNvSpPr>
            <a:spLocks noGrp="1"/>
          </p:cNvSpPr>
          <p:nvPr>
            <p:ph idx="1"/>
          </p:nvPr>
        </p:nvSpPr>
        <p:spPr/>
        <p:txBody>
          <a:bodyPr/>
          <a:lstStyle/>
          <a:p>
            <a:pPr marL="0" indent="0">
              <a:buNone/>
            </a:pPr>
            <a:r>
              <a:rPr lang="en-US" sz="3200" dirty="0"/>
              <a:t>		</a:t>
            </a:r>
          </a:p>
          <a:p>
            <a:pPr marL="0" indent="0">
              <a:buNone/>
            </a:pPr>
            <a:endParaRPr lang="en-US" sz="3200" dirty="0"/>
          </a:p>
          <a:p>
            <a:pPr marL="0" indent="0">
              <a:buNone/>
            </a:pPr>
            <a:r>
              <a:rPr lang="en-US" sz="3200" dirty="0"/>
              <a:t>		</a:t>
            </a:r>
            <a:r>
              <a:rPr lang="en-US" sz="3200" dirty="0">
                <a:highlight>
                  <a:srgbClr val="FFFF00"/>
                </a:highlight>
              </a:rPr>
              <a:t>Y</a:t>
            </a:r>
            <a:r>
              <a:rPr lang="en-US" sz="3200" baseline="-25000" dirty="0">
                <a:highlight>
                  <a:srgbClr val="FFFF00"/>
                </a:highlight>
              </a:rPr>
              <a:t>i</a:t>
            </a:r>
            <a:r>
              <a:rPr lang="en-US" sz="3200" dirty="0">
                <a:highlight>
                  <a:srgbClr val="FFFF00"/>
                </a:highlight>
              </a:rPr>
              <a:t> = Ø</a:t>
            </a:r>
            <a:r>
              <a:rPr lang="en-US" sz="3200" baseline="-25000" dirty="0">
                <a:highlight>
                  <a:srgbClr val="FFFF00"/>
                </a:highlight>
              </a:rPr>
              <a:t>0</a:t>
            </a:r>
            <a:r>
              <a:rPr lang="en-US" sz="3200" dirty="0">
                <a:highlight>
                  <a:srgbClr val="FFFF00"/>
                </a:highlight>
              </a:rPr>
              <a:t> + Ø</a:t>
            </a:r>
            <a:r>
              <a:rPr lang="en-US" sz="3200" baseline="-25000" dirty="0">
                <a:highlight>
                  <a:srgbClr val="FFFF00"/>
                </a:highlight>
              </a:rPr>
              <a:t>1</a:t>
            </a:r>
            <a:r>
              <a:rPr lang="en-US" sz="3200" dirty="0">
                <a:highlight>
                  <a:srgbClr val="FFFF00"/>
                </a:highlight>
              </a:rPr>
              <a:t>X</a:t>
            </a:r>
            <a:r>
              <a:rPr lang="en-US" sz="3200" baseline="-25000" dirty="0">
                <a:highlight>
                  <a:srgbClr val="FFFF00"/>
                </a:highlight>
              </a:rPr>
              <a:t>1</a:t>
            </a:r>
            <a:r>
              <a:rPr lang="en-US" sz="3200" dirty="0">
                <a:highlight>
                  <a:srgbClr val="FFFF00"/>
                </a:highlight>
              </a:rPr>
              <a:t> + Ø</a:t>
            </a:r>
            <a:r>
              <a:rPr lang="en-US" sz="3200" baseline="-25000" dirty="0">
                <a:highlight>
                  <a:srgbClr val="FFFF00"/>
                </a:highlight>
              </a:rPr>
              <a:t>2</a:t>
            </a:r>
            <a:r>
              <a:rPr lang="en-US" sz="3200" dirty="0">
                <a:highlight>
                  <a:srgbClr val="FFFF00"/>
                </a:highlight>
              </a:rPr>
              <a:t>X</a:t>
            </a:r>
            <a:r>
              <a:rPr lang="en-US" sz="3200" baseline="-25000" dirty="0">
                <a:highlight>
                  <a:srgbClr val="FFFF00"/>
                </a:highlight>
              </a:rPr>
              <a:t>2</a:t>
            </a:r>
            <a:r>
              <a:rPr lang="en-US" sz="3200" dirty="0">
                <a:highlight>
                  <a:srgbClr val="FFFF00"/>
                </a:highlight>
              </a:rPr>
              <a:t> + ……..+ </a:t>
            </a:r>
            <a:r>
              <a:rPr lang="en-US" sz="3200" dirty="0" err="1">
                <a:highlight>
                  <a:srgbClr val="FFFF00"/>
                </a:highlight>
              </a:rPr>
              <a:t>Ø</a:t>
            </a:r>
            <a:r>
              <a:rPr lang="en-US" sz="3200" baseline="-25000" dirty="0" err="1">
                <a:highlight>
                  <a:srgbClr val="FFFF00"/>
                </a:highlight>
              </a:rPr>
              <a:t>n</a:t>
            </a:r>
            <a:r>
              <a:rPr lang="en-US" sz="3200" dirty="0" err="1">
                <a:highlight>
                  <a:srgbClr val="FFFF00"/>
                </a:highlight>
              </a:rPr>
              <a:t>X</a:t>
            </a:r>
            <a:r>
              <a:rPr lang="en-US" sz="3200" baseline="-25000" dirty="0" err="1">
                <a:highlight>
                  <a:srgbClr val="FFFF00"/>
                </a:highlight>
              </a:rPr>
              <a:t>n</a:t>
            </a:r>
            <a:endParaRPr lang="en-US" sz="3200" baseline="-25000" dirty="0">
              <a:highlight>
                <a:srgbClr val="FFFF00"/>
              </a:highlight>
            </a:endParaRPr>
          </a:p>
        </p:txBody>
      </p:sp>
      <p:sp>
        <p:nvSpPr>
          <p:cNvPr id="4" name="Footer Placeholder 3">
            <a:extLst>
              <a:ext uri="{FF2B5EF4-FFF2-40B4-BE49-F238E27FC236}">
                <a16:creationId xmlns:a16="http://schemas.microsoft.com/office/drawing/2014/main" id="{25C2FDB8-764C-449C-AEF0-CF5F6386CBFC}"/>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78835650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257D-0B36-4684-90D7-8536AEEA2837}"/>
              </a:ext>
            </a:extLst>
          </p:cNvPr>
          <p:cNvSpPr>
            <a:spLocks noGrp="1"/>
          </p:cNvSpPr>
          <p:nvPr>
            <p:ph type="title"/>
          </p:nvPr>
        </p:nvSpPr>
        <p:spPr/>
        <p:txBody>
          <a:bodyPr/>
          <a:lstStyle/>
          <a:p>
            <a:r>
              <a:rPr lang="en-US" dirty="0"/>
              <a:t>Assumptions for Multiple Linear Regression</a:t>
            </a:r>
          </a:p>
        </p:txBody>
      </p:sp>
      <p:sp>
        <p:nvSpPr>
          <p:cNvPr id="3" name="Content Placeholder 2">
            <a:extLst>
              <a:ext uri="{FF2B5EF4-FFF2-40B4-BE49-F238E27FC236}">
                <a16:creationId xmlns:a16="http://schemas.microsoft.com/office/drawing/2014/main" id="{205B6506-CE83-4D99-BD79-CE8CAEAF46D1}"/>
              </a:ext>
            </a:extLst>
          </p:cNvPr>
          <p:cNvSpPr>
            <a:spLocks noGrp="1"/>
          </p:cNvSpPr>
          <p:nvPr>
            <p:ph idx="1"/>
          </p:nvPr>
        </p:nvSpPr>
        <p:spPr/>
        <p:txBody>
          <a:bodyPr/>
          <a:lstStyle/>
          <a:p>
            <a:r>
              <a:rPr lang="en-US" dirty="0"/>
              <a:t>A linear relationship should exist between the Target and predictor variables.</a:t>
            </a:r>
          </a:p>
          <a:p>
            <a:r>
              <a:rPr lang="en-US" dirty="0"/>
              <a:t>The regression residuals must be normally distributed.</a:t>
            </a:r>
          </a:p>
          <a:p>
            <a:r>
              <a:rPr lang="en-US" dirty="0"/>
              <a:t>MLR assumes little or no multicollinearity (correlation between the independent variable) in data</a:t>
            </a:r>
          </a:p>
        </p:txBody>
      </p:sp>
      <p:sp>
        <p:nvSpPr>
          <p:cNvPr id="4" name="Footer Placeholder 3">
            <a:extLst>
              <a:ext uri="{FF2B5EF4-FFF2-40B4-BE49-F238E27FC236}">
                <a16:creationId xmlns:a16="http://schemas.microsoft.com/office/drawing/2014/main" id="{C6C10DE6-CAE8-4879-AC46-ED3ECDCEA610}"/>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405638903"/>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pPr algn="ctr"/>
            <a:r>
              <a:rPr lang="en-US" sz="4000" dirty="0"/>
              <a:t>Implementation of Multiple Linear Regression model using Python</a:t>
            </a:r>
          </a:p>
        </p:txBody>
      </p:sp>
      <p:sp>
        <p:nvSpPr>
          <p:cNvPr id="2" name="Footer Placeholder 1">
            <a:extLst>
              <a:ext uri="{FF2B5EF4-FFF2-40B4-BE49-F238E27FC236}">
                <a16:creationId xmlns:a16="http://schemas.microsoft.com/office/drawing/2014/main" id="{88865A0A-F26A-47DD-95A3-D2E7D9B0901C}"/>
              </a:ext>
            </a:extLst>
          </p:cNvPr>
          <p:cNvSpPr>
            <a:spLocks noGrp="1"/>
          </p:cNvSpPr>
          <p:nvPr>
            <p:ph type="ftr" sz="quarter" idx="11"/>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53348847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0DC1-A4C1-4EBC-BB79-439457E5F030}"/>
              </a:ext>
            </a:extLst>
          </p:cNvPr>
          <p:cNvSpPr>
            <a:spLocks noGrp="1"/>
          </p:cNvSpPr>
          <p:nvPr>
            <p:ph type="title"/>
          </p:nvPr>
        </p:nvSpPr>
        <p:spPr/>
        <p:txBody>
          <a:bodyPr>
            <a:normAutofit fontScale="90000"/>
          </a:bodyPr>
          <a:lstStyle/>
          <a:p>
            <a:r>
              <a:rPr lang="en-US" dirty="0"/>
              <a:t>Terminologies Related to the Regression Analysis:</a:t>
            </a:r>
          </a:p>
        </p:txBody>
      </p:sp>
      <p:sp>
        <p:nvSpPr>
          <p:cNvPr id="3" name="Content Placeholder 2">
            <a:extLst>
              <a:ext uri="{FF2B5EF4-FFF2-40B4-BE49-F238E27FC236}">
                <a16:creationId xmlns:a16="http://schemas.microsoft.com/office/drawing/2014/main" id="{EA29987A-DD3C-4999-95AE-C360D088EEAC}"/>
              </a:ext>
            </a:extLst>
          </p:cNvPr>
          <p:cNvSpPr>
            <a:spLocks noGrp="1"/>
          </p:cNvSpPr>
          <p:nvPr>
            <p:ph idx="1"/>
          </p:nvPr>
        </p:nvSpPr>
        <p:spPr/>
        <p:txBody>
          <a:bodyPr>
            <a:normAutofit/>
          </a:bodyPr>
          <a:lstStyle/>
          <a:p>
            <a:r>
              <a:rPr lang="en-US" b="1" dirty="0">
                <a:solidFill>
                  <a:schemeClr val="tx1"/>
                </a:solidFill>
              </a:rPr>
              <a:t>Dependent Variable</a:t>
            </a:r>
            <a:r>
              <a:rPr lang="en-US" dirty="0">
                <a:solidFill>
                  <a:schemeClr val="tx1"/>
                </a:solidFill>
              </a:rPr>
              <a:t>: The main factor in Regression analysis which we want to predict or understand is called the dependent variable. It is also called target variable.</a:t>
            </a:r>
          </a:p>
          <a:p>
            <a:r>
              <a:rPr lang="en-US" b="1" dirty="0">
                <a:solidFill>
                  <a:schemeClr val="tx1"/>
                </a:solidFill>
              </a:rPr>
              <a:t>Independent Variable</a:t>
            </a:r>
            <a:r>
              <a:rPr lang="en-US" dirty="0">
                <a:solidFill>
                  <a:schemeClr val="tx1"/>
                </a:solidFill>
              </a:rPr>
              <a:t>: The factors which affect the dependent variables or which are used to predict the values of the dependent variables are called independent variable, also called as a predictor.</a:t>
            </a:r>
          </a:p>
          <a:p>
            <a:r>
              <a:rPr lang="en-US" b="1" dirty="0">
                <a:solidFill>
                  <a:schemeClr val="tx1"/>
                </a:solidFill>
              </a:rPr>
              <a:t>Outliers</a:t>
            </a:r>
            <a:r>
              <a:rPr lang="en-US" dirty="0">
                <a:solidFill>
                  <a:schemeClr val="tx1"/>
                </a:solidFill>
              </a:rPr>
              <a:t>: Outlier is an observation which contains either very low value or very high value in comparison to other observed values. An outlier may hamper the result, so it should be avoided.</a:t>
            </a:r>
          </a:p>
          <a:p>
            <a:r>
              <a:rPr lang="en-US" b="1" dirty="0">
                <a:solidFill>
                  <a:schemeClr val="tx1"/>
                </a:solidFill>
              </a:rPr>
              <a:t>Multicollinearity</a:t>
            </a:r>
            <a:r>
              <a:rPr lang="en-US" dirty="0">
                <a:solidFill>
                  <a:schemeClr val="tx1"/>
                </a:solidFill>
              </a:rPr>
              <a:t>: If the independent variables are highly correlated with each other than other variables, then such condition is called Multicollinearity. It should not be present in the dataset, because it creates problem while ranking the most affecting variable.</a:t>
            </a:r>
          </a:p>
          <a:p>
            <a:r>
              <a:rPr lang="en-US" b="1" dirty="0">
                <a:solidFill>
                  <a:schemeClr val="tx1"/>
                </a:solidFill>
              </a:rPr>
              <a:t>Underfitting and Overfitting</a:t>
            </a:r>
            <a:r>
              <a:rPr lang="en-US" dirty="0">
                <a:solidFill>
                  <a:schemeClr val="tx1"/>
                </a:solidFill>
              </a:rPr>
              <a:t>: If our algorithm works well with the training dataset but not well with test dataset, then such problem is called Overfitting. And if our algorithm does not perform well even with training dataset, then such problem is called underfitting.</a:t>
            </a:r>
          </a:p>
        </p:txBody>
      </p:sp>
      <p:sp>
        <p:nvSpPr>
          <p:cNvPr id="4" name="Footer Placeholder 3">
            <a:extLst>
              <a:ext uri="{FF2B5EF4-FFF2-40B4-BE49-F238E27FC236}">
                <a16:creationId xmlns:a16="http://schemas.microsoft.com/office/drawing/2014/main" id="{3D41BA32-1F2D-4889-8977-67E60CF74D34}"/>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08047012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43B6-0F6E-4F6A-80C2-D7643FC80A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68086A-FC60-4DBB-9A0A-FDA804FC411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CB57C01-4A75-4206-8439-FEBBEBFC1C65}"/>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457251221"/>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Sukanta Ghosh</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+91-8699583576</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Sukanta.19539@lpu.co.in</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661653" y="4942435"/>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415367830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Analysis in Machine learning">
            <a:extLst>
              <a:ext uri="{FF2B5EF4-FFF2-40B4-BE49-F238E27FC236}">
                <a16:creationId xmlns:a16="http://schemas.microsoft.com/office/drawing/2014/main" id="{B22CDB54-6096-47BA-9722-7A3EFCA503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255358" cy="685588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13FBCAC-A3CC-4B28-8103-723691030972}"/>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20551124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ADE7-238D-4A80-B335-ABDCE0651A12}"/>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6C04D41A-CA38-4662-9853-1B7215A5127C}"/>
              </a:ext>
            </a:extLst>
          </p:cNvPr>
          <p:cNvSpPr>
            <a:spLocks noGrp="1"/>
          </p:cNvSpPr>
          <p:nvPr>
            <p:ph idx="1"/>
          </p:nvPr>
        </p:nvSpPr>
        <p:spPr/>
        <p:txBody>
          <a:bodyPr>
            <a:normAutofit/>
          </a:bodyPr>
          <a:lstStyle/>
          <a:p>
            <a:r>
              <a:rPr lang="en-US" dirty="0"/>
              <a:t>Linear regression is a statistical regression method which is used for predictive analysis.</a:t>
            </a:r>
          </a:p>
          <a:p>
            <a:r>
              <a:rPr lang="en-US" dirty="0"/>
              <a:t>It is one of the very simple and easy algorithms which works on regression and shows the relationship between the continuous variables.</a:t>
            </a:r>
          </a:p>
          <a:p>
            <a:r>
              <a:rPr lang="en-US" dirty="0"/>
              <a:t>It is used for solving the regression problem in machine learning.</a:t>
            </a:r>
          </a:p>
          <a:p>
            <a:r>
              <a:rPr lang="en-US" dirty="0"/>
              <a:t>Linear regression shows the linear relationship between the independent variable (X-axis) and the dependent variable (Y-axis), hence called linear regression.</a:t>
            </a:r>
          </a:p>
          <a:p>
            <a:r>
              <a:rPr lang="en-US" dirty="0"/>
              <a:t>If there is only one input variable (x), then such linear regression is called simple linear regression. And if there is more than one input variable, then such linear regression is called multiple linear regression.</a:t>
            </a:r>
          </a:p>
          <a:p>
            <a:r>
              <a:rPr lang="en-US" dirty="0"/>
              <a:t>The relationship between variables in the linear regression model can be explained using the below image. Here we are predicting the salary of an employee on the basis of the year of experience.</a:t>
            </a:r>
          </a:p>
        </p:txBody>
      </p:sp>
      <p:sp>
        <p:nvSpPr>
          <p:cNvPr id="4" name="Footer Placeholder 3">
            <a:extLst>
              <a:ext uri="{FF2B5EF4-FFF2-40B4-BE49-F238E27FC236}">
                <a16:creationId xmlns:a16="http://schemas.microsoft.com/office/drawing/2014/main" id="{FA20FCB4-9FB0-47B1-A51B-DF1CB8CE172E}"/>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386121155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283B-7F1E-4282-B7E3-F89E2434F7B8}"/>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92C39F47-6C61-43DF-B166-ADBE419C6372}"/>
              </a:ext>
            </a:extLst>
          </p:cNvPr>
          <p:cNvSpPr>
            <a:spLocks noGrp="1"/>
          </p:cNvSpPr>
          <p:nvPr>
            <p:ph idx="1"/>
          </p:nvPr>
        </p:nvSpPr>
        <p:spPr>
          <a:xfrm>
            <a:off x="344557" y="1573834"/>
            <a:ext cx="11009243" cy="864566"/>
          </a:xfrm>
        </p:spPr>
        <p:txBody>
          <a:bodyPr>
            <a:noAutofit/>
          </a:bodyPr>
          <a:lstStyle/>
          <a:p>
            <a:r>
              <a:rPr lang="en-IN" dirty="0">
                <a:solidFill>
                  <a:schemeClr val="tx1"/>
                </a:solidFill>
              </a:rPr>
              <a:t>One Independent Variable is used to make a prediction</a:t>
            </a:r>
          </a:p>
          <a:p>
            <a:r>
              <a:rPr lang="en-IN" dirty="0">
                <a:solidFill>
                  <a:schemeClr val="tx1"/>
                </a:solidFill>
              </a:rPr>
              <a:t>Approximates Linear relationship between independent and dependent variables.</a:t>
            </a:r>
          </a:p>
          <a:p>
            <a:pPr marL="0" indent="0">
              <a:buNone/>
            </a:pPr>
            <a:endParaRPr lang="en-IN" dirty="0">
              <a:solidFill>
                <a:schemeClr val="tx1"/>
              </a:solidFill>
            </a:endParaRPr>
          </a:p>
        </p:txBody>
      </p:sp>
      <p:sp>
        <p:nvSpPr>
          <p:cNvPr id="5" name="Rectangle 4">
            <a:extLst>
              <a:ext uri="{FF2B5EF4-FFF2-40B4-BE49-F238E27FC236}">
                <a16:creationId xmlns:a16="http://schemas.microsoft.com/office/drawing/2014/main" id="{11DAB595-CDED-4015-9ECC-6072496E26AB}"/>
              </a:ext>
            </a:extLst>
          </p:cNvPr>
          <p:cNvSpPr/>
          <p:nvPr/>
        </p:nvSpPr>
        <p:spPr>
          <a:xfrm>
            <a:off x="4147929" y="3731700"/>
            <a:ext cx="1908313" cy="1179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sp>
        <p:nvSpPr>
          <p:cNvPr id="6" name="TextBox 5">
            <a:extLst>
              <a:ext uri="{FF2B5EF4-FFF2-40B4-BE49-F238E27FC236}">
                <a16:creationId xmlns:a16="http://schemas.microsoft.com/office/drawing/2014/main" id="{ADB5FB80-D7C4-4A0B-BDDE-A24B18DF3CC1}"/>
              </a:ext>
            </a:extLst>
          </p:cNvPr>
          <p:cNvSpPr txBox="1"/>
          <p:nvPr/>
        </p:nvSpPr>
        <p:spPr>
          <a:xfrm>
            <a:off x="608109" y="3704143"/>
            <a:ext cx="2457065" cy="954107"/>
          </a:xfrm>
          <a:prstGeom prst="rect">
            <a:avLst/>
          </a:prstGeom>
          <a:noFill/>
        </p:spPr>
        <p:txBody>
          <a:bodyPr wrap="square" rtlCol="0">
            <a:spAutoFit/>
          </a:bodyPr>
          <a:lstStyle/>
          <a:p>
            <a:r>
              <a:rPr lang="en-IN" sz="2800" b="1" dirty="0">
                <a:solidFill>
                  <a:srgbClr val="7030A0"/>
                </a:solidFill>
              </a:rPr>
              <a:t>Independent </a:t>
            </a:r>
          </a:p>
          <a:p>
            <a:r>
              <a:rPr lang="en-IN" sz="2800" b="1" dirty="0">
                <a:solidFill>
                  <a:srgbClr val="7030A0"/>
                </a:solidFill>
              </a:rPr>
              <a:t>Variable X</a:t>
            </a:r>
          </a:p>
        </p:txBody>
      </p:sp>
      <p:sp>
        <p:nvSpPr>
          <p:cNvPr id="7" name="TextBox 6">
            <a:extLst>
              <a:ext uri="{FF2B5EF4-FFF2-40B4-BE49-F238E27FC236}">
                <a16:creationId xmlns:a16="http://schemas.microsoft.com/office/drawing/2014/main" id="{7697F5A8-35A2-437C-8839-FD9340A86753}"/>
              </a:ext>
            </a:extLst>
          </p:cNvPr>
          <p:cNvSpPr txBox="1"/>
          <p:nvPr/>
        </p:nvSpPr>
        <p:spPr>
          <a:xfrm>
            <a:off x="7572779" y="3701697"/>
            <a:ext cx="2690195" cy="954107"/>
          </a:xfrm>
          <a:prstGeom prst="rect">
            <a:avLst/>
          </a:prstGeom>
          <a:noFill/>
        </p:spPr>
        <p:txBody>
          <a:bodyPr wrap="square" rtlCol="0">
            <a:spAutoFit/>
          </a:bodyPr>
          <a:lstStyle/>
          <a:p>
            <a:r>
              <a:rPr lang="en-IN" sz="2800" b="1" dirty="0">
                <a:solidFill>
                  <a:srgbClr val="7030A0"/>
                </a:solidFill>
              </a:rPr>
              <a:t>Dependent Variable Y</a:t>
            </a:r>
          </a:p>
        </p:txBody>
      </p:sp>
      <p:sp>
        <p:nvSpPr>
          <p:cNvPr id="9" name="Arrow: Right 8">
            <a:extLst>
              <a:ext uri="{FF2B5EF4-FFF2-40B4-BE49-F238E27FC236}">
                <a16:creationId xmlns:a16="http://schemas.microsoft.com/office/drawing/2014/main" id="{9054D398-80FA-4E23-AD75-EF5E7CBC5ACD}"/>
              </a:ext>
            </a:extLst>
          </p:cNvPr>
          <p:cNvSpPr/>
          <p:nvPr/>
        </p:nvSpPr>
        <p:spPr>
          <a:xfrm>
            <a:off x="3065174" y="3849240"/>
            <a:ext cx="786732" cy="6197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Right 9">
            <a:extLst>
              <a:ext uri="{FF2B5EF4-FFF2-40B4-BE49-F238E27FC236}">
                <a16:creationId xmlns:a16="http://schemas.microsoft.com/office/drawing/2014/main" id="{ABC5D224-E4BD-47DD-A687-B4F49D0358E8}"/>
              </a:ext>
            </a:extLst>
          </p:cNvPr>
          <p:cNvSpPr/>
          <p:nvPr/>
        </p:nvSpPr>
        <p:spPr>
          <a:xfrm>
            <a:off x="6566451" y="3825114"/>
            <a:ext cx="903296" cy="6438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482E2061-B9E6-4D59-9BFB-0251F9FFDD58}"/>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13250895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6132-CE23-45DB-ADFB-CA77A5F209D3}"/>
              </a:ext>
            </a:extLst>
          </p:cNvPr>
          <p:cNvSpPr>
            <a:spLocks noGrp="1"/>
          </p:cNvSpPr>
          <p:nvPr>
            <p:ph type="title"/>
          </p:nvPr>
        </p:nvSpPr>
        <p:spPr/>
        <p:txBody>
          <a:bodyPr/>
          <a:lstStyle/>
          <a:p>
            <a:r>
              <a:rPr lang="en-US" dirty="0"/>
              <a:t>Linear Regression</a:t>
            </a:r>
          </a:p>
        </p:txBody>
      </p:sp>
      <p:pic>
        <p:nvPicPr>
          <p:cNvPr id="2050" name="Picture 2" descr="Regression Analysis in Machine learning">
            <a:extLst>
              <a:ext uri="{FF2B5EF4-FFF2-40B4-BE49-F238E27FC236}">
                <a16:creationId xmlns:a16="http://schemas.microsoft.com/office/drawing/2014/main" id="{A0C576E2-B4AB-4411-AE20-F1A60361A5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9987" y="1856581"/>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D8B9313E-6066-4F4E-B8E7-D74988583EFB}"/>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413582041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95F2-3BAD-48F7-B8EB-95FDF45EEE9F}"/>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3C72A36F-4023-4E61-B367-D68852EA2F5A}"/>
              </a:ext>
            </a:extLst>
          </p:cNvPr>
          <p:cNvSpPr>
            <a:spLocks noGrp="1"/>
          </p:cNvSpPr>
          <p:nvPr>
            <p:ph idx="1"/>
          </p:nvPr>
        </p:nvSpPr>
        <p:spPr/>
        <p:txBody>
          <a:bodyPr/>
          <a:lstStyle/>
          <a:p>
            <a:r>
              <a:rPr lang="en-IN" dirty="0"/>
              <a:t>Dependent Variable Y can be calculated as:</a:t>
            </a:r>
          </a:p>
          <a:p>
            <a:endParaRPr lang="en-IN" dirty="0"/>
          </a:p>
          <a:p>
            <a:pPr marL="0" indent="0">
              <a:buNone/>
            </a:pPr>
            <a:r>
              <a:rPr lang="en-IN" sz="3000" dirty="0">
                <a:solidFill>
                  <a:srgbClr val="FF0000"/>
                </a:solidFill>
              </a:rPr>
              <a:t>		Y = b</a:t>
            </a:r>
            <a:r>
              <a:rPr lang="en-IN" sz="3000" baseline="-25000" dirty="0">
                <a:solidFill>
                  <a:srgbClr val="FF0000"/>
                </a:solidFill>
              </a:rPr>
              <a:t>0</a:t>
            </a:r>
            <a:r>
              <a:rPr lang="en-IN" sz="3000" dirty="0">
                <a:solidFill>
                  <a:srgbClr val="FF0000"/>
                </a:solidFill>
              </a:rPr>
              <a:t> + b</a:t>
            </a:r>
            <a:r>
              <a:rPr lang="en-IN" sz="3000" baseline="-25000" dirty="0">
                <a:solidFill>
                  <a:srgbClr val="FF0000"/>
                </a:solidFill>
              </a:rPr>
              <a:t>1</a:t>
            </a:r>
            <a:r>
              <a:rPr lang="en-IN" sz="3000" dirty="0">
                <a:solidFill>
                  <a:srgbClr val="FF0000"/>
                </a:solidFill>
              </a:rPr>
              <a:t>.X</a:t>
            </a:r>
          </a:p>
          <a:p>
            <a:r>
              <a:rPr lang="en-US" dirty="0"/>
              <a:t>Here, Y = dependent variables (target variables),</a:t>
            </a:r>
          </a:p>
          <a:p>
            <a:r>
              <a:rPr lang="en-US" dirty="0"/>
              <a:t>X= Independent variables (predictor variables),</a:t>
            </a:r>
            <a:endParaRPr lang="en-IN" dirty="0"/>
          </a:p>
          <a:p>
            <a:r>
              <a:rPr lang="en-IN" dirty="0"/>
              <a:t>Where is b</a:t>
            </a:r>
            <a:r>
              <a:rPr lang="en-IN" baseline="-25000" dirty="0"/>
              <a:t>0 </a:t>
            </a:r>
            <a:r>
              <a:rPr lang="en-IN" dirty="0"/>
              <a:t>intercept and b</a:t>
            </a:r>
            <a:r>
              <a:rPr lang="en-IN" baseline="-25000" dirty="0"/>
              <a:t>1 </a:t>
            </a:r>
            <a:r>
              <a:rPr lang="en-IN" dirty="0"/>
              <a:t>is Slope. (</a:t>
            </a:r>
            <a:r>
              <a:rPr lang="en-US" dirty="0"/>
              <a:t>linear coefficients)</a:t>
            </a:r>
            <a:endParaRPr lang="en-IN" dirty="0"/>
          </a:p>
        </p:txBody>
      </p:sp>
      <p:sp>
        <p:nvSpPr>
          <p:cNvPr id="5" name="Footer Placeholder 4">
            <a:extLst>
              <a:ext uri="{FF2B5EF4-FFF2-40B4-BE49-F238E27FC236}">
                <a16:creationId xmlns:a16="http://schemas.microsoft.com/office/drawing/2014/main" id="{1DF8E349-77EA-40C1-9557-BB109ECDC65D}"/>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95641571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EB49-6ECF-4CA7-9BCB-ABCB23BD698E}"/>
              </a:ext>
            </a:extLst>
          </p:cNvPr>
          <p:cNvSpPr>
            <a:spLocks noGrp="1"/>
          </p:cNvSpPr>
          <p:nvPr>
            <p:ph type="title"/>
          </p:nvPr>
        </p:nvSpPr>
        <p:spPr/>
        <p:txBody>
          <a:bodyPr/>
          <a:lstStyle/>
          <a:p>
            <a:r>
              <a:rPr lang="en-US" dirty="0"/>
              <a:t>Types of Linear Regression</a:t>
            </a:r>
          </a:p>
        </p:txBody>
      </p:sp>
      <p:sp>
        <p:nvSpPr>
          <p:cNvPr id="3" name="Content Placeholder 2">
            <a:extLst>
              <a:ext uri="{FF2B5EF4-FFF2-40B4-BE49-F238E27FC236}">
                <a16:creationId xmlns:a16="http://schemas.microsoft.com/office/drawing/2014/main" id="{6D22388B-5372-4CB7-8B2E-F2A890A221E4}"/>
              </a:ext>
            </a:extLst>
          </p:cNvPr>
          <p:cNvSpPr>
            <a:spLocks noGrp="1"/>
          </p:cNvSpPr>
          <p:nvPr>
            <p:ph idx="1"/>
          </p:nvPr>
        </p:nvSpPr>
        <p:spPr/>
        <p:txBody>
          <a:bodyPr/>
          <a:lstStyle/>
          <a:p>
            <a:r>
              <a:rPr lang="en-US" b="1" dirty="0">
                <a:solidFill>
                  <a:srgbClr val="FF0000"/>
                </a:solidFill>
              </a:rPr>
              <a:t>Simple Linear Regression:</a:t>
            </a:r>
          </a:p>
          <a:p>
            <a:r>
              <a:rPr lang="en-US" dirty="0"/>
              <a:t>If a single independent variable is used to predict the value of a numerical dependent variable, then such a Linear Regression algorithm is called Simple Linear Regression.</a:t>
            </a:r>
          </a:p>
          <a:p>
            <a:r>
              <a:rPr lang="en-US" b="1" dirty="0">
                <a:solidFill>
                  <a:srgbClr val="FF0000"/>
                </a:solidFill>
              </a:rPr>
              <a:t>Multiple Linear regression:</a:t>
            </a:r>
          </a:p>
          <a:p>
            <a:r>
              <a:rPr lang="en-US" dirty="0"/>
              <a:t>If more than one independent variable is used to predict the value of a numerical dependent variable, then such a Linear Regression algorithm is called Multiple Linear Regression.</a:t>
            </a:r>
          </a:p>
        </p:txBody>
      </p:sp>
      <p:sp>
        <p:nvSpPr>
          <p:cNvPr id="4" name="Footer Placeholder 3">
            <a:extLst>
              <a:ext uri="{FF2B5EF4-FFF2-40B4-BE49-F238E27FC236}">
                <a16:creationId xmlns:a16="http://schemas.microsoft.com/office/drawing/2014/main" id="{62CCC4FE-7F75-4C15-AD8D-4B64CEE8F0D3}"/>
              </a:ext>
            </a:extLst>
          </p:cNvPr>
          <p:cNvSpPr>
            <a:spLocks noGrp="1"/>
          </p:cNvSpPr>
          <p:nvPr>
            <p:ph type="ftr" sz="quarter" idx="12"/>
          </p:nvPr>
        </p:nvSpPr>
        <p:spPr/>
        <p:txBody>
          <a:bodyPr/>
          <a:lstStyle/>
          <a:p>
            <a:r>
              <a:rPr lang="en-US" noProof="0"/>
              <a:t>Copyright - Sukanta Ghosh</a:t>
            </a:r>
            <a:endParaRPr lang="en-US" noProof="0" dirty="0"/>
          </a:p>
        </p:txBody>
      </p:sp>
    </p:spTree>
    <p:extLst>
      <p:ext uri="{BB962C8B-B14F-4D97-AF65-F5344CB8AC3E}">
        <p14:creationId xmlns:p14="http://schemas.microsoft.com/office/powerpoint/2010/main" val="54649460"/>
      </p:ext>
    </p:extLst>
  </p:cSld>
  <p:clrMapOvr>
    <a:masterClrMapping/>
  </p:clrMapOvr>
  <p:transition spd="slow">
    <p:cover/>
  </p:transition>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2919</TotalTime>
  <Words>1939</Words>
  <Application>Microsoft Office PowerPoint</Application>
  <PresentationFormat>Widescreen</PresentationFormat>
  <Paragraphs>259</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vt:lpstr>
      <vt:lpstr>Calibri</vt:lpstr>
      <vt:lpstr>Calibri Light</vt:lpstr>
      <vt:lpstr>Corbel</vt:lpstr>
      <vt:lpstr>KaTeX_Main</vt:lpstr>
      <vt:lpstr>KaTeX_Math</vt:lpstr>
      <vt:lpstr>OpenSans</vt:lpstr>
      <vt:lpstr>Times New Roman</vt:lpstr>
      <vt:lpstr>Office Theme</vt:lpstr>
      <vt:lpstr>Linear regression with one variable</vt:lpstr>
      <vt:lpstr>Why do we use Regression Analysis?</vt:lpstr>
      <vt:lpstr>Terminologies Related to the Regression Analysis:</vt:lpstr>
      <vt:lpstr>PowerPoint Presentation</vt:lpstr>
      <vt:lpstr>Linear Regression</vt:lpstr>
      <vt:lpstr>Linear Regression</vt:lpstr>
      <vt:lpstr>Linear Regression</vt:lpstr>
      <vt:lpstr>Linear Regression</vt:lpstr>
      <vt:lpstr>Types of Linear Regression</vt:lpstr>
      <vt:lpstr>Linear Regression Line</vt:lpstr>
      <vt:lpstr>Linear Regression Line</vt:lpstr>
      <vt:lpstr> Model Representation</vt:lpstr>
      <vt:lpstr>Model Representation</vt:lpstr>
      <vt:lpstr>Training set of housing prices</vt:lpstr>
      <vt:lpstr>Question</vt:lpstr>
      <vt:lpstr>Model Representation</vt:lpstr>
      <vt:lpstr>Revision</vt:lpstr>
      <vt:lpstr> Cost Function</vt:lpstr>
      <vt:lpstr>Cost Function</vt:lpstr>
      <vt:lpstr>Cost Function</vt:lpstr>
      <vt:lpstr>Cost Function</vt:lpstr>
      <vt:lpstr>PowerPoint Presentation</vt:lpstr>
      <vt:lpstr>Story upto this point</vt:lpstr>
      <vt:lpstr>Cost Function - Intuition</vt:lpstr>
      <vt:lpstr> Linear regression with Multiple Variables</vt:lpstr>
      <vt:lpstr>Multiple Linear Regression</vt:lpstr>
      <vt:lpstr>MLR equation</vt:lpstr>
      <vt:lpstr>Assumptions for Multiple Linear Regression</vt:lpstr>
      <vt:lpstr>Implementation of Multiple Linear Regression model using Python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Sukanta Ghosh</dc:creator>
  <cp:lastModifiedBy>Sukanta Ghosh</cp:lastModifiedBy>
  <cp:revision>39</cp:revision>
  <dcterms:created xsi:type="dcterms:W3CDTF">2020-08-16T15:50:03Z</dcterms:created>
  <dcterms:modified xsi:type="dcterms:W3CDTF">2020-09-06T17:21:45Z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